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74"/>
  </p:notesMasterIdLst>
  <p:sldIdLst>
    <p:sldId id="519" r:id="rId6"/>
    <p:sldId id="2147479935" r:id="rId7"/>
    <p:sldId id="2147479936" r:id="rId8"/>
    <p:sldId id="2147479879" r:id="rId9"/>
    <p:sldId id="2147479788" r:id="rId10"/>
    <p:sldId id="1183" r:id="rId11"/>
    <p:sldId id="1102" r:id="rId12"/>
    <p:sldId id="1167" r:id="rId13"/>
    <p:sldId id="1184" r:id="rId14"/>
    <p:sldId id="1171" r:id="rId15"/>
    <p:sldId id="1174" r:id="rId16"/>
    <p:sldId id="1166" r:id="rId17"/>
    <p:sldId id="1188" r:id="rId18"/>
    <p:sldId id="1108" r:id="rId19"/>
    <p:sldId id="2147479948" r:id="rId20"/>
    <p:sldId id="2147479779" r:id="rId21"/>
    <p:sldId id="1111" r:id="rId22"/>
    <p:sldId id="2147479866" r:id="rId23"/>
    <p:sldId id="2147479867" r:id="rId24"/>
    <p:sldId id="2147479882" r:id="rId25"/>
    <p:sldId id="1175" r:id="rId26"/>
    <p:sldId id="2147479895" r:id="rId27"/>
    <p:sldId id="2147479938" r:id="rId28"/>
    <p:sldId id="2147479934" r:id="rId29"/>
    <p:sldId id="2147479940" r:id="rId30"/>
    <p:sldId id="2147479917" r:id="rId31"/>
    <p:sldId id="257" r:id="rId32"/>
    <p:sldId id="2147479865" r:id="rId33"/>
    <p:sldId id="2147479783" r:id="rId34"/>
    <p:sldId id="274" r:id="rId35"/>
    <p:sldId id="2147479939" r:id="rId36"/>
    <p:sldId id="2147479945" r:id="rId37"/>
    <p:sldId id="2147479937" r:id="rId38"/>
    <p:sldId id="1141" r:id="rId39"/>
    <p:sldId id="2147479933" r:id="rId40"/>
    <p:sldId id="2147479863" r:id="rId41"/>
    <p:sldId id="1117" r:id="rId42"/>
    <p:sldId id="2147479932" r:id="rId43"/>
    <p:sldId id="2147479850" r:id="rId44"/>
    <p:sldId id="2147479931" r:id="rId45"/>
    <p:sldId id="1190" r:id="rId46"/>
    <p:sldId id="2147479930" r:id="rId47"/>
    <p:sldId id="1192" r:id="rId48"/>
    <p:sldId id="2147479921" r:id="rId49"/>
    <p:sldId id="2147479852" r:id="rId50"/>
    <p:sldId id="2147479868" r:id="rId51"/>
    <p:sldId id="2147479869" r:id="rId52"/>
    <p:sldId id="2838" r:id="rId53"/>
    <p:sldId id="2839" r:id="rId54"/>
    <p:sldId id="2840" r:id="rId55"/>
    <p:sldId id="2147479929" r:id="rId56"/>
    <p:sldId id="2147479887" r:id="rId57"/>
    <p:sldId id="2841" r:id="rId58"/>
    <p:sldId id="2842" r:id="rId59"/>
    <p:sldId id="2147479786" r:id="rId60"/>
    <p:sldId id="2147479787" r:id="rId61"/>
    <p:sldId id="2844" r:id="rId62"/>
    <p:sldId id="2147479943" r:id="rId63"/>
    <p:sldId id="2147479870" r:id="rId64"/>
    <p:sldId id="2147479928" r:id="rId65"/>
    <p:sldId id="2147479831" r:id="rId66"/>
    <p:sldId id="275" r:id="rId67"/>
    <p:sldId id="2147479905" r:id="rId68"/>
    <p:sldId id="2147479904" r:id="rId69"/>
    <p:sldId id="2147479927" r:id="rId70"/>
    <p:sldId id="2147479949" r:id="rId71"/>
    <p:sldId id="2147479923" r:id="rId72"/>
    <p:sldId id="2147479924" r:id="rId73"/>
  </p:sldIdLst>
  <p:sldSz cx="12192000" cy="6858000"/>
  <p:notesSz cx="6858000" cy="9144000"/>
  <p:custDataLst>
    <p:tags r:id="rId7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02" userDrawn="1">
          <p15:clr>
            <a:srgbClr val="A4A3A4"/>
          </p15:clr>
        </p15:guide>
        <p15:guide id="2" orient="horz" pos="77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B4FB02-0299-97D3-ECA6-DD15132CE861}" name="Balonier, Christine (FRA-IPH)" initials="BC(I" userId="S::Christine.Balonier@ipghealth.com::bd8a3fb4-a1a5-450a-9a10-1c7f14182b20" providerId="AD"/>
  <p188:author id="{13499E19-A4A5-444B-B454-9CF90B2DE129}" name="Schroeder, Elisabeth (FRA-IPH)" initials="SE(I" userId="S::elisabeth.schroeder@ipghealth.com::9981ec2e-3d43-414c-ba86-87a4a610d60e" providerId="AD"/>
  <p188:author id="{6B1DD31F-FB19-A093-54DD-913825C7863B}" name="Beier, Rike" initials="BR" userId="S::BEIERRI1@novartis.net::4574227d-e173-43b5-9db8-bfe11457a96c" providerId="AD"/>
  <p188:author id="{EFD6822A-99C8-7DDA-BE48-56402802EC7E}" name="Danesy, Natalia (FRA-IPH)" initials="DN(I" userId="S::natalia.danesy@ipghealth.com::aa7349d9-e20d-48a3-aca7-a0c6841a427f" providerId="AD"/>
  <p188:author id="{5091623C-FB75-927F-2974-929E6AA9A7C3}" name="Pregler, Anke" initials="PA" userId="S::MEYERAN8@novartis.net::776efd49-8499-4e4b-a2c3-6c40a0846f83" providerId="AD"/>
  <p188:author id="{C639AA5D-B902-F12E-7C0E-C3ABA51AF10D}" name="Dersch, Christina (FRA-IPH)" initials="DC(I" userId="S::christina.dersch@ipghealth.com::ec73add2-1f0a-4181-90e1-0d3f82d3b7b8" providerId="AD"/>
  <p188:author id="{0E2CAF69-4270-8F6A-9D59-E77AECD528EF}" name="Lennartz, Annika (FRA-IPH)" initials="LA(I" userId="S::Annika.Lennartz@ipghealth.com::d8a93c8a-3113-48f3-94b5-14186d5b2b03" providerId="AD"/>
  <p188:author id="{681BD39A-1E7F-8A2D-3A90-DAA7CFF73AC5}" name="Stecker, Lisa (FRA-IPH)" initials="SL(I" userId="S::lisa.stecker@ipghealth.com::39f5c320-acf0-47ac-83e5-0e8c1df89b45" providerId="AD"/>
  <p188:author id="{1C25C4AF-2A05-6F1E-4292-6643038C26E4}" name="Pregler, Anke" initials="PA" userId="S::meyeran8@novartis.net::776efd49-8499-4e4b-a2c3-6c40a0846f83" providerId="AD"/>
  <p188:author id="{A63696B0-42DD-178E-8188-CB5E692B8841}" name="Beier, Rike" initials="BR" userId="S::beierri1@novartis.net::4574227d-e173-43b5-9db8-bfe11457a96c" providerId="AD"/>
  <p188:author id="{67B649E7-E791-6F6D-7DD2-476D0DFD4203}" name="Schuermanns, Lea (FRA-IPH)" initials="SL(I" userId="S::Lea.Schuermanns@ipghealth.com::c739c597-8532-455e-a4e7-c1a5d37514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E73"/>
    <a:srgbClr val="97A6B9"/>
    <a:srgbClr val="6DD17F"/>
    <a:srgbClr val="E610CD"/>
    <a:srgbClr val="39D675"/>
    <a:srgbClr val="86CD87"/>
    <a:srgbClr val="D5DCE3"/>
    <a:srgbClr val="002060"/>
    <a:srgbClr val="4CD0E2"/>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721" autoAdjust="0"/>
    <p:restoredTop sz="88707" autoAdjust="0"/>
  </p:normalViewPr>
  <p:slideViewPr>
    <p:cSldViewPr snapToGrid="0">
      <p:cViewPr varScale="1">
        <p:scale>
          <a:sx n="100" d="100"/>
          <a:sy n="100" d="100"/>
        </p:scale>
        <p:origin x="114" y="198"/>
      </p:cViewPr>
      <p:guideLst>
        <p:guide pos="302"/>
        <p:guide orient="horz" pos="7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00763384969036"/>
          <c:y val="7.4092578807689824E-2"/>
          <c:w val="0.83495165290739159"/>
          <c:h val="0.89463045073036007"/>
        </c:manualLayout>
      </c:layout>
      <c:barChart>
        <c:barDir val="col"/>
        <c:grouping val="clustered"/>
        <c:varyColors val="0"/>
        <c:ser>
          <c:idx val="0"/>
          <c:order val="0"/>
          <c:tx>
            <c:strRef>
              <c:f>Tabelle1!$B$1</c:f>
              <c:strCache>
                <c:ptCount val="1"/>
                <c:pt idx="0">
                  <c:v>Survivor</c:v>
                </c:pt>
              </c:strCache>
            </c:strRef>
          </c:tx>
          <c:spPr>
            <a:solidFill>
              <a:srgbClr val="6DD17F"/>
            </a:solidFill>
            <a:ln>
              <a:noFill/>
            </a:ln>
            <a:effectLst/>
          </c:spPr>
          <c:invertIfNegative val="0"/>
          <c:dLbls>
            <c:dLbl>
              <c:idx val="0"/>
              <c:tx>
                <c:rich>
                  <a:bodyPr/>
                  <a:lstStyle/>
                  <a:p>
                    <a:fld id="{59AC7A8F-99A1-4642-83B8-06B5E62C0B47}" type="VALUE">
                      <a:rPr lang="en-US" smtClean="0"/>
                      <a:pPr/>
                      <a:t>[WERT]</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5C3-475D-A1CB-39ECCFB293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Tabelle1!$B$2</c:f>
              <c:numCache>
                <c:formatCode>General</c:formatCode>
                <c:ptCount val="1"/>
                <c:pt idx="0">
                  <c:v>21</c:v>
                </c:pt>
              </c:numCache>
            </c:numRef>
          </c:val>
          <c:extLst>
            <c:ext xmlns:c16="http://schemas.microsoft.com/office/drawing/2014/chart" uri="{C3380CC4-5D6E-409C-BE32-E72D297353CC}">
              <c16:uniqueId val="{00000000-55C3-475D-A1CB-39ECCFB293D1}"/>
            </c:ext>
          </c:extLst>
        </c:ser>
        <c:ser>
          <c:idx val="1"/>
          <c:order val="1"/>
          <c:tx>
            <c:strRef>
              <c:f>Tabelle1!$C$1</c:f>
              <c:strCache>
                <c:ptCount val="1"/>
                <c:pt idx="0">
                  <c:v>Kontrollpersonen</c:v>
                </c:pt>
              </c:strCache>
            </c:strRef>
          </c:tx>
          <c:spPr>
            <a:solidFill>
              <a:srgbClr val="CACACA"/>
            </a:solidFill>
            <a:ln>
              <a:noFill/>
            </a:ln>
            <a:effectLst/>
          </c:spPr>
          <c:invertIfNegative val="0"/>
          <c:dLbls>
            <c:dLbl>
              <c:idx val="0"/>
              <c:tx>
                <c:rich>
                  <a:bodyPr/>
                  <a:lstStyle/>
                  <a:p>
                    <a:fld id="{4C4B0630-23F8-4270-AAA7-189A54583562}" type="VALUE">
                      <a:rPr lang="en-US" smtClean="0"/>
                      <a:pPr/>
                      <a:t>[WERT]</a:t>
                    </a:fld>
                    <a:r>
                      <a:rPr lang="en-US"/>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5C3-475D-A1CB-39ECCFB293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Kategorie 1</c:v>
                </c:pt>
              </c:strCache>
            </c:strRef>
          </c:cat>
          <c:val>
            <c:numRef>
              <c:f>Tabelle1!$C$2</c:f>
              <c:numCache>
                <c:formatCode>General</c:formatCode>
                <c:ptCount val="1"/>
                <c:pt idx="0">
                  <c:v>10</c:v>
                </c:pt>
              </c:numCache>
            </c:numRef>
          </c:val>
          <c:extLst>
            <c:ext xmlns:c16="http://schemas.microsoft.com/office/drawing/2014/chart" uri="{C3380CC4-5D6E-409C-BE32-E72D297353CC}">
              <c16:uniqueId val="{00000001-55C3-475D-A1CB-39ECCFB293D1}"/>
            </c:ext>
          </c:extLst>
        </c:ser>
        <c:dLbls>
          <c:showLegendKey val="0"/>
          <c:showVal val="0"/>
          <c:showCatName val="0"/>
          <c:showSerName val="0"/>
          <c:showPercent val="0"/>
          <c:showBubbleSize val="0"/>
        </c:dLbls>
        <c:gapWidth val="219"/>
        <c:overlap val="-27"/>
        <c:axId val="253568032"/>
        <c:axId val="253567312"/>
      </c:barChart>
      <c:catAx>
        <c:axId val="253568032"/>
        <c:scaling>
          <c:orientation val="minMax"/>
        </c:scaling>
        <c:delete val="1"/>
        <c:axPos val="b"/>
        <c:numFmt formatCode="General" sourceLinked="1"/>
        <c:majorTickMark val="none"/>
        <c:minorTickMark val="none"/>
        <c:tickLblPos val="nextTo"/>
        <c:crossAx val="253567312"/>
        <c:crosses val="autoZero"/>
        <c:auto val="1"/>
        <c:lblAlgn val="ctr"/>
        <c:lblOffset val="100"/>
        <c:noMultiLvlLbl val="0"/>
      </c:catAx>
      <c:valAx>
        <c:axId val="25356731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AT" sz="1400">
                    <a:solidFill>
                      <a:srgbClr val="002060"/>
                    </a:solidFill>
                  </a:rPr>
                  <a:t>Anteil</a:t>
                </a:r>
                <a:r>
                  <a:rPr lang="de-AT" sz="1400" baseline="0">
                    <a:solidFill>
                      <a:srgbClr val="002060"/>
                    </a:solidFill>
                  </a:rPr>
                  <a:t> (%)</a:t>
                </a:r>
                <a:endParaRPr lang="de-AT" sz="1400">
                  <a:solidFill>
                    <a:srgbClr val="002060"/>
                  </a:solidFill>
                </a:endParaRPr>
              </a:p>
            </c:rich>
          </c:tx>
          <c:layout>
            <c:manualLayout>
              <c:xMode val="edge"/>
              <c:yMode val="edge"/>
              <c:x val="0"/>
              <c:y val="0.3497812695535849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de-DE"/>
          </a:p>
        </c:txPr>
        <c:crossAx val="253568032"/>
        <c:crosses val="autoZero"/>
        <c:crossBetween val="between"/>
        <c:majorUnit val="10"/>
      </c:valAx>
      <c:spPr>
        <a:noFill/>
        <a:ln>
          <a:noFill/>
        </a:ln>
        <a:effectLst/>
      </c:spPr>
    </c:plotArea>
    <c:legend>
      <c:legendPos val="r"/>
      <c:legendEntry>
        <c:idx val="0"/>
        <c:txPr>
          <a:bodyPr rot="0" spcFirstLastPara="1" vertOverflow="ellipsis" vert="horz" wrap="square" anchor="ctr" anchorCtr="1"/>
          <a:lstStyle/>
          <a:p>
            <a:pPr>
              <a:defRPr sz="1197" b="1" i="0" u="none" strike="noStrike" kern="1200" baseline="0">
                <a:solidFill>
                  <a:srgbClr val="002060"/>
                </a:solidFill>
                <a:latin typeface="+mj-lt"/>
                <a:ea typeface="+mn-ea"/>
                <a:cs typeface="+mn-cs"/>
              </a:defRPr>
            </a:pPr>
            <a:endParaRPr lang="de-DE"/>
          </a:p>
        </c:txPr>
      </c:legendEntry>
      <c:legendEntry>
        <c:idx val="1"/>
        <c:txPr>
          <a:bodyPr rot="0" spcFirstLastPara="1" vertOverflow="ellipsis" vert="horz" wrap="square" anchor="ctr" anchorCtr="1"/>
          <a:lstStyle/>
          <a:p>
            <a:pPr>
              <a:defRPr sz="1197" b="1" i="0" u="none" strike="noStrike" kern="1200" baseline="0">
                <a:solidFill>
                  <a:srgbClr val="002060"/>
                </a:solidFill>
                <a:latin typeface="+mj-lt"/>
                <a:ea typeface="+mn-ea"/>
                <a:cs typeface="+mn-cs"/>
              </a:defRPr>
            </a:pPr>
            <a:endParaRPr lang="de-DE"/>
          </a:p>
        </c:txPr>
      </c:legendEntry>
      <c:layout>
        <c:manualLayout>
          <c:xMode val="edge"/>
          <c:yMode val="edge"/>
          <c:x val="0.45337845024273926"/>
          <c:y val="8.6983785358275612E-2"/>
          <c:w val="0.49880558251585322"/>
          <c:h val="0.1752351824282046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j-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145B60-4C22-44A9-9792-99442FDD72B0}" type="doc">
      <dgm:prSet loTypeId="urn:microsoft.com/office/officeart/2005/8/layout/cycle5" loCatId="cycle" qsTypeId="urn:microsoft.com/office/officeart/2005/8/quickstyle/simple1" qsCatId="simple" csTypeId="urn:microsoft.com/office/officeart/2005/8/colors/accent3_2" csCatId="accent3" phldr="1"/>
      <dgm:spPr/>
      <dgm:t>
        <a:bodyPr/>
        <a:lstStyle/>
        <a:p>
          <a:endParaRPr lang="de-DE"/>
        </a:p>
      </dgm:t>
    </dgm:pt>
    <dgm:pt modelId="{9B3E33EB-62A3-4477-9205-7C50DA493296}">
      <dgm:prSet custT="1"/>
      <dgm:spPr>
        <a:solidFill>
          <a:srgbClr val="5D719A"/>
        </a:solidFill>
      </dgm:spPr>
      <dgm:t>
        <a:bodyPr/>
        <a:lstStyle/>
        <a:p>
          <a:r>
            <a:rPr lang="de-DE" sz="1200" b="1"/>
            <a:t>Geringe Leistungs-fähigkeit</a:t>
          </a:r>
        </a:p>
      </dgm:t>
    </dgm:pt>
    <dgm:pt modelId="{194C65B5-BCB2-4BDF-95B8-EF73E9548D62}" type="parTrans" cxnId="{7E8BD456-E760-4B8F-8393-7C03785DBFDB}">
      <dgm:prSet/>
      <dgm:spPr/>
      <dgm:t>
        <a:bodyPr/>
        <a:lstStyle/>
        <a:p>
          <a:endParaRPr lang="de-DE"/>
        </a:p>
      </dgm:t>
    </dgm:pt>
    <dgm:pt modelId="{C78EC8BB-895F-47B8-A17F-2CF8A8E460D2}" type="sibTrans" cxnId="{7E8BD456-E760-4B8F-8393-7C03785DBFDB}">
      <dgm:prSet/>
      <dgm:spPr>
        <a:ln w="28575">
          <a:solidFill>
            <a:srgbClr val="6DD17F"/>
          </a:solidFill>
        </a:ln>
      </dgm:spPr>
      <dgm:t>
        <a:bodyPr/>
        <a:lstStyle/>
        <a:p>
          <a:endParaRPr lang="de-DE"/>
        </a:p>
      </dgm:t>
    </dgm:pt>
    <dgm:pt modelId="{5657856C-A344-476C-B79D-1703E4F92679}">
      <dgm:prSet custT="1"/>
      <dgm:spPr>
        <a:solidFill>
          <a:srgbClr val="5D719A"/>
        </a:solidFill>
      </dgm:spPr>
      <dgm:t>
        <a:bodyPr/>
        <a:lstStyle/>
        <a:p>
          <a:r>
            <a:rPr lang="de-DE" sz="1200" b="1"/>
            <a:t>Inaktivität</a:t>
          </a:r>
        </a:p>
      </dgm:t>
    </dgm:pt>
    <dgm:pt modelId="{2535ED55-41BF-4DCB-9DD3-6CB5B5E85E56}" type="parTrans" cxnId="{722F892B-4563-44FC-BF72-85384E7827A3}">
      <dgm:prSet/>
      <dgm:spPr/>
      <dgm:t>
        <a:bodyPr/>
        <a:lstStyle/>
        <a:p>
          <a:endParaRPr lang="de-DE"/>
        </a:p>
      </dgm:t>
    </dgm:pt>
    <dgm:pt modelId="{68C062C0-508C-45DF-B641-22C532772764}" type="sibTrans" cxnId="{722F892B-4563-44FC-BF72-85384E7827A3}">
      <dgm:prSet/>
      <dgm:spPr>
        <a:ln w="28575">
          <a:solidFill>
            <a:srgbClr val="6DD17F"/>
          </a:solidFill>
        </a:ln>
      </dgm:spPr>
      <dgm:t>
        <a:bodyPr/>
        <a:lstStyle/>
        <a:p>
          <a:endParaRPr lang="de-DE"/>
        </a:p>
      </dgm:t>
    </dgm:pt>
    <dgm:pt modelId="{F4DABDA1-EA60-4BA3-AA18-122DAA230C6B}">
      <dgm:prSet custT="1"/>
      <dgm:spPr>
        <a:solidFill>
          <a:srgbClr val="5D719A"/>
        </a:solidFill>
      </dgm:spPr>
      <dgm:t>
        <a:bodyPr/>
        <a:lstStyle/>
        <a:p>
          <a:r>
            <a:rPr lang="de-DE" sz="1200" b="1"/>
            <a:t>Vermeidung von Anstrengungen</a:t>
          </a:r>
        </a:p>
      </dgm:t>
    </dgm:pt>
    <dgm:pt modelId="{5317A05C-5911-4CEC-8972-04632834E697}" type="parTrans" cxnId="{EBF01F86-BCE8-42B9-9FDD-2AE2634DB448}">
      <dgm:prSet/>
      <dgm:spPr/>
      <dgm:t>
        <a:bodyPr/>
        <a:lstStyle/>
        <a:p>
          <a:endParaRPr lang="de-DE"/>
        </a:p>
      </dgm:t>
    </dgm:pt>
    <dgm:pt modelId="{62845D4D-A06E-4A95-BE0E-3D14DBCE9E53}" type="sibTrans" cxnId="{EBF01F86-BCE8-42B9-9FDD-2AE2634DB448}">
      <dgm:prSet/>
      <dgm:spPr>
        <a:ln w="28575">
          <a:solidFill>
            <a:srgbClr val="6DD17F"/>
          </a:solidFill>
        </a:ln>
      </dgm:spPr>
      <dgm:t>
        <a:bodyPr/>
        <a:lstStyle/>
        <a:p>
          <a:endParaRPr lang="de-DE"/>
        </a:p>
      </dgm:t>
    </dgm:pt>
    <dgm:pt modelId="{BDF1E6E1-5833-41D6-AB0D-7D2C3FC2F8A1}">
      <dgm:prSet custT="1"/>
      <dgm:spPr>
        <a:solidFill>
          <a:srgbClr val="5D719A"/>
        </a:solidFill>
      </dgm:spPr>
      <dgm:t>
        <a:bodyPr/>
        <a:lstStyle/>
        <a:p>
          <a:r>
            <a:rPr lang="de-DE" sz="1200" b="1"/>
            <a:t>Fehlende Regeneration</a:t>
          </a:r>
        </a:p>
      </dgm:t>
    </dgm:pt>
    <dgm:pt modelId="{334CC4F9-CD3D-4683-928F-2C65FF4408C6}" type="parTrans" cxnId="{8735F144-19A6-4908-B204-1F7DD2375B41}">
      <dgm:prSet/>
      <dgm:spPr/>
      <dgm:t>
        <a:bodyPr/>
        <a:lstStyle/>
        <a:p>
          <a:endParaRPr lang="de-DE"/>
        </a:p>
      </dgm:t>
    </dgm:pt>
    <dgm:pt modelId="{F642079C-444C-4652-AB39-B8DED70336B4}" type="sibTrans" cxnId="{8735F144-19A6-4908-B204-1F7DD2375B41}">
      <dgm:prSet/>
      <dgm:spPr>
        <a:solidFill>
          <a:srgbClr val="5D719A"/>
        </a:solidFill>
        <a:ln w="28575">
          <a:solidFill>
            <a:srgbClr val="6DD17F"/>
          </a:solidFill>
        </a:ln>
      </dgm:spPr>
      <dgm:t>
        <a:bodyPr/>
        <a:lstStyle/>
        <a:p>
          <a:endParaRPr lang="de-DE"/>
        </a:p>
      </dgm:t>
    </dgm:pt>
    <dgm:pt modelId="{733A1D75-B7D8-4F42-A4D3-62ABC9FA70F4}">
      <dgm:prSet custT="1"/>
      <dgm:spPr>
        <a:solidFill>
          <a:srgbClr val="5D719A"/>
        </a:solidFill>
      </dgm:spPr>
      <dgm:t>
        <a:bodyPr/>
        <a:lstStyle/>
        <a:p>
          <a:r>
            <a:rPr lang="de-DE" sz="1200" b="1"/>
            <a:t>Hilflosigkeit</a:t>
          </a:r>
        </a:p>
      </dgm:t>
    </dgm:pt>
    <dgm:pt modelId="{58C8B9CE-124F-4A06-AE1D-DE3996428C15}" type="parTrans" cxnId="{2CC01D1A-BF68-4507-BF25-30F6C5EC4804}">
      <dgm:prSet/>
      <dgm:spPr/>
      <dgm:t>
        <a:bodyPr/>
        <a:lstStyle/>
        <a:p>
          <a:endParaRPr lang="de-DE"/>
        </a:p>
      </dgm:t>
    </dgm:pt>
    <dgm:pt modelId="{8F7BDABC-9467-4DE6-851C-423DACC12E1F}" type="sibTrans" cxnId="{2CC01D1A-BF68-4507-BF25-30F6C5EC4804}">
      <dgm:prSet/>
      <dgm:spPr>
        <a:ln w="28575">
          <a:solidFill>
            <a:srgbClr val="6DD17F"/>
          </a:solidFill>
        </a:ln>
      </dgm:spPr>
      <dgm:t>
        <a:bodyPr/>
        <a:lstStyle/>
        <a:p>
          <a:endParaRPr lang="de-DE"/>
        </a:p>
      </dgm:t>
    </dgm:pt>
    <dgm:pt modelId="{57D1D325-621A-4CB8-B961-985C3D70A9DC}">
      <dgm:prSet custT="1"/>
      <dgm:spPr>
        <a:solidFill>
          <a:srgbClr val="5D719A"/>
        </a:solidFill>
      </dgm:spPr>
      <dgm:t>
        <a:bodyPr/>
        <a:lstStyle/>
        <a:p>
          <a:r>
            <a:rPr lang="de-DE" sz="1200" b="1"/>
            <a:t>Depressive Stimmung</a:t>
          </a:r>
        </a:p>
      </dgm:t>
    </dgm:pt>
    <dgm:pt modelId="{7DA676EC-AD61-45FC-ADC9-E91013C85DC6}" type="parTrans" cxnId="{BBAE78FF-0F36-4CD5-B888-9CA17AB4B102}">
      <dgm:prSet/>
      <dgm:spPr/>
      <dgm:t>
        <a:bodyPr/>
        <a:lstStyle/>
        <a:p>
          <a:endParaRPr lang="de-DE"/>
        </a:p>
      </dgm:t>
    </dgm:pt>
    <dgm:pt modelId="{7B513B20-D256-42B1-B02B-36AA923CD84D}" type="sibTrans" cxnId="{BBAE78FF-0F36-4CD5-B888-9CA17AB4B102}">
      <dgm:prSet/>
      <dgm:spPr>
        <a:ln w="28575">
          <a:solidFill>
            <a:srgbClr val="6DD17F"/>
          </a:solidFill>
        </a:ln>
      </dgm:spPr>
      <dgm:t>
        <a:bodyPr/>
        <a:lstStyle/>
        <a:p>
          <a:endParaRPr lang="de-DE"/>
        </a:p>
      </dgm:t>
    </dgm:pt>
    <dgm:pt modelId="{F99B35F5-B14B-4312-87AB-9FD0A5555E9A}" type="pres">
      <dgm:prSet presAssocID="{38145B60-4C22-44A9-9792-99442FDD72B0}" presName="cycle" presStyleCnt="0">
        <dgm:presLayoutVars>
          <dgm:dir/>
          <dgm:resizeHandles val="exact"/>
        </dgm:presLayoutVars>
      </dgm:prSet>
      <dgm:spPr/>
    </dgm:pt>
    <dgm:pt modelId="{8CD99D10-600D-4B9B-90A3-DE424B8D366E}" type="pres">
      <dgm:prSet presAssocID="{9B3E33EB-62A3-4477-9205-7C50DA493296}" presName="node" presStyleLbl="node1" presStyleIdx="0" presStyleCnt="6" custScaleX="122960">
        <dgm:presLayoutVars>
          <dgm:bulletEnabled val="1"/>
        </dgm:presLayoutVars>
      </dgm:prSet>
      <dgm:spPr/>
    </dgm:pt>
    <dgm:pt modelId="{5794899B-F7D5-4EA3-9BAD-CFDD9C484102}" type="pres">
      <dgm:prSet presAssocID="{9B3E33EB-62A3-4477-9205-7C50DA493296}" presName="spNode" presStyleCnt="0"/>
      <dgm:spPr/>
    </dgm:pt>
    <dgm:pt modelId="{183408E4-7325-4C9A-AA1B-ADC2E394FF74}" type="pres">
      <dgm:prSet presAssocID="{C78EC8BB-895F-47B8-A17F-2CF8A8E460D2}" presName="sibTrans" presStyleLbl="sibTrans1D1" presStyleIdx="0" presStyleCnt="6"/>
      <dgm:spPr/>
    </dgm:pt>
    <dgm:pt modelId="{DE862108-EE45-45F7-8D64-70471D990951}" type="pres">
      <dgm:prSet presAssocID="{5657856C-A344-476C-B79D-1703E4F92679}" presName="node" presStyleLbl="node1" presStyleIdx="1" presStyleCnt="6" custScaleX="122960" custRadScaleRad="118525" custRadScaleInc="25240">
        <dgm:presLayoutVars>
          <dgm:bulletEnabled val="1"/>
        </dgm:presLayoutVars>
      </dgm:prSet>
      <dgm:spPr/>
    </dgm:pt>
    <dgm:pt modelId="{47046F56-D8CD-478A-8DB1-5D4DCD956668}" type="pres">
      <dgm:prSet presAssocID="{5657856C-A344-476C-B79D-1703E4F92679}" presName="spNode" presStyleCnt="0"/>
      <dgm:spPr/>
    </dgm:pt>
    <dgm:pt modelId="{6872C3E9-AA97-40E9-9696-2B03EBB1E220}" type="pres">
      <dgm:prSet presAssocID="{68C062C0-508C-45DF-B641-22C532772764}" presName="sibTrans" presStyleLbl="sibTrans1D1" presStyleIdx="1" presStyleCnt="6"/>
      <dgm:spPr/>
    </dgm:pt>
    <dgm:pt modelId="{D7C612C2-C816-44FB-9272-2FF1A145CD04}" type="pres">
      <dgm:prSet presAssocID="{F4DABDA1-EA60-4BA3-AA18-122DAA230C6B}" presName="node" presStyleLbl="node1" presStyleIdx="2" presStyleCnt="6" custScaleX="122960" custRadScaleRad="118525" custRadScaleInc="-25240">
        <dgm:presLayoutVars>
          <dgm:bulletEnabled val="1"/>
        </dgm:presLayoutVars>
      </dgm:prSet>
      <dgm:spPr/>
    </dgm:pt>
    <dgm:pt modelId="{C7DCF1FA-54E8-48C6-9F1A-CB48909027FA}" type="pres">
      <dgm:prSet presAssocID="{F4DABDA1-EA60-4BA3-AA18-122DAA230C6B}" presName="spNode" presStyleCnt="0"/>
      <dgm:spPr/>
    </dgm:pt>
    <dgm:pt modelId="{F6074E68-F089-43DE-A780-751C790C0C6B}" type="pres">
      <dgm:prSet presAssocID="{62845D4D-A06E-4A95-BE0E-3D14DBCE9E53}" presName="sibTrans" presStyleLbl="sibTrans1D1" presStyleIdx="2" presStyleCnt="6"/>
      <dgm:spPr/>
    </dgm:pt>
    <dgm:pt modelId="{FAE9510B-7045-4C8B-AD32-10ED37AF5F4D}" type="pres">
      <dgm:prSet presAssocID="{BDF1E6E1-5833-41D6-AB0D-7D2C3FC2F8A1}" presName="node" presStyleLbl="node1" presStyleIdx="3" presStyleCnt="6" custScaleX="122960">
        <dgm:presLayoutVars>
          <dgm:bulletEnabled val="1"/>
        </dgm:presLayoutVars>
      </dgm:prSet>
      <dgm:spPr/>
    </dgm:pt>
    <dgm:pt modelId="{829FF850-585F-473A-9D62-8A834CB450E8}" type="pres">
      <dgm:prSet presAssocID="{BDF1E6E1-5833-41D6-AB0D-7D2C3FC2F8A1}" presName="spNode" presStyleCnt="0"/>
      <dgm:spPr/>
    </dgm:pt>
    <dgm:pt modelId="{8BD60569-00DB-4093-8B55-FE5F55FD07F8}" type="pres">
      <dgm:prSet presAssocID="{F642079C-444C-4652-AB39-B8DED70336B4}" presName="sibTrans" presStyleLbl="sibTrans1D1" presStyleIdx="3" presStyleCnt="6"/>
      <dgm:spPr/>
    </dgm:pt>
    <dgm:pt modelId="{40B1F077-FC3A-4753-A899-EFCE29235ABE}" type="pres">
      <dgm:prSet presAssocID="{733A1D75-B7D8-4F42-A4D3-62ABC9FA70F4}" presName="node" presStyleLbl="node1" presStyleIdx="4" presStyleCnt="6" custScaleX="122960" custRadScaleRad="115623" custRadScaleInc="21886">
        <dgm:presLayoutVars>
          <dgm:bulletEnabled val="1"/>
        </dgm:presLayoutVars>
      </dgm:prSet>
      <dgm:spPr/>
    </dgm:pt>
    <dgm:pt modelId="{C73E2ACC-E42C-4E2A-92B8-522B5C0E9438}" type="pres">
      <dgm:prSet presAssocID="{733A1D75-B7D8-4F42-A4D3-62ABC9FA70F4}" presName="spNode" presStyleCnt="0"/>
      <dgm:spPr/>
    </dgm:pt>
    <dgm:pt modelId="{E2A6A727-2EED-4827-BBF8-9B49B9E319FB}" type="pres">
      <dgm:prSet presAssocID="{8F7BDABC-9467-4DE6-851C-423DACC12E1F}" presName="sibTrans" presStyleLbl="sibTrans1D1" presStyleIdx="4" presStyleCnt="6"/>
      <dgm:spPr/>
    </dgm:pt>
    <dgm:pt modelId="{BC7F0F6A-F47D-4148-8F07-D12B032E7B9A}" type="pres">
      <dgm:prSet presAssocID="{57D1D325-621A-4CB8-B961-985C3D70A9DC}" presName="node" presStyleLbl="node1" presStyleIdx="5" presStyleCnt="6" custScaleX="122960" custRadScaleRad="115623" custRadScaleInc="-21886">
        <dgm:presLayoutVars>
          <dgm:bulletEnabled val="1"/>
        </dgm:presLayoutVars>
      </dgm:prSet>
      <dgm:spPr/>
    </dgm:pt>
    <dgm:pt modelId="{AC65EC7F-A043-46B7-BECC-2AEB7461B2BC}" type="pres">
      <dgm:prSet presAssocID="{57D1D325-621A-4CB8-B961-985C3D70A9DC}" presName="spNode" presStyleCnt="0"/>
      <dgm:spPr/>
    </dgm:pt>
    <dgm:pt modelId="{C1B94603-85E1-4CDD-A7C4-908FE2C7113E}" type="pres">
      <dgm:prSet presAssocID="{7B513B20-D256-42B1-B02B-36AA923CD84D}" presName="sibTrans" presStyleLbl="sibTrans1D1" presStyleIdx="5" presStyleCnt="6"/>
      <dgm:spPr/>
    </dgm:pt>
  </dgm:ptLst>
  <dgm:cxnLst>
    <dgm:cxn modelId="{EB2CFB08-2E8C-43F1-9EC5-F29AA745AE49}" type="presOf" srcId="{8F7BDABC-9467-4DE6-851C-423DACC12E1F}" destId="{E2A6A727-2EED-4827-BBF8-9B49B9E319FB}" srcOrd="0" destOrd="0" presId="urn:microsoft.com/office/officeart/2005/8/layout/cycle5"/>
    <dgm:cxn modelId="{AC367516-F615-462D-9A25-0B4EBADB6A9F}" type="presOf" srcId="{F4DABDA1-EA60-4BA3-AA18-122DAA230C6B}" destId="{D7C612C2-C816-44FB-9272-2FF1A145CD04}" srcOrd="0" destOrd="0" presId="urn:microsoft.com/office/officeart/2005/8/layout/cycle5"/>
    <dgm:cxn modelId="{2CC01D1A-BF68-4507-BF25-30F6C5EC4804}" srcId="{38145B60-4C22-44A9-9792-99442FDD72B0}" destId="{733A1D75-B7D8-4F42-A4D3-62ABC9FA70F4}" srcOrd="4" destOrd="0" parTransId="{58C8B9CE-124F-4A06-AE1D-DE3996428C15}" sibTransId="{8F7BDABC-9467-4DE6-851C-423DACC12E1F}"/>
    <dgm:cxn modelId="{722F892B-4563-44FC-BF72-85384E7827A3}" srcId="{38145B60-4C22-44A9-9792-99442FDD72B0}" destId="{5657856C-A344-476C-B79D-1703E4F92679}" srcOrd="1" destOrd="0" parTransId="{2535ED55-41BF-4DCB-9DD3-6CB5B5E85E56}" sibTransId="{68C062C0-508C-45DF-B641-22C532772764}"/>
    <dgm:cxn modelId="{C3423B37-6EB4-4F91-A83A-9B71290463DA}" type="presOf" srcId="{C78EC8BB-895F-47B8-A17F-2CF8A8E460D2}" destId="{183408E4-7325-4C9A-AA1B-ADC2E394FF74}" srcOrd="0" destOrd="0" presId="urn:microsoft.com/office/officeart/2005/8/layout/cycle5"/>
    <dgm:cxn modelId="{9DD45560-DF7D-4AB2-9A5B-ACDD5572C0FD}" type="presOf" srcId="{57D1D325-621A-4CB8-B961-985C3D70A9DC}" destId="{BC7F0F6A-F47D-4148-8F07-D12B032E7B9A}" srcOrd="0" destOrd="0" presId="urn:microsoft.com/office/officeart/2005/8/layout/cycle5"/>
    <dgm:cxn modelId="{8735F144-19A6-4908-B204-1F7DD2375B41}" srcId="{38145B60-4C22-44A9-9792-99442FDD72B0}" destId="{BDF1E6E1-5833-41D6-AB0D-7D2C3FC2F8A1}" srcOrd="3" destOrd="0" parTransId="{334CC4F9-CD3D-4683-928F-2C65FF4408C6}" sibTransId="{F642079C-444C-4652-AB39-B8DED70336B4}"/>
    <dgm:cxn modelId="{7E8BD456-E760-4B8F-8393-7C03785DBFDB}" srcId="{38145B60-4C22-44A9-9792-99442FDD72B0}" destId="{9B3E33EB-62A3-4477-9205-7C50DA493296}" srcOrd="0" destOrd="0" parTransId="{194C65B5-BCB2-4BDF-95B8-EF73E9548D62}" sibTransId="{C78EC8BB-895F-47B8-A17F-2CF8A8E460D2}"/>
    <dgm:cxn modelId="{EBF01F86-BCE8-42B9-9FDD-2AE2634DB448}" srcId="{38145B60-4C22-44A9-9792-99442FDD72B0}" destId="{F4DABDA1-EA60-4BA3-AA18-122DAA230C6B}" srcOrd="2" destOrd="0" parTransId="{5317A05C-5911-4CEC-8972-04632834E697}" sibTransId="{62845D4D-A06E-4A95-BE0E-3D14DBCE9E53}"/>
    <dgm:cxn modelId="{0AF27390-6B0A-4FC7-9118-BDB29C4637FA}" type="presOf" srcId="{BDF1E6E1-5833-41D6-AB0D-7D2C3FC2F8A1}" destId="{FAE9510B-7045-4C8B-AD32-10ED37AF5F4D}" srcOrd="0" destOrd="0" presId="urn:microsoft.com/office/officeart/2005/8/layout/cycle5"/>
    <dgm:cxn modelId="{DDA8FD97-1D0C-4336-950A-84FE73A4F096}" type="presOf" srcId="{62845D4D-A06E-4A95-BE0E-3D14DBCE9E53}" destId="{F6074E68-F089-43DE-A780-751C790C0C6B}" srcOrd="0" destOrd="0" presId="urn:microsoft.com/office/officeart/2005/8/layout/cycle5"/>
    <dgm:cxn modelId="{2186799E-B13B-4A89-9389-2F2AB553E715}" type="presOf" srcId="{38145B60-4C22-44A9-9792-99442FDD72B0}" destId="{F99B35F5-B14B-4312-87AB-9FD0A5555E9A}" srcOrd="0" destOrd="0" presId="urn:microsoft.com/office/officeart/2005/8/layout/cycle5"/>
    <dgm:cxn modelId="{956CE0A7-5864-46F3-B797-0121F5EF8E86}" type="presOf" srcId="{68C062C0-508C-45DF-B641-22C532772764}" destId="{6872C3E9-AA97-40E9-9696-2B03EBB1E220}" srcOrd="0" destOrd="0" presId="urn:microsoft.com/office/officeart/2005/8/layout/cycle5"/>
    <dgm:cxn modelId="{D1F5F0AA-2D93-48D7-B58B-FC64D157D150}" type="presOf" srcId="{7B513B20-D256-42B1-B02B-36AA923CD84D}" destId="{C1B94603-85E1-4CDD-A7C4-908FE2C7113E}" srcOrd="0" destOrd="0" presId="urn:microsoft.com/office/officeart/2005/8/layout/cycle5"/>
    <dgm:cxn modelId="{8A8ED9AE-F242-42DF-9820-A021B86BA8E8}" type="presOf" srcId="{5657856C-A344-476C-B79D-1703E4F92679}" destId="{DE862108-EE45-45F7-8D64-70471D990951}" srcOrd="0" destOrd="0" presId="urn:microsoft.com/office/officeart/2005/8/layout/cycle5"/>
    <dgm:cxn modelId="{C6C15CB1-C23A-4CBF-A13F-FBA28829F35D}" type="presOf" srcId="{733A1D75-B7D8-4F42-A4D3-62ABC9FA70F4}" destId="{40B1F077-FC3A-4753-A899-EFCE29235ABE}" srcOrd="0" destOrd="0" presId="urn:microsoft.com/office/officeart/2005/8/layout/cycle5"/>
    <dgm:cxn modelId="{9DB920BE-1D5A-49DE-81C3-545EFCEC86FB}" type="presOf" srcId="{F642079C-444C-4652-AB39-B8DED70336B4}" destId="{8BD60569-00DB-4093-8B55-FE5F55FD07F8}" srcOrd="0" destOrd="0" presId="urn:microsoft.com/office/officeart/2005/8/layout/cycle5"/>
    <dgm:cxn modelId="{FEB0C5E9-A80C-4D56-9439-0EEDF322EA7C}" type="presOf" srcId="{9B3E33EB-62A3-4477-9205-7C50DA493296}" destId="{8CD99D10-600D-4B9B-90A3-DE424B8D366E}" srcOrd="0" destOrd="0" presId="urn:microsoft.com/office/officeart/2005/8/layout/cycle5"/>
    <dgm:cxn modelId="{BBAE78FF-0F36-4CD5-B888-9CA17AB4B102}" srcId="{38145B60-4C22-44A9-9792-99442FDD72B0}" destId="{57D1D325-621A-4CB8-B961-985C3D70A9DC}" srcOrd="5" destOrd="0" parTransId="{7DA676EC-AD61-45FC-ADC9-E91013C85DC6}" sibTransId="{7B513B20-D256-42B1-B02B-36AA923CD84D}"/>
    <dgm:cxn modelId="{6E5B2938-DC0E-4502-AA89-5EA3E1C43B81}" type="presParOf" srcId="{F99B35F5-B14B-4312-87AB-9FD0A5555E9A}" destId="{8CD99D10-600D-4B9B-90A3-DE424B8D366E}" srcOrd="0" destOrd="0" presId="urn:microsoft.com/office/officeart/2005/8/layout/cycle5"/>
    <dgm:cxn modelId="{FA6A5539-0E1B-4E40-914A-40651391196D}" type="presParOf" srcId="{F99B35F5-B14B-4312-87AB-9FD0A5555E9A}" destId="{5794899B-F7D5-4EA3-9BAD-CFDD9C484102}" srcOrd="1" destOrd="0" presId="urn:microsoft.com/office/officeart/2005/8/layout/cycle5"/>
    <dgm:cxn modelId="{21380ABC-CF45-4782-AA2B-FE5DBD5F00D6}" type="presParOf" srcId="{F99B35F5-B14B-4312-87AB-9FD0A5555E9A}" destId="{183408E4-7325-4C9A-AA1B-ADC2E394FF74}" srcOrd="2" destOrd="0" presId="urn:microsoft.com/office/officeart/2005/8/layout/cycle5"/>
    <dgm:cxn modelId="{62A85F85-DDFC-4D65-A78A-D60A865DB29B}" type="presParOf" srcId="{F99B35F5-B14B-4312-87AB-9FD0A5555E9A}" destId="{DE862108-EE45-45F7-8D64-70471D990951}" srcOrd="3" destOrd="0" presId="urn:microsoft.com/office/officeart/2005/8/layout/cycle5"/>
    <dgm:cxn modelId="{1D158662-74A3-443D-86E9-76BDE994CC10}" type="presParOf" srcId="{F99B35F5-B14B-4312-87AB-9FD0A5555E9A}" destId="{47046F56-D8CD-478A-8DB1-5D4DCD956668}" srcOrd="4" destOrd="0" presId="urn:microsoft.com/office/officeart/2005/8/layout/cycle5"/>
    <dgm:cxn modelId="{6D523973-0A1C-43CC-9368-D92DB23507CA}" type="presParOf" srcId="{F99B35F5-B14B-4312-87AB-9FD0A5555E9A}" destId="{6872C3E9-AA97-40E9-9696-2B03EBB1E220}" srcOrd="5" destOrd="0" presId="urn:microsoft.com/office/officeart/2005/8/layout/cycle5"/>
    <dgm:cxn modelId="{676AC939-0F93-4B84-A95A-45CE372AFAAF}" type="presParOf" srcId="{F99B35F5-B14B-4312-87AB-9FD0A5555E9A}" destId="{D7C612C2-C816-44FB-9272-2FF1A145CD04}" srcOrd="6" destOrd="0" presId="urn:microsoft.com/office/officeart/2005/8/layout/cycle5"/>
    <dgm:cxn modelId="{0F173393-D91B-4502-9334-57EA57E2048F}" type="presParOf" srcId="{F99B35F5-B14B-4312-87AB-9FD0A5555E9A}" destId="{C7DCF1FA-54E8-48C6-9F1A-CB48909027FA}" srcOrd="7" destOrd="0" presId="urn:microsoft.com/office/officeart/2005/8/layout/cycle5"/>
    <dgm:cxn modelId="{51062D1D-B7B5-454E-B43C-E2A2A79AC0A5}" type="presParOf" srcId="{F99B35F5-B14B-4312-87AB-9FD0A5555E9A}" destId="{F6074E68-F089-43DE-A780-751C790C0C6B}" srcOrd="8" destOrd="0" presId="urn:microsoft.com/office/officeart/2005/8/layout/cycle5"/>
    <dgm:cxn modelId="{A48026D3-1AB3-418F-9E56-374C89C7D333}" type="presParOf" srcId="{F99B35F5-B14B-4312-87AB-9FD0A5555E9A}" destId="{FAE9510B-7045-4C8B-AD32-10ED37AF5F4D}" srcOrd="9" destOrd="0" presId="urn:microsoft.com/office/officeart/2005/8/layout/cycle5"/>
    <dgm:cxn modelId="{45CC675B-928F-4D7F-920D-1D1EB5F9DDCA}" type="presParOf" srcId="{F99B35F5-B14B-4312-87AB-9FD0A5555E9A}" destId="{829FF850-585F-473A-9D62-8A834CB450E8}" srcOrd="10" destOrd="0" presId="urn:microsoft.com/office/officeart/2005/8/layout/cycle5"/>
    <dgm:cxn modelId="{3DF4B413-218C-4914-8760-84B6483A2832}" type="presParOf" srcId="{F99B35F5-B14B-4312-87AB-9FD0A5555E9A}" destId="{8BD60569-00DB-4093-8B55-FE5F55FD07F8}" srcOrd="11" destOrd="0" presId="urn:microsoft.com/office/officeart/2005/8/layout/cycle5"/>
    <dgm:cxn modelId="{89713486-A658-4E5B-AA7F-568B91BDFC8F}" type="presParOf" srcId="{F99B35F5-B14B-4312-87AB-9FD0A5555E9A}" destId="{40B1F077-FC3A-4753-A899-EFCE29235ABE}" srcOrd="12" destOrd="0" presId="urn:microsoft.com/office/officeart/2005/8/layout/cycle5"/>
    <dgm:cxn modelId="{88A78548-6C1F-47C9-AFE6-BB5AA2DFEBDA}" type="presParOf" srcId="{F99B35F5-B14B-4312-87AB-9FD0A5555E9A}" destId="{C73E2ACC-E42C-4E2A-92B8-522B5C0E9438}" srcOrd="13" destOrd="0" presId="urn:microsoft.com/office/officeart/2005/8/layout/cycle5"/>
    <dgm:cxn modelId="{0F85A51E-83CC-421D-82A9-F76AD3448A72}" type="presParOf" srcId="{F99B35F5-B14B-4312-87AB-9FD0A5555E9A}" destId="{E2A6A727-2EED-4827-BBF8-9B49B9E319FB}" srcOrd="14" destOrd="0" presId="urn:microsoft.com/office/officeart/2005/8/layout/cycle5"/>
    <dgm:cxn modelId="{CDA7255A-7D86-45DD-B9CA-124AEA3D87AF}" type="presParOf" srcId="{F99B35F5-B14B-4312-87AB-9FD0A5555E9A}" destId="{BC7F0F6A-F47D-4148-8F07-D12B032E7B9A}" srcOrd="15" destOrd="0" presId="urn:microsoft.com/office/officeart/2005/8/layout/cycle5"/>
    <dgm:cxn modelId="{56477E3D-9847-40DD-8E56-1A86F72CEF0A}" type="presParOf" srcId="{F99B35F5-B14B-4312-87AB-9FD0A5555E9A}" destId="{AC65EC7F-A043-46B7-BECC-2AEB7461B2BC}" srcOrd="16" destOrd="0" presId="urn:microsoft.com/office/officeart/2005/8/layout/cycle5"/>
    <dgm:cxn modelId="{EB3B2902-6721-47B5-B85E-B3CDCD900233}" type="presParOf" srcId="{F99B35F5-B14B-4312-87AB-9FD0A5555E9A}" destId="{C1B94603-85E1-4CDD-A7C4-908FE2C7113E}"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99D10-600D-4B9B-90A3-DE424B8D366E}">
      <dsp:nvSpPr>
        <dsp:cNvPr id="0" name=""/>
        <dsp:cNvSpPr/>
      </dsp:nvSpPr>
      <dsp:spPr>
        <a:xfrm>
          <a:off x="2140697" y="1219"/>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Geringe Leistungs-fähigkeit</a:t>
          </a:r>
        </a:p>
      </dsp:txBody>
      <dsp:txXfrm>
        <a:off x="2170570" y="31092"/>
        <a:ext cx="1097889" cy="552211"/>
      </dsp:txXfrm>
    </dsp:sp>
    <dsp:sp modelId="{183408E4-7325-4C9A-AA1B-ADC2E394FF74}">
      <dsp:nvSpPr>
        <dsp:cNvPr id="0" name=""/>
        <dsp:cNvSpPr/>
      </dsp:nvSpPr>
      <dsp:spPr>
        <a:xfrm>
          <a:off x="1768867" y="425839"/>
          <a:ext cx="2881955" cy="2881955"/>
        </a:xfrm>
        <a:custGeom>
          <a:avLst/>
          <a:gdLst/>
          <a:ahLst/>
          <a:cxnLst/>
          <a:rect l="0" t="0" r="0" b="0"/>
          <a:pathLst>
            <a:path>
              <a:moveTo>
                <a:pt x="1695989" y="22744"/>
              </a:moveTo>
              <a:arcTo wR="1440977" hR="1440977" stAng="16811603" swAng="1230510"/>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 modelId="{DE862108-EE45-45F7-8D64-70471D990951}">
      <dsp:nvSpPr>
        <dsp:cNvPr id="0" name=""/>
        <dsp:cNvSpPr/>
      </dsp:nvSpPr>
      <dsp:spPr>
        <a:xfrm>
          <a:off x="3689202" y="721696"/>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Inaktivität</a:t>
          </a:r>
        </a:p>
      </dsp:txBody>
      <dsp:txXfrm>
        <a:off x="3719075" y="751569"/>
        <a:ext cx="1097889" cy="552211"/>
      </dsp:txXfrm>
    </dsp:sp>
    <dsp:sp modelId="{6872C3E9-AA97-40E9-9696-2B03EBB1E220}">
      <dsp:nvSpPr>
        <dsp:cNvPr id="0" name=""/>
        <dsp:cNvSpPr/>
      </dsp:nvSpPr>
      <dsp:spPr>
        <a:xfrm>
          <a:off x="1555321" y="307197"/>
          <a:ext cx="2881955" cy="2881955"/>
        </a:xfrm>
        <a:custGeom>
          <a:avLst/>
          <a:gdLst/>
          <a:ahLst/>
          <a:cxnLst/>
          <a:rect l="0" t="0" r="0" b="0"/>
          <a:pathLst>
            <a:path>
              <a:moveTo>
                <a:pt x="2859512" y="1187646"/>
              </a:moveTo>
              <a:arcTo wR="1440977" hR="1440977" stAng="20992470" swAng="1215060"/>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 modelId="{D7C612C2-C816-44FB-9272-2FF1A145CD04}">
      <dsp:nvSpPr>
        <dsp:cNvPr id="0" name=""/>
        <dsp:cNvSpPr/>
      </dsp:nvSpPr>
      <dsp:spPr>
        <a:xfrm>
          <a:off x="3689202" y="2162697"/>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Vermeidung von Anstrengungen</a:t>
          </a:r>
        </a:p>
      </dsp:txBody>
      <dsp:txXfrm>
        <a:off x="3719075" y="2192570"/>
        <a:ext cx="1097889" cy="552211"/>
      </dsp:txXfrm>
    </dsp:sp>
    <dsp:sp modelId="{F6074E68-F089-43DE-A780-751C790C0C6B}">
      <dsp:nvSpPr>
        <dsp:cNvPr id="0" name=""/>
        <dsp:cNvSpPr/>
      </dsp:nvSpPr>
      <dsp:spPr>
        <a:xfrm>
          <a:off x="1768867" y="188555"/>
          <a:ext cx="2881955" cy="2881955"/>
        </a:xfrm>
        <a:custGeom>
          <a:avLst/>
          <a:gdLst/>
          <a:ahLst/>
          <a:cxnLst/>
          <a:rect l="0" t="0" r="0" b="0"/>
          <a:pathLst>
            <a:path>
              <a:moveTo>
                <a:pt x="2176699" y="2679981"/>
              </a:moveTo>
              <a:arcTo wR="1440977" hR="1440977" stAng="3557887" swAng="1230510"/>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 modelId="{FAE9510B-7045-4C8B-AD32-10ED37AF5F4D}">
      <dsp:nvSpPr>
        <dsp:cNvPr id="0" name=""/>
        <dsp:cNvSpPr/>
      </dsp:nvSpPr>
      <dsp:spPr>
        <a:xfrm>
          <a:off x="2140697" y="2883174"/>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Fehlende Regeneration</a:t>
          </a:r>
        </a:p>
      </dsp:txBody>
      <dsp:txXfrm>
        <a:off x="2170570" y="2913047"/>
        <a:ext cx="1097889" cy="552211"/>
      </dsp:txXfrm>
    </dsp:sp>
    <dsp:sp modelId="{8BD60569-00DB-4093-8B55-FE5F55FD07F8}">
      <dsp:nvSpPr>
        <dsp:cNvPr id="0" name=""/>
        <dsp:cNvSpPr/>
      </dsp:nvSpPr>
      <dsp:spPr>
        <a:xfrm>
          <a:off x="847220" y="193405"/>
          <a:ext cx="2881955" cy="2881955"/>
        </a:xfrm>
        <a:custGeom>
          <a:avLst/>
          <a:gdLst/>
          <a:ahLst/>
          <a:cxnLst/>
          <a:rect l="0" t="0" r="0" b="0"/>
          <a:pathLst>
            <a:path>
              <a:moveTo>
                <a:pt x="1137521" y="2849640"/>
              </a:moveTo>
              <a:arcTo wR="1440977" hR="1440977" stAng="6129419" swAng="1155157"/>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 modelId="{40B1F077-FC3A-4753-A899-EFCE29235ABE}">
      <dsp:nvSpPr>
        <dsp:cNvPr id="0" name=""/>
        <dsp:cNvSpPr/>
      </dsp:nvSpPr>
      <dsp:spPr>
        <a:xfrm>
          <a:off x="638439" y="2162693"/>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Hilflosigkeit</a:t>
          </a:r>
        </a:p>
      </dsp:txBody>
      <dsp:txXfrm>
        <a:off x="668312" y="2192566"/>
        <a:ext cx="1097889" cy="552211"/>
      </dsp:txXfrm>
    </dsp:sp>
    <dsp:sp modelId="{E2A6A727-2EED-4827-BBF8-9B49B9E319FB}">
      <dsp:nvSpPr>
        <dsp:cNvPr id="0" name=""/>
        <dsp:cNvSpPr/>
      </dsp:nvSpPr>
      <dsp:spPr>
        <a:xfrm>
          <a:off x="1044894" y="307197"/>
          <a:ext cx="2881955" cy="2881955"/>
        </a:xfrm>
        <a:custGeom>
          <a:avLst/>
          <a:gdLst/>
          <a:ahLst/>
          <a:cxnLst/>
          <a:rect l="0" t="0" r="0" b="0"/>
          <a:pathLst>
            <a:path>
              <a:moveTo>
                <a:pt x="22442" y="1694305"/>
              </a:moveTo>
              <a:arcTo wR="1440977" hR="1440977" stAng="10192476" swAng="1215047"/>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 modelId="{BC7F0F6A-F47D-4148-8F07-D12B032E7B9A}">
      <dsp:nvSpPr>
        <dsp:cNvPr id="0" name=""/>
        <dsp:cNvSpPr/>
      </dsp:nvSpPr>
      <dsp:spPr>
        <a:xfrm>
          <a:off x="638439" y="721700"/>
          <a:ext cx="1157635" cy="611957"/>
        </a:xfrm>
        <a:prstGeom prst="roundRect">
          <a:avLst/>
        </a:prstGeom>
        <a:solidFill>
          <a:srgbClr val="5D7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Depressive Stimmung</a:t>
          </a:r>
        </a:p>
      </dsp:txBody>
      <dsp:txXfrm>
        <a:off x="668312" y="751573"/>
        <a:ext cx="1097889" cy="552211"/>
      </dsp:txXfrm>
    </dsp:sp>
    <dsp:sp modelId="{C1B94603-85E1-4CDD-A7C4-908FE2C7113E}">
      <dsp:nvSpPr>
        <dsp:cNvPr id="0" name=""/>
        <dsp:cNvSpPr/>
      </dsp:nvSpPr>
      <dsp:spPr>
        <a:xfrm>
          <a:off x="847220" y="420990"/>
          <a:ext cx="2881955" cy="2881955"/>
        </a:xfrm>
        <a:custGeom>
          <a:avLst/>
          <a:gdLst/>
          <a:ahLst/>
          <a:cxnLst/>
          <a:rect l="0" t="0" r="0" b="0"/>
          <a:pathLst>
            <a:path>
              <a:moveTo>
                <a:pt x="690008" y="211155"/>
              </a:moveTo>
              <a:arcTo wR="1440977" hR="1440977" stAng="14315424" swAng="1155157"/>
            </a:path>
          </a:pathLst>
        </a:custGeom>
        <a:noFill/>
        <a:ln w="28575" cap="flat" cmpd="sng" algn="ctr">
          <a:solidFill>
            <a:srgbClr val="6DD17F"/>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AF037-2620-4A30-A901-3A0AB6DC3758}" type="datetimeFigureOut">
              <a:rPr lang="de-DE" smtClean="0"/>
              <a:t>05.09.2023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8B41D-DE66-4F27-B16D-81664B7D1B0A}" type="slidenum">
              <a:rPr lang="de-DE" smtClean="0"/>
              <a:t>‹Nr.›</a:t>
            </a:fld>
            <a:endParaRPr lang="de-DE"/>
          </a:p>
        </p:txBody>
      </p:sp>
    </p:spTree>
    <p:extLst>
      <p:ext uri="{BB962C8B-B14F-4D97-AF65-F5344CB8AC3E}">
        <p14:creationId xmlns:p14="http://schemas.microsoft.com/office/powerpoint/2010/main" val="3177051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ancer.gov/about-cancer/causes-prevention/risk/diet"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krebsinformationsdienst.de/vorbeugung/risiken/ernaehrung-praevention-index.php" TargetMode="External"/><Relationship Id="rId5" Type="http://schemas.openxmlformats.org/officeDocument/2006/relationships/hyperlink" Target="http://www.krebsinformationsdienst.de/behandlung/ernaehrung-therapie-index.php" TargetMode="External"/><Relationship Id="rId4" Type="http://schemas.openxmlformats.org/officeDocument/2006/relationships/hyperlink" Target="http://www.krebshilfe.de/infomaterial/Blaue_Ratgeber/Ernaehrung-bei-Krebs_BlaueRatgeber_DeutscheKrebshilfe.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eutsche-fatigue-gesellschaft.de/behandlung/koerperliches-training/"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krebsgesellschaft.de/onko-internetportal/basis-informationen-krebs/basis-informationen-krebs-allgemeine-informationen/fatigue-bei-krebs.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7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15</a:t>
            </a:fld>
            <a:endParaRPr lang="de-DE"/>
          </a:p>
        </p:txBody>
      </p:sp>
    </p:spTree>
    <p:extLst>
      <p:ext uri="{BB962C8B-B14F-4D97-AF65-F5344CB8AC3E}">
        <p14:creationId xmlns:p14="http://schemas.microsoft.com/office/powerpoint/2010/main" val="4751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16</a:t>
            </a:fld>
            <a:endParaRPr lang="de-DE"/>
          </a:p>
        </p:txBody>
      </p:sp>
    </p:spTree>
    <p:extLst>
      <p:ext uri="{BB962C8B-B14F-4D97-AF65-F5344CB8AC3E}">
        <p14:creationId xmlns:p14="http://schemas.microsoft.com/office/powerpoint/2010/main" val="281554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17</a:t>
            </a:fld>
            <a:endParaRPr lang="de-DE"/>
          </a:p>
        </p:txBody>
      </p:sp>
    </p:spTree>
    <p:extLst>
      <p:ext uri="{BB962C8B-B14F-4D97-AF65-F5344CB8AC3E}">
        <p14:creationId xmlns:p14="http://schemas.microsoft.com/office/powerpoint/2010/main" val="406353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7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prstClr val="black"/>
                </a:solidFill>
                <a:effectLst/>
                <a:uLnTx/>
                <a:uFillTx/>
                <a:latin typeface="Calibri"/>
                <a:ea typeface="+mn-ea"/>
                <a:cs typeface="+mn-cs"/>
              </a:rPr>
              <a:t>Johnson DB et al Nature Rev 2022, KD Stein et al., Cancer 2008.</a:t>
            </a:r>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2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Abholhassani</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et al. JOCR, 2019, 145:2625-31; </a:t>
            </a:r>
            <a:r>
              <a:rPr kumimoji="0" lang="en-GB" sz="1200" b="0" i="0" u="none" strike="noStrike" kern="1200" cap="none" spc="0" normalizeH="0" baseline="0" noProof="0" err="1">
                <a:ln>
                  <a:noFill/>
                </a:ln>
                <a:solidFill>
                  <a:srgbClr val="000000"/>
                </a:solidFill>
                <a:effectLst/>
                <a:uLnTx/>
                <a:uFillTx/>
                <a:latin typeface="Arial" panose="020B0604020202020204"/>
                <a:ea typeface="+mn-ea"/>
                <a:cs typeface="+mn-cs"/>
              </a:rPr>
              <a:t>Ascierto</a:t>
            </a: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 P, Oral presentation EADO 2016.</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21</a:t>
            </a:fld>
            <a:endParaRPr lang="de-DE"/>
          </a:p>
        </p:txBody>
      </p:sp>
    </p:spTree>
    <p:extLst>
      <p:ext uri="{BB962C8B-B14F-4D97-AF65-F5344CB8AC3E}">
        <p14:creationId xmlns:p14="http://schemas.microsoft.com/office/powerpoint/2010/main" val="27752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a:ln>
                  <a:noFill/>
                </a:ln>
                <a:solidFill>
                  <a:srgbClr val="000000"/>
                </a:solidFill>
                <a:effectLst/>
                <a:uLnTx/>
                <a:uFillTx/>
              </a:rPr>
              <a:t>Johnson DB et al, Nature Reviews 2022</a:t>
            </a:r>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74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Thomas U. Schulz, Sarah Zierold, Michael M. Sachse, Giulia Pesch, Dirk </a:t>
            </a:r>
            <a:r>
              <a:rPr lang="de-DE" dirty="0" err="1"/>
              <a:t>Tomsitz</a:t>
            </a:r>
            <a:r>
              <a:rPr lang="de-DE" dirty="0"/>
              <a:t>, Katharina Schilbach, Katharina C. Kähler, Lars E. French, Lucie Heinzerling, Persistent immune-</a:t>
            </a:r>
            <a:r>
              <a:rPr lang="de-DE" dirty="0" err="1"/>
              <a:t>related</a:t>
            </a:r>
            <a:r>
              <a:rPr lang="de-DE" dirty="0"/>
              <a:t> adverse </a:t>
            </a:r>
            <a:r>
              <a:rPr lang="de-DE" dirty="0" err="1"/>
              <a:t>events</a:t>
            </a:r>
            <a:r>
              <a:rPr lang="de-DE" dirty="0"/>
              <a:t> after </a:t>
            </a:r>
            <a:r>
              <a:rPr lang="de-DE" dirty="0" err="1"/>
              <a:t>cessation</a:t>
            </a:r>
            <a:r>
              <a:rPr lang="de-DE" dirty="0"/>
              <a:t> of </a:t>
            </a:r>
            <a:r>
              <a:rPr lang="de-DE" dirty="0" err="1"/>
              <a:t>checkpoint</a:t>
            </a:r>
            <a:r>
              <a:rPr lang="de-DE" dirty="0"/>
              <a:t> </a:t>
            </a:r>
            <a:r>
              <a:rPr lang="de-DE" dirty="0" err="1"/>
              <a:t>inhibitor</a:t>
            </a:r>
            <a:r>
              <a:rPr lang="de-DE" dirty="0"/>
              <a:t> </a:t>
            </a:r>
            <a:r>
              <a:rPr lang="de-DE" dirty="0" err="1"/>
              <a:t>therapy</a:t>
            </a:r>
            <a:r>
              <a:rPr lang="de-DE" dirty="0"/>
              <a:t>: </a:t>
            </a:r>
            <a:r>
              <a:rPr lang="de-DE" dirty="0" err="1"/>
              <a:t>Prevalence</a:t>
            </a:r>
            <a:r>
              <a:rPr lang="de-DE" dirty="0"/>
              <a:t> and </a:t>
            </a:r>
            <a:r>
              <a:rPr lang="de-DE" dirty="0" err="1"/>
              <a:t>impact</a:t>
            </a:r>
            <a:r>
              <a:rPr lang="de-DE" dirty="0"/>
              <a:t> on </a:t>
            </a:r>
            <a:r>
              <a:rPr lang="de-DE" dirty="0" err="1"/>
              <a:t>patients</a:t>
            </a:r>
            <a:r>
              <a:rPr lang="de-DE" dirty="0"/>
              <a:t>' </a:t>
            </a:r>
            <a:r>
              <a:rPr lang="de-DE" dirty="0" err="1"/>
              <a:t>health-related</a:t>
            </a:r>
            <a:r>
              <a:rPr lang="de-DE" dirty="0"/>
              <a:t> </a:t>
            </a:r>
            <a:r>
              <a:rPr lang="de-DE" dirty="0" err="1"/>
              <a:t>quality</a:t>
            </a:r>
            <a:r>
              <a:rPr lang="de-DE" dirty="0"/>
              <a:t> of </a:t>
            </a:r>
            <a:r>
              <a:rPr lang="de-DE" dirty="0" err="1"/>
              <a:t>life</a:t>
            </a:r>
            <a:r>
              <a:rPr lang="de-DE" dirty="0"/>
              <a:t>, European Journal of </a:t>
            </a:r>
            <a:r>
              <a:rPr lang="de-DE" dirty="0" err="1"/>
              <a:t>Cancer,Volume</a:t>
            </a:r>
            <a:r>
              <a:rPr lang="de-DE" dirty="0"/>
              <a:t> 176,  2022, Pages 88-99,</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4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44546A"/>
                </a:solidFill>
                <a:effectLst/>
                <a:uLnTx/>
                <a:uFillTx/>
                <a:latin typeface="Calibri" panose="020F0502020204030204"/>
                <a:ea typeface="+mn-ea"/>
                <a:cs typeface="+mn-cs"/>
              </a:rPr>
              <a:t>Duong et al., Der Onkologe 2021,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Patrinely</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et al JAMA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Oncol</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2021</a:t>
            </a:r>
            <a:r>
              <a:rPr kumimoji="0" lang="de-DE" sz="1200" b="0" i="1" u="none" strike="noStrike" kern="1200" cap="none" spc="0" normalizeH="0" baseline="0" noProof="0">
                <a:ln>
                  <a:noFill/>
                </a:ln>
                <a:solidFill>
                  <a:srgbClr val="44546A"/>
                </a:solidFill>
                <a:effectLst/>
                <a:uLnTx/>
                <a:uFillTx/>
                <a:latin typeface="Calibri" panose="020F0502020204030204"/>
                <a:ea typeface="+mn-ea"/>
                <a:cs typeface="+mn-cs"/>
              </a:rPr>
              <a:t> .</a:t>
            </a:r>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35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25</a:t>
            </a:fld>
            <a:endParaRPr lang="de-DE"/>
          </a:p>
        </p:txBody>
      </p:sp>
    </p:spTree>
    <p:extLst>
      <p:ext uri="{BB962C8B-B14F-4D97-AF65-F5344CB8AC3E}">
        <p14:creationId xmlns:p14="http://schemas.microsoft.com/office/powerpoint/2010/main" val="84591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8ECFA-9891-4DC6-9652-2A628F9F4B10}" type="slidenum">
              <a:rPr lang="en-US" smtClean="0"/>
              <a:t>2</a:t>
            </a:fld>
            <a:endParaRPr lang="en-US"/>
          </a:p>
        </p:txBody>
      </p:sp>
    </p:spTree>
    <p:extLst>
      <p:ext uri="{BB962C8B-B14F-4D97-AF65-F5344CB8AC3E}">
        <p14:creationId xmlns:p14="http://schemas.microsoft.com/office/powerpoint/2010/main" val="748530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411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a:solidFill>
                  <a:srgbClr val="1C1D1E"/>
                </a:solidFill>
                <a:effectLst/>
                <a:latin typeface="Open Sans" panose="020B0606030504020204" pitchFamily="34" charset="0"/>
              </a:rPr>
              <a:t>Lymphedema has been described as 1 of the most significant survivorship issues after the surgical treatment of </a:t>
            </a:r>
            <a:r>
              <a:rPr lang="en-US" b="0" i="0" err="1">
                <a:solidFill>
                  <a:srgbClr val="1C1D1E"/>
                </a:solidFill>
                <a:effectLst/>
                <a:latin typeface="Open Sans" panose="020B0606030504020204" pitchFamily="34" charset="0"/>
              </a:rPr>
              <a:t>breastcancer</a:t>
            </a:r>
            <a:r>
              <a:rPr lang="en-US" b="0" i="0">
                <a:solidFill>
                  <a:srgbClr val="1C1D1E"/>
                </a:solidFill>
                <a:effectLst/>
                <a:latin typeface="Open Sans" panose="020B0606030504020204" pitchFamily="34" charset="0"/>
              </a:rPr>
              <a:t> and in this population has been documented to have significant physical,2functional, quality of life,3and economicconsequences.4</a:t>
            </a:r>
          </a:p>
          <a:p>
            <a:r>
              <a:rPr lang="en-US" b="0" i="0">
                <a:solidFill>
                  <a:srgbClr val="1C1D1E"/>
                </a:solidFill>
                <a:effectLst/>
                <a:latin typeface="Open Sans" panose="020B0606030504020204" pitchFamily="34" charset="0"/>
              </a:rPr>
              <a:t>The meta-analytic techniques further revealed that lymphedema incidence estimates for melanoma were 16.3% overall, 5.1% for melanomas of the upper extremity, and 28.0% for melanomas of the lower extremity. </a:t>
            </a:r>
          </a:p>
          <a:p>
            <a:r>
              <a:rPr lang="de-DE" b="0" i="0">
                <a:solidFill>
                  <a:srgbClr val="1C1D1E"/>
                </a:solidFill>
                <a:effectLst/>
                <a:latin typeface="Open Sans" panose="020B0606030504020204" pitchFamily="34" charset="0"/>
              </a:rPr>
              <a:t>The </a:t>
            </a:r>
            <a:r>
              <a:rPr lang="de-DE" b="0" i="0" err="1">
                <a:solidFill>
                  <a:srgbClr val="1C1D1E"/>
                </a:solidFill>
                <a:effectLst/>
                <a:latin typeface="Open Sans" panose="020B0606030504020204" pitchFamily="34" charset="0"/>
              </a:rPr>
              <a:t>pooled</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incidence</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of</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lower</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extremity</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lymphedema</a:t>
            </a:r>
            <a:r>
              <a:rPr lang="de-DE" b="0" i="0">
                <a:solidFill>
                  <a:srgbClr val="1C1D1E"/>
                </a:solidFill>
                <a:effectLst/>
                <a:latin typeface="Open Sans" panose="020B0606030504020204" pitchFamily="34" charset="0"/>
              </a:rPr>
              <a:t> after </a:t>
            </a:r>
            <a:r>
              <a:rPr lang="de-DE" b="0" i="0" err="1">
                <a:solidFill>
                  <a:srgbClr val="1C1D1E"/>
                </a:solidFill>
                <a:effectLst/>
                <a:latin typeface="Open Sans" panose="020B0606030504020204" pitchFamily="34" charset="0"/>
              </a:rPr>
              <a:t>inguinofemoral</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lymph</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node</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dissection</a:t>
            </a:r>
            <a:r>
              <a:rPr lang="de-DE" b="0" i="0">
                <a:solidFill>
                  <a:srgbClr val="1C1D1E"/>
                </a:solidFill>
                <a:effectLst/>
                <a:latin typeface="Open Sans" panose="020B0606030504020204" pitchFamily="34" charset="0"/>
              </a:rPr>
              <a:t> was </a:t>
            </a:r>
            <a:r>
              <a:rPr lang="de-DE" b="0" i="0" err="1">
                <a:solidFill>
                  <a:srgbClr val="1C1D1E"/>
                </a:solidFill>
                <a:effectLst/>
                <a:latin typeface="Open Sans" panose="020B0606030504020204" pitchFamily="34" charset="0"/>
              </a:rPr>
              <a:t>higher</a:t>
            </a:r>
            <a:r>
              <a:rPr lang="de-DE" b="0" i="0">
                <a:solidFill>
                  <a:srgbClr val="1C1D1E"/>
                </a:solidFill>
                <a:effectLst/>
                <a:latin typeface="Open Sans" panose="020B0606030504020204" pitchFamily="34" charset="0"/>
              </a:rPr>
              <a:t> (18%) </a:t>
            </a:r>
            <a:r>
              <a:rPr lang="de-DE" b="0" i="0" err="1">
                <a:solidFill>
                  <a:srgbClr val="1C1D1E"/>
                </a:solidFill>
                <a:effectLst/>
                <a:latin typeface="Open Sans" panose="020B0606030504020204" pitchFamily="34" charset="0"/>
              </a:rPr>
              <a:t>than</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for</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upper</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extremity</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lymphedema</a:t>
            </a:r>
            <a:r>
              <a:rPr lang="de-DE" b="0" i="0">
                <a:solidFill>
                  <a:srgbClr val="1C1D1E"/>
                </a:solidFill>
                <a:effectLst/>
                <a:latin typeface="Open Sans" panose="020B0606030504020204" pitchFamily="34" charset="0"/>
              </a:rPr>
              <a:t> after </a:t>
            </a:r>
            <a:r>
              <a:rPr lang="de-DE" b="0" i="0" err="1">
                <a:solidFill>
                  <a:srgbClr val="1C1D1E"/>
                </a:solidFill>
                <a:effectLst/>
                <a:latin typeface="Open Sans" panose="020B0606030504020204" pitchFamily="34" charset="0"/>
              </a:rPr>
              <a:t>axillary</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lymph</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node</a:t>
            </a:r>
            <a:r>
              <a:rPr lang="de-DE" b="0" i="0">
                <a:solidFill>
                  <a:srgbClr val="1C1D1E"/>
                </a:solidFill>
                <a:effectLst/>
                <a:latin typeface="Open Sans" panose="020B0606030504020204" pitchFamily="34" charset="0"/>
              </a:rPr>
              <a:t> </a:t>
            </a:r>
            <a:r>
              <a:rPr lang="de-DE" b="0" i="0" err="1">
                <a:solidFill>
                  <a:srgbClr val="1C1D1E"/>
                </a:solidFill>
                <a:effectLst/>
                <a:latin typeface="Open Sans" panose="020B0606030504020204" pitchFamily="34" charset="0"/>
              </a:rPr>
              <a:t>dissection</a:t>
            </a:r>
            <a:r>
              <a:rPr lang="de-DE" b="0" i="0">
                <a:solidFill>
                  <a:srgbClr val="1C1D1E"/>
                </a:solidFill>
                <a:effectLst/>
                <a:latin typeface="Open Sans" panose="020B0606030504020204" pitchFamily="34" charset="0"/>
              </a:rPr>
              <a:t> (3%).</a:t>
            </a:r>
          </a:p>
          <a:p>
            <a:r>
              <a:rPr lang="en-US" b="0" i="0">
                <a:solidFill>
                  <a:srgbClr val="1C1D1E"/>
                </a:solidFill>
                <a:effectLst/>
                <a:latin typeface="Open Sans" panose="020B0606030504020204" pitchFamily="34" charset="0"/>
              </a:rPr>
              <a:t>For those patients with melanoma undergoing iliac/obturator lymph node dissection (n = 132), the incidence of lymphedema was reported as 42%. A total of 18 articles examined the effect of radiation therapy on lymphedema, with a combined total of 1716 patients. Of those, 31% were identified with lymphedema. For those with melanoma undergoing radiation therapy (n = 106), 50% were noted to have lymphedema.</a:t>
            </a:r>
            <a:endParaRPr lang="de-DE"/>
          </a:p>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27</a:t>
            </a:fld>
            <a:endParaRPr lang="de-DE"/>
          </a:p>
        </p:txBody>
      </p:sp>
    </p:spTree>
    <p:extLst>
      <p:ext uri="{BB962C8B-B14F-4D97-AF65-F5344CB8AC3E}">
        <p14:creationId xmlns:p14="http://schemas.microsoft.com/office/powerpoint/2010/main" val="91220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688B41D-DE66-4F27-B16D-81664B7D1B0A}" type="slidenum">
              <a:rPr lang="de-DE" smtClean="0"/>
              <a:t>29</a:t>
            </a:fld>
            <a:endParaRPr lang="de-DE"/>
          </a:p>
        </p:txBody>
      </p:sp>
    </p:spTree>
    <p:extLst>
      <p:ext uri="{BB962C8B-B14F-4D97-AF65-F5344CB8AC3E}">
        <p14:creationId xmlns:p14="http://schemas.microsoft.com/office/powerpoint/2010/main" val="2238688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kern="0">
                <a:solidFill>
                  <a:prstClr val="black"/>
                </a:solidFill>
              </a:rPr>
              <a:t>Horneber </a:t>
            </a:r>
            <a:r>
              <a:rPr kumimoji="0" lang="de-DE" sz="1200" b="0" i="1" u="none" strike="noStrike" kern="0" cap="none" spc="0" normalizeH="0" baseline="0" noProof="0">
                <a:ln>
                  <a:noFill/>
                </a:ln>
                <a:solidFill>
                  <a:prstClr val="black"/>
                </a:solidFill>
                <a:effectLst/>
                <a:uLnTx/>
                <a:uFillTx/>
              </a:rPr>
              <a:t>et al., 2014</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30</a:t>
            </a:fld>
            <a:endParaRPr lang="de-DE"/>
          </a:p>
        </p:txBody>
      </p:sp>
    </p:spTree>
    <p:extLst>
      <p:ext uri="{BB962C8B-B14F-4D97-AF65-F5344CB8AC3E}">
        <p14:creationId xmlns:p14="http://schemas.microsoft.com/office/powerpoint/2010/main" val="1342304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039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x-none" sz="1200" i="1" err="1">
                <a:solidFill>
                  <a:srgbClr val="151490"/>
                </a:solidFill>
              </a:rPr>
              <a:t>Syrjala</a:t>
            </a:r>
            <a:r>
              <a:rPr lang="de-DE" altLang="x-none" sz="1200" i="1">
                <a:solidFill>
                  <a:srgbClr val="151490"/>
                </a:solidFill>
              </a:rPr>
              <a:t> et al., JCO, 2005</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34</a:t>
            </a:fld>
            <a:endParaRPr lang="de-DE"/>
          </a:p>
        </p:txBody>
      </p:sp>
    </p:spTree>
    <p:extLst>
      <p:ext uri="{BB962C8B-B14F-4D97-AF65-F5344CB8AC3E}">
        <p14:creationId xmlns:p14="http://schemas.microsoft.com/office/powerpoint/2010/main" val="759175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altLang="x-none" sz="1200" i="1">
                <a:solidFill>
                  <a:srgbClr val="151490"/>
                </a:solidFill>
                <a:latin typeface="Calibri" charset="0"/>
              </a:rPr>
              <a:t>Mehnert et al. 2012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e-DE" altLang="x-none" sz="1200" i="1">
              <a:solidFill>
                <a:srgbClr val="151490"/>
              </a:solidFill>
              <a:latin typeface="Calibri" charset="0"/>
            </a:endParaRPr>
          </a:p>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671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x-none" i="1"/>
              <a:t>A. Mehnert, Forum, 2014; Röntgen et al., Onkologe, 2018. </a:t>
            </a:r>
            <a:endParaRPr lang="de-DE" i="1"/>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36</a:t>
            </a:fld>
            <a:endParaRPr lang="de-DE"/>
          </a:p>
        </p:txBody>
      </p:sp>
    </p:spTree>
    <p:extLst>
      <p:ext uri="{BB962C8B-B14F-4D97-AF65-F5344CB8AC3E}">
        <p14:creationId xmlns:p14="http://schemas.microsoft.com/office/powerpoint/2010/main" val="1442499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Emery et al Lancet 2022,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Lueckmann</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et al Onkologe 2021</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37</a:t>
            </a:fld>
            <a:endParaRPr lang="de-DE"/>
          </a:p>
        </p:txBody>
      </p:sp>
    </p:spTree>
    <p:extLst>
      <p:ext uri="{BB962C8B-B14F-4D97-AF65-F5344CB8AC3E}">
        <p14:creationId xmlns:p14="http://schemas.microsoft.com/office/powerpoint/2010/main" val="3224944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Emery et al Lancet 2022; Janßen et al Onkologe 2021</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38</a:t>
            </a:fld>
            <a:endParaRPr lang="de-DE"/>
          </a:p>
        </p:txBody>
      </p:sp>
    </p:spTree>
    <p:extLst>
      <p:ext uri="{BB962C8B-B14F-4D97-AF65-F5344CB8AC3E}">
        <p14:creationId xmlns:p14="http://schemas.microsoft.com/office/powerpoint/2010/main" val="158433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8ECFA-9891-4DC6-9652-2A628F9F4B10}" type="slidenum">
              <a:rPr lang="en-US" smtClean="0"/>
              <a:t>3</a:t>
            </a:fld>
            <a:endParaRPr lang="en-US"/>
          </a:p>
        </p:txBody>
      </p:sp>
    </p:spTree>
    <p:extLst>
      <p:ext uri="{BB962C8B-B14F-4D97-AF65-F5344CB8AC3E}">
        <p14:creationId xmlns:p14="http://schemas.microsoft.com/office/powerpoint/2010/main" val="3220628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30000" noProof="0">
                <a:ln>
                  <a:noFill/>
                </a:ln>
                <a:solidFill>
                  <a:prstClr val="black"/>
                </a:solidFill>
                <a:effectLst/>
                <a:uLnTx/>
                <a:uFillTx/>
                <a:latin typeface="Calibri" panose="020F0502020204030204"/>
                <a:ea typeface="+mn-ea"/>
                <a:cs typeface="+mn-cs"/>
              </a:rPr>
              <a:t>1) </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Mehnert et al.,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Scand</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J Work Environ Health, 2013; Strick et al.,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Oncol</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Res </a:t>
            </a:r>
            <a:r>
              <a:rPr kumimoji="0" lang="de-DE" sz="1200" b="0" i="0" u="none" strike="noStrike" kern="1200" cap="none" spc="0" normalizeH="0" baseline="0" noProof="0" err="1">
                <a:ln>
                  <a:noFill/>
                </a:ln>
                <a:solidFill>
                  <a:prstClr val="black"/>
                </a:solidFill>
                <a:effectLst/>
                <a:uLnTx/>
                <a:uFillTx/>
                <a:latin typeface="Calibri" panose="020F0502020204030204"/>
                <a:ea typeface="+mn-ea"/>
                <a:cs typeface="+mn-cs"/>
              </a:rPr>
              <a:t>Treat</a:t>
            </a: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 2021</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39</a:t>
            </a:fld>
            <a:endParaRPr lang="de-DE"/>
          </a:p>
        </p:txBody>
      </p:sp>
    </p:spTree>
    <p:extLst>
      <p:ext uri="{BB962C8B-B14F-4D97-AF65-F5344CB8AC3E}">
        <p14:creationId xmlns:p14="http://schemas.microsoft.com/office/powerpoint/2010/main" val="2142180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800" b="0" i="0">
                <a:solidFill>
                  <a:srgbClr val="374151"/>
                </a:solidFill>
                <a:effectLst/>
              </a:rPr>
              <a:t>Garbe, C. et al. (2020). </a:t>
            </a:r>
            <a:r>
              <a:rPr lang="de-DE" sz="800" b="0" i="0" err="1">
                <a:solidFill>
                  <a:srgbClr val="374151"/>
                </a:solidFill>
                <a:effectLst/>
              </a:rPr>
              <a:t>Cutaneous</a:t>
            </a:r>
            <a:r>
              <a:rPr lang="de-DE" sz="800" b="0" i="0">
                <a:solidFill>
                  <a:srgbClr val="374151"/>
                </a:solidFill>
                <a:effectLst/>
              </a:rPr>
              <a:t> </a:t>
            </a:r>
            <a:r>
              <a:rPr lang="de-DE" sz="800" b="0" i="0" err="1">
                <a:solidFill>
                  <a:srgbClr val="374151"/>
                </a:solidFill>
                <a:effectLst/>
              </a:rPr>
              <a:t>melanoma</a:t>
            </a:r>
            <a:r>
              <a:rPr lang="de-DE" sz="800" b="0" i="0">
                <a:solidFill>
                  <a:srgbClr val="374151"/>
                </a:solidFill>
                <a:effectLst/>
              </a:rPr>
              <a:t> S3-guideline "</a:t>
            </a:r>
            <a:r>
              <a:rPr lang="de-DE" sz="800" b="0" i="0" err="1">
                <a:solidFill>
                  <a:srgbClr val="374151"/>
                </a:solidFill>
                <a:effectLst/>
              </a:rPr>
              <a:t>diagnosis</a:t>
            </a:r>
            <a:r>
              <a:rPr lang="de-DE" sz="800" b="0" i="0">
                <a:solidFill>
                  <a:srgbClr val="374151"/>
                </a:solidFill>
                <a:effectLst/>
              </a:rPr>
              <a:t>, </a:t>
            </a:r>
            <a:r>
              <a:rPr lang="de-DE" sz="800" b="0" i="0" err="1">
                <a:solidFill>
                  <a:srgbClr val="374151"/>
                </a:solidFill>
                <a:effectLst/>
              </a:rPr>
              <a:t>therapy</a:t>
            </a:r>
            <a:r>
              <a:rPr lang="de-DE" sz="800" b="0" i="0">
                <a:solidFill>
                  <a:srgbClr val="374151"/>
                </a:solidFill>
                <a:effectLst/>
              </a:rPr>
              <a:t> and follow-</a:t>
            </a:r>
            <a:r>
              <a:rPr lang="de-DE" sz="800" b="0" i="0" err="1">
                <a:solidFill>
                  <a:srgbClr val="374151"/>
                </a:solidFill>
                <a:effectLst/>
              </a:rPr>
              <a:t>up</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melanoma</a:t>
            </a:r>
            <a:r>
              <a:rPr lang="de-DE" sz="800" b="0" i="0">
                <a:solidFill>
                  <a:srgbClr val="374151"/>
                </a:solidFill>
                <a:effectLst/>
              </a:rPr>
              <a:t>." Journal der Deutschen Dermatologischen Gesellschaft, 18(9), 1033-1075.</a:t>
            </a:r>
          </a:p>
          <a:p>
            <a:pPr algn="l"/>
            <a:r>
              <a:rPr lang="de-DE" sz="800" b="0" i="0">
                <a:solidFill>
                  <a:srgbClr val="374151"/>
                </a:solidFill>
                <a:effectLst/>
              </a:rPr>
              <a:t>Wong, S. L. et al. (2018). American Society </a:t>
            </a:r>
            <a:r>
              <a:rPr lang="de-DE" sz="800" b="0" i="0" err="1">
                <a:solidFill>
                  <a:srgbClr val="374151"/>
                </a:solidFill>
                <a:effectLst/>
              </a:rPr>
              <a:t>of</a:t>
            </a:r>
            <a:r>
              <a:rPr lang="de-DE" sz="800" b="0" i="0">
                <a:solidFill>
                  <a:srgbClr val="374151"/>
                </a:solidFill>
                <a:effectLst/>
              </a:rPr>
              <a:t> Clinical </a:t>
            </a:r>
            <a:r>
              <a:rPr lang="de-DE" sz="800" b="0" i="0" err="1">
                <a:solidFill>
                  <a:srgbClr val="374151"/>
                </a:solidFill>
                <a:effectLst/>
              </a:rPr>
              <a:t>Oncology</a:t>
            </a:r>
            <a:r>
              <a:rPr lang="de-DE" sz="800" b="0" i="0">
                <a:solidFill>
                  <a:srgbClr val="374151"/>
                </a:solidFill>
                <a:effectLst/>
              </a:rPr>
              <a:t>/ Society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Surgical</a:t>
            </a:r>
            <a:r>
              <a:rPr lang="de-DE" sz="800" b="0" i="0">
                <a:solidFill>
                  <a:srgbClr val="374151"/>
                </a:solidFill>
                <a:effectLst/>
              </a:rPr>
              <a:t> </a:t>
            </a:r>
            <a:r>
              <a:rPr lang="de-DE" sz="800" b="0" i="0" err="1">
                <a:solidFill>
                  <a:srgbClr val="374151"/>
                </a:solidFill>
                <a:effectLst/>
              </a:rPr>
              <a:t>Oncology</a:t>
            </a:r>
            <a:r>
              <a:rPr lang="de-DE" sz="800" b="0" i="0">
                <a:solidFill>
                  <a:srgbClr val="374151"/>
                </a:solidFill>
                <a:effectLst/>
              </a:rPr>
              <a:t> </a:t>
            </a:r>
            <a:r>
              <a:rPr lang="de-DE" sz="800" b="0" i="0" err="1">
                <a:solidFill>
                  <a:srgbClr val="374151"/>
                </a:solidFill>
                <a:effectLst/>
              </a:rPr>
              <a:t>clinical</a:t>
            </a:r>
            <a:r>
              <a:rPr lang="de-DE" sz="800" b="0" i="0">
                <a:solidFill>
                  <a:srgbClr val="374151"/>
                </a:solidFill>
                <a:effectLst/>
              </a:rPr>
              <a:t> </a:t>
            </a:r>
            <a:r>
              <a:rPr lang="de-DE" sz="800" b="0" i="0" err="1">
                <a:solidFill>
                  <a:srgbClr val="374151"/>
                </a:solidFill>
                <a:effectLst/>
              </a:rPr>
              <a:t>practice</a:t>
            </a:r>
            <a:r>
              <a:rPr lang="de-DE" sz="800" b="0" i="0">
                <a:solidFill>
                  <a:srgbClr val="374151"/>
                </a:solidFill>
                <a:effectLst/>
              </a:rPr>
              <a:t> </a:t>
            </a:r>
            <a:r>
              <a:rPr lang="de-DE" sz="800" b="0" i="0" err="1">
                <a:solidFill>
                  <a:srgbClr val="374151"/>
                </a:solidFill>
                <a:effectLst/>
              </a:rPr>
              <a:t>guideline</a:t>
            </a:r>
            <a:r>
              <a:rPr lang="de-DE" sz="800" b="0" i="0">
                <a:solidFill>
                  <a:srgbClr val="374151"/>
                </a:solidFill>
                <a:effectLst/>
              </a:rPr>
              <a:t> on </a:t>
            </a:r>
            <a:r>
              <a:rPr lang="de-DE" sz="800" b="0" i="0" err="1">
                <a:solidFill>
                  <a:srgbClr val="374151"/>
                </a:solidFill>
                <a:effectLst/>
              </a:rPr>
              <a:t>the</a:t>
            </a:r>
            <a:r>
              <a:rPr lang="de-DE" sz="800" b="0" i="0">
                <a:solidFill>
                  <a:srgbClr val="374151"/>
                </a:solidFill>
                <a:effectLst/>
              </a:rPr>
              <a:t> </a:t>
            </a:r>
            <a:r>
              <a:rPr lang="de-DE" sz="800" b="0" i="0" err="1">
                <a:solidFill>
                  <a:srgbClr val="374151"/>
                </a:solidFill>
                <a:effectLst/>
              </a:rPr>
              <a:t>management</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primary</a:t>
            </a:r>
            <a:r>
              <a:rPr lang="de-DE" sz="800" b="0" i="0">
                <a:solidFill>
                  <a:srgbClr val="374151"/>
                </a:solidFill>
                <a:effectLst/>
              </a:rPr>
              <a:t> </a:t>
            </a:r>
            <a:r>
              <a:rPr lang="de-DE" sz="800" b="0" i="0" err="1">
                <a:solidFill>
                  <a:srgbClr val="374151"/>
                </a:solidFill>
                <a:effectLst/>
              </a:rPr>
              <a:t>cutaneous</a:t>
            </a:r>
            <a:r>
              <a:rPr lang="de-DE" sz="800" b="0" i="0">
                <a:solidFill>
                  <a:srgbClr val="374151"/>
                </a:solidFill>
                <a:effectLst/>
              </a:rPr>
              <a:t> </a:t>
            </a:r>
            <a:r>
              <a:rPr lang="de-DE" sz="800" b="0" i="0" err="1">
                <a:solidFill>
                  <a:srgbClr val="374151"/>
                </a:solidFill>
                <a:effectLst/>
              </a:rPr>
              <a:t>melanoma</a:t>
            </a:r>
            <a:r>
              <a:rPr lang="de-DE" sz="800" b="0" i="0">
                <a:solidFill>
                  <a:srgbClr val="374151"/>
                </a:solidFill>
                <a:effectLst/>
              </a:rPr>
              <a:t>. Journal </a:t>
            </a:r>
            <a:r>
              <a:rPr lang="de-DE" sz="800" b="0" i="0" err="1">
                <a:solidFill>
                  <a:srgbClr val="374151"/>
                </a:solidFill>
                <a:effectLst/>
              </a:rPr>
              <a:t>of</a:t>
            </a:r>
            <a:r>
              <a:rPr lang="de-DE" sz="800" b="0" i="0">
                <a:solidFill>
                  <a:srgbClr val="374151"/>
                </a:solidFill>
                <a:effectLst/>
              </a:rPr>
              <a:t> Clinical </a:t>
            </a:r>
            <a:r>
              <a:rPr lang="de-DE" sz="800" b="0" i="0" err="1">
                <a:solidFill>
                  <a:srgbClr val="374151"/>
                </a:solidFill>
                <a:effectLst/>
              </a:rPr>
              <a:t>Oncology</a:t>
            </a:r>
            <a:r>
              <a:rPr lang="de-DE" sz="800" b="0" i="0">
                <a:solidFill>
                  <a:srgbClr val="374151"/>
                </a:solidFill>
                <a:effectLst/>
              </a:rPr>
              <a:t>, 36(20), 2024-2045.</a:t>
            </a:r>
          </a:p>
          <a:p>
            <a:pPr algn="l"/>
            <a:r>
              <a:rPr lang="de-DE" sz="800" b="0" i="0" err="1">
                <a:solidFill>
                  <a:srgbClr val="374151"/>
                </a:solidFill>
                <a:effectLst/>
              </a:rPr>
              <a:t>Eggermont</a:t>
            </a:r>
            <a:r>
              <a:rPr lang="de-DE" sz="800" b="0" i="0">
                <a:solidFill>
                  <a:srgbClr val="374151"/>
                </a:solidFill>
                <a:effectLst/>
              </a:rPr>
              <a:t>, A. M. et al. (2018). </a:t>
            </a:r>
            <a:r>
              <a:rPr lang="de-DE" sz="800" b="0" i="0" err="1">
                <a:solidFill>
                  <a:srgbClr val="374151"/>
                </a:solidFill>
                <a:effectLst/>
              </a:rPr>
              <a:t>Cutaneous</a:t>
            </a:r>
            <a:r>
              <a:rPr lang="de-DE" sz="800" b="0" i="0">
                <a:solidFill>
                  <a:srgbClr val="374151"/>
                </a:solidFill>
                <a:effectLst/>
              </a:rPr>
              <a:t> </a:t>
            </a:r>
            <a:r>
              <a:rPr lang="de-DE" sz="800" b="0" i="0" err="1">
                <a:solidFill>
                  <a:srgbClr val="374151"/>
                </a:solidFill>
                <a:effectLst/>
              </a:rPr>
              <a:t>melanoma</a:t>
            </a:r>
            <a:r>
              <a:rPr lang="de-DE" sz="800" b="0" i="0">
                <a:solidFill>
                  <a:srgbClr val="374151"/>
                </a:solidFill>
                <a:effectLst/>
              </a:rPr>
              <a:t>: ESMO Clinical Practice Guidelines </a:t>
            </a:r>
            <a:r>
              <a:rPr lang="de-DE" sz="800" b="0" i="0" err="1">
                <a:solidFill>
                  <a:srgbClr val="374151"/>
                </a:solidFill>
                <a:effectLst/>
              </a:rPr>
              <a:t>for</a:t>
            </a:r>
            <a:r>
              <a:rPr lang="de-DE" sz="800" b="0" i="0">
                <a:solidFill>
                  <a:srgbClr val="374151"/>
                </a:solidFill>
                <a:effectLst/>
              </a:rPr>
              <a:t> </a:t>
            </a:r>
            <a:r>
              <a:rPr lang="de-DE" sz="800" b="0" i="0" err="1">
                <a:solidFill>
                  <a:srgbClr val="374151"/>
                </a:solidFill>
                <a:effectLst/>
              </a:rPr>
              <a:t>diagnosis</a:t>
            </a:r>
            <a:r>
              <a:rPr lang="de-DE" sz="800" b="0" i="0">
                <a:solidFill>
                  <a:srgbClr val="374151"/>
                </a:solidFill>
                <a:effectLst/>
              </a:rPr>
              <a:t>, </a:t>
            </a:r>
            <a:r>
              <a:rPr lang="de-DE" sz="800" b="0" i="0" err="1">
                <a:solidFill>
                  <a:srgbClr val="374151"/>
                </a:solidFill>
                <a:effectLst/>
              </a:rPr>
              <a:t>treatment</a:t>
            </a:r>
            <a:r>
              <a:rPr lang="de-DE" sz="800" b="0" i="0">
                <a:solidFill>
                  <a:srgbClr val="374151"/>
                </a:solidFill>
                <a:effectLst/>
              </a:rPr>
              <a:t> and follow-</a:t>
            </a:r>
            <a:r>
              <a:rPr lang="de-DE" sz="800" b="0" i="0" err="1">
                <a:solidFill>
                  <a:srgbClr val="374151"/>
                </a:solidFill>
                <a:effectLst/>
              </a:rPr>
              <a:t>up</a:t>
            </a:r>
            <a:r>
              <a:rPr lang="de-DE" sz="800" b="0" i="0">
                <a:solidFill>
                  <a:srgbClr val="374151"/>
                </a:solidFill>
                <a:effectLst/>
              </a:rPr>
              <a:t>. </a:t>
            </a:r>
            <a:r>
              <a:rPr lang="de-DE" sz="800" b="0" i="0" err="1">
                <a:solidFill>
                  <a:srgbClr val="374151"/>
                </a:solidFill>
                <a:effectLst/>
              </a:rPr>
              <a:t>Annals</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Oncology</a:t>
            </a:r>
            <a:r>
              <a:rPr lang="de-DE" sz="800" b="0" i="0">
                <a:solidFill>
                  <a:srgbClr val="374151"/>
                </a:solidFill>
                <a:effectLst/>
              </a:rPr>
              <a:t>, 29(Supplement_4), iv30-iv40.</a:t>
            </a:r>
          </a:p>
          <a:p>
            <a:pPr algn="l"/>
            <a:r>
              <a:rPr lang="de-DE" sz="800" b="0" i="0">
                <a:solidFill>
                  <a:srgbClr val="374151"/>
                </a:solidFill>
                <a:effectLst/>
              </a:rPr>
              <a:t>Olah, A. et al. (2019). </a:t>
            </a:r>
            <a:r>
              <a:rPr lang="de-DE" sz="800" b="0" i="0" err="1">
                <a:solidFill>
                  <a:srgbClr val="374151"/>
                </a:solidFill>
                <a:effectLst/>
              </a:rPr>
              <a:t>Exercise</a:t>
            </a:r>
            <a:r>
              <a:rPr lang="de-DE" sz="800" b="0" i="0">
                <a:solidFill>
                  <a:srgbClr val="374151"/>
                </a:solidFill>
                <a:effectLst/>
              </a:rPr>
              <a:t> and </a:t>
            </a:r>
            <a:r>
              <a:rPr lang="de-DE" sz="800" b="0" i="0" err="1">
                <a:solidFill>
                  <a:srgbClr val="374151"/>
                </a:solidFill>
                <a:effectLst/>
              </a:rPr>
              <a:t>Melanoma</a:t>
            </a:r>
            <a:r>
              <a:rPr lang="de-DE" sz="800" b="0" i="0">
                <a:solidFill>
                  <a:srgbClr val="374151"/>
                </a:solidFill>
                <a:effectLst/>
              </a:rPr>
              <a:t>: A </a:t>
            </a:r>
            <a:r>
              <a:rPr lang="de-DE" sz="800" b="0" i="0" err="1">
                <a:solidFill>
                  <a:srgbClr val="374151"/>
                </a:solidFill>
                <a:effectLst/>
              </a:rPr>
              <a:t>Systematic</a:t>
            </a:r>
            <a:r>
              <a:rPr lang="de-DE" sz="800" b="0" i="0">
                <a:solidFill>
                  <a:srgbClr val="374151"/>
                </a:solidFill>
                <a:effectLst/>
              </a:rPr>
              <a:t> Review. Integrative Cancer </a:t>
            </a:r>
            <a:r>
              <a:rPr lang="de-DE" sz="800" b="0" i="0" err="1">
                <a:solidFill>
                  <a:srgbClr val="374151"/>
                </a:solidFill>
                <a:effectLst/>
              </a:rPr>
              <a:t>Therapies</a:t>
            </a:r>
            <a:r>
              <a:rPr lang="de-DE" sz="800" b="0" i="0">
                <a:solidFill>
                  <a:srgbClr val="374151"/>
                </a:solidFill>
                <a:effectLst/>
              </a:rPr>
              <a:t>, 18, 1534735419885281.</a:t>
            </a:r>
          </a:p>
          <a:p>
            <a:pPr algn="l"/>
            <a:r>
              <a:rPr lang="de-DE" sz="800" b="0" i="0" err="1">
                <a:solidFill>
                  <a:srgbClr val="374151"/>
                </a:solidFill>
                <a:effectLst/>
              </a:rPr>
              <a:t>Dieng</a:t>
            </a:r>
            <a:r>
              <a:rPr lang="de-DE" sz="800" b="0" i="0">
                <a:solidFill>
                  <a:srgbClr val="374151"/>
                </a:solidFill>
                <a:effectLst/>
              </a:rPr>
              <a:t>, M. et al. (2016). Psychological </a:t>
            </a:r>
            <a:r>
              <a:rPr lang="de-DE" sz="800" b="0" i="0" err="1">
                <a:solidFill>
                  <a:srgbClr val="374151"/>
                </a:solidFill>
                <a:effectLst/>
              </a:rPr>
              <a:t>distress</a:t>
            </a:r>
            <a:r>
              <a:rPr lang="de-DE" sz="800" b="0" i="0">
                <a:solidFill>
                  <a:srgbClr val="374151"/>
                </a:solidFill>
                <a:effectLst/>
              </a:rPr>
              <a:t> and </a:t>
            </a:r>
            <a:r>
              <a:rPr lang="de-DE" sz="800" b="0" i="0" err="1">
                <a:solidFill>
                  <a:srgbClr val="374151"/>
                </a:solidFill>
                <a:effectLst/>
              </a:rPr>
              <a:t>melanoma</a:t>
            </a:r>
            <a:r>
              <a:rPr lang="de-DE" sz="800" b="0" i="0">
                <a:solidFill>
                  <a:srgbClr val="374151"/>
                </a:solidFill>
                <a:effectLst/>
              </a:rPr>
              <a:t>: </a:t>
            </a:r>
            <a:r>
              <a:rPr lang="de-DE" sz="800" b="0" i="0" err="1">
                <a:solidFill>
                  <a:srgbClr val="374151"/>
                </a:solidFill>
                <a:effectLst/>
              </a:rPr>
              <a:t>Results</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 </a:t>
            </a:r>
            <a:r>
              <a:rPr lang="de-DE" sz="800" b="0" i="0" err="1">
                <a:solidFill>
                  <a:srgbClr val="374151"/>
                </a:solidFill>
                <a:effectLst/>
              </a:rPr>
              <a:t>survey</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members</a:t>
            </a:r>
            <a:r>
              <a:rPr lang="de-DE" sz="800" b="0" i="0">
                <a:solidFill>
                  <a:srgbClr val="374151"/>
                </a:solidFill>
                <a:effectLst/>
              </a:rPr>
              <a:t>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the</a:t>
            </a:r>
            <a:r>
              <a:rPr lang="de-DE" sz="800" b="0" i="0">
                <a:solidFill>
                  <a:srgbClr val="374151"/>
                </a:solidFill>
                <a:effectLst/>
              </a:rPr>
              <a:t> MELANOMA Patient Network Europe. Journal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the</a:t>
            </a:r>
            <a:r>
              <a:rPr lang="de-DE" sz="800" b="0" i="0">
                <a:solidFill>
                  <a:srgbClr val="374151"/>
                </a:solidFill>
                <a:effectLst/>
              </a:rPr>
              <a:t> European Academy </a:t>
            </a:r>
            <a:r>
              <a:rPr lang="de-DE" sz="800" b="0" i="0" err="1">
                <a:solidFill>
                  <a:srgbClr val="374151"/>
                </a:solidFill>
                <a:effectLst/>
              </a:rPr>
              <a:t>of</a:t>
            </a:r>
            <a:r>
              <a:rPr lang="de-DE" sz="800" b="0" i="0">
                <a:solidFill>
                  <a:srgbClr val="374151"/>
                </a:solidFill>
                <a:effectLst/>
              </a:rPr>
              <a:t> </a:t>
            </a:r>
            <a:r>
              <a:rPr lang="de-DE" sz="800" b="0" i="0" err="1">
                <a:solidFill>
                  <a:srgbClr val="374151"/>
                </a:solidFill>
                <a:effectLst/>
              </a:rPr>
              <a:t>Dermatology</a:t>
            </a:r>
            <a:r>
              <a:rPr lang="de-DE" sz="800" b="0" i="0">
                <a:solidFill>
                  <a:srgbClr val="374151"/>
                </a:solidFill>
                <a:effectLst/>
              </a:rPr>
              <a:t> and </a:t>
            </a:r>
            <a:r>
              <a:rPr lang="de-DE" sz="800" b="0" i="0" err="1">
                <a:solidFill>
                  <a:srgbClr val="374151"/>
                </a:solidFill>
                <a:effectLst/>
              </a:rPr>
              <a:t>Venereology</a:t>
            </a:r>
            <a:r>
              <a:rPr lang="de-DE" sz="800" b="0" i="0">
                <a:solidFill>
                  <a:srgbClr val="374151"/>
                </a:solidFill>
                <a:effectLst/>
              </a:rPr>
              <a:t>, 30(2), 225-231</a:t>
            </a:r>
          </a:p>
        </p:txBody>
      </p:sp>
      <p:sp>
        <p:nvSpPr>
          <p:cNvPr id="4" name="Foliennummernplatzhalter 3"/>
          <p:cNvSpPr>
            <a:spLocks noGrp="1"/>
          </p:cNvSpPr>
          <p:nvPr>
            <p:ph type="sldNum" sz="quarter" idx="5"/>
          </p:nvPr>
        </p:nvSpPr>
        <p:spPr/>
        <p:txBody>
          <a:bodyPr/>
          <a:lstStyle/>
          <a:p>
            <a:fld id="{F688B41D-DE66-4F27-B16D-81664B7D1B0A}" type="slidenum">
              <a:rPr lang="de-DE" smtClean="0"/>
              <a:t>40</a:t>
            </a:fld>
            <a:endParaRPr lang="de-DE"/>
          </a:p>
        </p:txBody>
      </p:sp>
    </p:spTree>
    <p:extLst>
      <p:ext uri="{BB962C8B-B14F-4D97-AF65-F5344CB8AC3E}">
        <p14:creationId xmlns:p14="http://schemas.microsoft.com/office/powerpoint/2010/main" val="1840396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Abkürzung wofür?</a:t>
            </a:r>
          </a:p>
        </p:txBody>
      </p:sp>
      <p:sp>
        <p:nvSpPr>
          <p:cNvPr id="4" name="Foliennummernplatzhalter 3"/>
          <p:cNvSpPr>
            <a:spLocks noGrp="1"/>
          </p:cNvSpPr>
          <p:nvPr>
            <p:ph type="sldNum" sz="quarter" idx="5"/>
          </p:nvPr>
        </p:nvSpPr>
        <p:spPr/>
        <p:txBody>
          <a:bodyPr/>
          <a:lstStyle/>
          <a:p>
            <a:fld id="{F688B41D-DE66-4F27-B16D-81664B7D1B0A}" type="slidenum">
              <a:rPr lang="de-DE" smtClean="0"/>
              <a:t>41</a:t>
            </a:fld>
            <a:endParaRPr lang="de-DE"/>
          </a:p>
        </p:txBody>
      </p:sp>
    </p:spTree>
    <p:extLst>
      <p:ext uri="{BB962C8B-B14F-4D97-AF65-F5344CB8AC3E}">
        <p14:creationId xmlns:p14="http://schemas.microsoft.com/office/powerpoint/2010/main" val="2259698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hlinkClick r:id="rId3"/>
              </a:rPr>
              <a:t>Risk Factors: Diet - NCI (cancer.gov)</a:t>
            </a:r>
            <a:endParaRPr lang="en-US"/>
          </a:p>
          <a:p>
            <a:r>
              <a:rPr lang="de-DE">
                <a:hlinkClick r:id="rId4"/>
              </a:rPr>
              <a:t>www.krebshilfe.de/infomaterial/Blaue_Ratgeber/Ernaehrung-bei-Krebs_BlaueRatgeber_DeutscheKrebshilfe.pdf</a:t>
            </a:r>
            <a:endParaRPr lang="de-DE"/>
          </a:p>
          <a:p>
            <a:r>
              <a:rPr lang="de-DE">
                <a:hlinkClick r:id="rId5"/>
              </a:rPr>
              <a:t>www.krebsinformationsdienst.de/behandlung/ernaehrung-therapie-index.php</a:t>
            </a:r>
            <a:endParaRPr lang="de-DE"/>
          </a:p>
          <a:p>
            <a:r>
              <a:rPr lang="de-DE">
                <a:hlinkClick r:id="rId6"/>
              </a:rPr>
              <a:t>www.krebsinformationsdienst.de/vorbeugung/risiken/ernaehrung-praevention-index.php</a:t>
            </a:r>
            <a:endParaRPr lang="en-US"/>
          </a:p>
          <a:p>
            <a:endParaRPr lang="de-DE"/>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42</a:t>
            </a:fld>
            <a:endParaRPr lang="de-DE"/>
          </a:p>
        </p:txBody>
      </p:sp>
    </p:spTree>
    <p:extLst>
      <p:ext uri="{BB962C8B-B14F-4D97-AF65-F5344CB8AC3E}">
        <p14:creationId xmlns:p14="http://schemas.microsoft.com/office/powerpoint/2010/main" val="2802646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b="0">
                <a:latin typeface="MyriadPro-SemiCn"/>
              </a:rPr>
              <a:t>Schmidt T., (Der </a:t>
            </a:r>
            <a:r>
              <a:rPr lang="en-US" b="0" err="1">
                <a:latin typeface="MyriadPro-SemiCn"/>
              </a:rPr>
              <a:t>Onkologe</a:t>
            </a:r>
            <a:r>
              <a:rPr lang="en-US" b="0">
                <a:latin typeface="MyriadPro-SemiCn"/>
              </a:rPr>
              <a:t> 2021); </a:t>
            </a:r>
            <a:r>
              <a:rPr lang="de-DE" b="0">
                <a:latin typeface="MyriadPro-SemiCn"/>
              </a:rPr>
              <a:t>Körperliche Aktivität in der Onkologie – so wichtig wie ein Medikament?</a:t>
            </a:r>
            <a:endParaRPr lang="en-US" b="0" i="0" u="none" strike="noStrike" baseline="0">
              <a:latin typeface="MyriadPro-SemiCn"/>
            </a:endParaRPr>
          </a:p>
          <a:p>
            <a:pPr algn="l"/>
            <a:r>
              <a:rPr lang="en-US" b="0" i="0" u="none" strike="noStrike" baseline="0">
                <a:latin typeface="MyriadPro-SemiCn"/>
              </a:rPr>
              <a:t>Campbell KL, Winters-Stone KM, </a:t>
            </a:r>
            <a:r>
              <a:rPr lang="en-US" b="0" i="0" u="none" strike="noStrike" baseline="0" err="1">
                <a:latin typeface="MyriadPro-SemiCn"/>
              </a:rPr>
              <a:t>Wiskemann</a:t>
            </a:r>
            <a:r>
              <a:rPr lang="en-US" b="0" i="0" u="none" strike="noStrike" baseline="0">
                <a:latin typeface="MyriadPro-SemiCn"/>
              </a:rPr>
              <a:t> J. </a:t>
            </a:r>
            <a:r>
              <a:rPr lang="fr-FR" b="0" i="0" u="none" strike="noStrike" baseline="0">
                <a:latin typeface="MyriadPro-SemiCn"/>
              </a:rPr>
              <a:t>et al (2019) </a:t>
            </a:r>
            <a:r>
              <a:rPr lang="fr-FR" b="0" i="0" u="none" strike="noStrike" baseline="0" err="1">
                <a:latin typeface="MyriadPro-SemiCn"/>
              </a:rPr>
              <a:t>Exercise</a:t>
            </a:r>
            <a:r>
              <a:rPr lang="fr-FR" b="0" i="0" u="none" strike="noStrike" baseline="0">
                <a:latin typeface="MyriadPro-SemiCn"/>
              </a:rPr>
              <a:t> guidelines for cancer </a:t>
            </a:r>
            <a:r>
              <a:rPr lang="de-DE" b="0" i="0" u="none" strike="noStrike" baseline="0" err="1">
                <a:latin typeface="MyriadPro-SemiCn"/>
              </a:rPr>
              <a:t>survivors</a:t>
            </a:r>
            <a:r>
              <a:rPr lang="de-DE" b="0" i="0" u="none" strike="noStrike" baseline="0">
                <a:latin typeface="MyriadPro-SemiCn"/>
              </a:rPr>
              <a:t>.</a:t>
            </a:r>
          </a:p>
          <a:p>
            <a:r>
              <a:rPr lang="de-DE" sz="1200">
                <a:hlinkClick r:id="rId3"/>
              </a:rPr>
              <a:t>https://deutsche-fatigue-gesellschaft.de/behandlung/koerperliches-training/</a:t>
            </a:r>
            <a:endParaRPr lang="de-DE" sz="1200"/>
          </a:p>
          <a:p>
            <a:r>
              <a:rPr lang="de-DE" sz="1200">
                <a:hlinkClick r:id="rId4"/>
              </a:rPr>
              <a:t>https://www.krebsgesellschaft.de/onko-internetportal/basis-informationen-krebs/basis-informationen-krebs-allgemeine-informationen/fatigue-bei-krebs.html</a:t>
            </a:r>
            <a:r>
              <a:rPr lang="de-DE" sz="1200"/>
              <a:t> </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43</a:t>
            </a:fld>
            <a:endParaRPr lang="de-DE"/>
          </a:p>
        </p:txBody>
      </p:sp>
    </p:spTree>
    <p:extLst>
      <p:ext uri="{BB962C8B-B14F-4D97-AF65-F5344CB8AC3E}">
        <p14:creationId xmlns:p14="http://schemas.microsoft.com/office/powerpoint/2010/main" val="2443795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a:solidFill>
                  <a:srgbClr val="007377"/>
                </a:solidFill>
              </a:rPr>
              <a:t>Mayer DK et al., </a:t>
            </a:r>
            <a:r>
              <a:rPr lang="de-DE" sz="1200" i="1" err="1">
                <a:solidFill>
                  <a:srgbClr val="007377"/>
                </a:solidFill>
              </a:rPr>
              <a:t>Oncol</a:t>
            </a:r>
            <a:r>
              <a:rPr lang="de-DE" sz="1200" i="1">
                <a:solidFill>
                  <a:srgbClr val="007377"/>
                </a:solidFill>
              </a:rPr>
              <a:t> Nurs Forum  2007.</a:t>
            </a:r>
            <a:endParaRPr lang="de-DE" sz="1200">
              <a:solidFill>
                <a:srgbClr val="00737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err="1">
                <a:solidFill>
                  <a:srgbClr val="007377"/>
                </a:solidFill>
              </a:rPr>
              <a:t>Aminisani</a:t>
            </a:r>
            <a:r>
              <a:rPr lang="de-DE" sz="1200" i="1">
                <a:solidFill>
                  <a:srgbClr val="007377"/>
                </a:solidFill>
              </a:rPr>
              <a:t> et al., J Gastro </a:t>
            </a:r>
            <a:r>
              <a:rPr lang="de-DE" sz="1200" i="1" err="1">
                <a:solidFill>
                  <a:srgbClr val="007377"/>
                </a:solidFill>
              </a:rPr>
              <a:t>Oncol</a:t>
            </a:r>
            <a:r>
              <a:rPr lang="de-DE" sz="1200" i="1">
                <a:solidFill>
                  <a:srgbClr val="007377"/>
                </a:solidFill>
              </a:rPr>
              <a:t> 2016.</a:t>
            </a:r>
          </a:p>
          <a:p>
            <a:endParaRPr lang="de-AT"/>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a:solidFill>
                  <a:srgbClr val="007377"/>
                </a:solidFill>
              </a:rPr>
              <a:t>Mayer DK et al., </a:t>
            </a:r>
            <a:r>
              <a:rPr lang="de-DE" sz="1200" i="1" err="1">
                <a:solidFill>
                  <a:srgbClr val="007377"/>
                </a:solidFill>
              </a:rPr>
              <a:t>Oncol</a:t>
            </a:r>
            <a:r>
              <a:rPr lang="de-DE" sz="1200" i="1">
                <a:solidFill>
                  <a:srgbClr val="007377"/>
                </a:solidFill>
              </a:rPr>
              <a:t> Nurs Forum  2007.</a:t>
            </a:r>
            <a:endParaRPr lang="de-DE" sz="1200">
              <a:solidFill>
                <a:srgbClr val="007377"/>
              </a:solidFill>
            </a:endParaRPr>
          </a:p>
          <a:p>
            <a:r>
              <a:rPr lang="en-US" b="1"/>
              <a:t>Abstract </a:t>
            </a:r>
          </a:p>
          <a:p>
            <a:r>
              <a:rPr lang="en-US" b="1"/>
              <a:t>Purpose/objectives: </a:t>
            </a:r>
            <a:r>
              <a:rPr lang="en-US"/>
              <a:t>To describe health behaviors of cancer survivors by cancer diagnosis and to compare them to people without a personal or family cancer history. </a:t>
            </a:r>
          </a:p>
          <a:p>
            <a:r>
              <a:rPr lang="en-US" b="1"/>
              <a:t>Design: </a:t>
            </a:r>
            <a:r>
              <a:rPr lang="en-US"/>
              <a:t>Cross-sectional secondary data analysis. </a:t>
            </a:r>
          </a:p>
          <a:p>
            <a:r>
              <a:rPr lang="en-US" b="1"/>
              <a:t>Setting: </a:t>
            </a:r>
            <a:r>
              <a:rPr lang="en-US"/>
              <a:t>A national, list-assisted telephone survey using random-digit dialing of U.S. adults about use of cancer-related information and cancer beliefs. </a:t>
            </a:r>
          </a:p>
          <a:p>
            <a:r>
              <a:rPr lang="en-US" b="1"/>
              <a:t>Sample: </a:t>
            </a:r>
            <a:r>
              <a:rPr lang="en-US"/>
              <a:t>619 cancer survivors and 2,141 participants without a history of cancer from the original 6,369 Health Information National Trends Survey (HINTS) respondents. </a:t>
            </a:r>
          </a:p>
          <a:p>
            <a:r>
              <a:rPr lang="en-US" b="1"/>
              <a:t>Methods: </a:t>
            </a:r>
            <a:r>
              <a:rPr lang="en-US"/>
              <a:t>Using the National Cancer Institute's 2003 HINTS, further analyses were conducted. </a:t>
            </a:r>
          </a:p>
          <a:p>
            <a:r>
              <a:rPr lang="en-US" b="1"/>
              <a:t>Main research variables: </a:t>
            </a:r>
            <a:r>
              <a:rPr lang="en-US"/>
              <a:t>Cancer history, current smoking, fruit and vegetable consumption, physical activity, and body mass index (BMI). </a:t>
            </a:r>
          </a:p>
          <a:p>
            <a:r>
              <a:rPr lang="en-US" b="1"/>
              <a:t>Findings: </a:t>
            </a:r>
            <a:r>
              <a:rPr lang="en-US"/>
              <a:t>When controlling for demographic variables, no differences were found in self-reported health behaviors between survivors and those without cancer: 22.5% of survivors and 18.4% of those without cancer were current smokers, 18% of survivors and 14.9% of those without cancer consumed at least five fruits or vegetables per day, 45.3% of survivors and 53% of those without cancer were physically active at least weekly, and 58% of survivors and 54.9% of those without cancer were overweight or obese (i.e., BMI &gt; 25). Only 7.4% of survivors and 6.4% of participants without cancer reported positively on all three health behaviors and had a healthy or normal weight. </a:t>
            </a:r>
          </a:p>
          <a:p>
            <a:r>
              <a:rPr lang="en-US" b="1"/>
              <a:t>Conclusions: </a:t>
            </a:r>
            <a:r>
              <a:rPr lang="en-US"/>
              <a:t>Survivors did not have different health behaviors when compared to participants without a history of cancer. Neither group met the American Cancer Society or Healthy People 2010 objectives for these behaviors. Adoption of healthy lifestyle behaviors should be addressed in cancer survivors. </a:t>
            </a:r>
          </a:p>
          <a:p>
            <a:r>
              <a:rPr lang="en-US" b="1"/>
              <a:t>Implications for nursing: </a:t>
            </a:r>
            <a:r>
              <a:rPr lang="en-US"/>
              <a:t>Cancer survivors need to be assessed for current smoking, dietary habits, physical activity, and weight. Information and resources should be made available, if needed, to promote the adoption of healthy lifestyle behaviors. </a:t>
            </a:r>
          </a:p>
          <a:p>
            <a:endParaRPr lang="de-AT"/>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err="1">
                <a:solidFill>
                  <a:srgbClr val="007377"/>
                </a:solidFill>
              </a:rPr>
              <a:t>Aminisani</a:t>
            </a:r>
            <a:r>
              <a:rPr lang="de-DE" sz="1200" i="1">
                <a:solidFill>
                  <a:srgbClr val="007377"/>
                </a:solidFill>
              </a:rPr>
              <a:t> et al., J Gastro </a:t>
            </a:r>
            <a:r>
              <a:rPr lang="de-DE" sz="1200" i="1" err="1">
                <a:solidFill>
                  <a:srgbClr val="007377"/>
                </a:solidFill>
              </a:rPr>
              <a:t>Oncol</a:t>
            </a:r>
            <a:r>
              <a:rPr lang="de-DE" sz="1200" i="1">
                <a:solidFill>
                  <a:srgbClr val="007377"/>
                </a:solidFill>
              </a:rPr>
              <a:t> 2016.</a:t>
            </a:r>
          </a:p>
          <a:p>
            <a:r>
              <a:rPr lang="en-US" b="1"/>
              <a:t>Abstract</a:t>
            </a:r>
          </a:p>
          <a:p>
            <a:r>
              <a:rPr lang="en-US" b="1"/>
              <a:t>Background</a:t>
            </a:r>
          </a:p>
          <a:p>
            <a:r>
              <a:rPr lang="en-US"/>
              <a:t>Cancer survivors are at greater risk of developing secondary </a:t>
            </a:r>
            <a:r>
              <a:rPr lang="en-US" err="1"/>
              <a:t>tumours</a:t>
            </a:r>
            <a:r>
              <a:rPr lang="en-US"/>
              <a:t>, cardiovascular disease, diabetes, and osteoporosis. A part of this is because they share the similar lifestyle factors. The aim of this study was to examine the prevalence of adverse health </a:t>
            </a:r>
            <a:r>
              <a:rPr lang="en-US" err="1"/>
              <a:t>behaviours</a:t>
            </a:r>
            <a:r>
              <a:rPr lang="en-US"/>
              <a:t> and its determinants among colorectal survivors.</a:t>
            </a:r>
          </a:p>
          <a:p>
            <a:r>
              <a:rPr lang="en-US" b="1"/>
              <a:t>Methods</a:t>
            </a:r>
          </a:p>
          <a:p>
            <a:r>
              <a:rPr lang="en-US"/>
              <a:t>This cross-sectional study was conducted in </a:t>
            </a:r>
            <a:r>
              <a:rPr lang="en-US" err="1"/>
              <a:t>Babol</a:t>
            </a:r>
            <a:r>
              <a:rPr lang="en-US"/>
              <a:t> city located in North of Iran. The pathologic information and demographic characteristics were collected from the population based-cancer registry. Colorectal cancer (CRC) survivors between 2007–2013 were included in this study. A questionnaire includes socioeconomic status, lifestyle </a:t>
            </a:r>
            <a:r>
              <a:rPr lang="en-US" err="1"/>
              <a:t>behaviours</a:t>
            </a:r>
            <a:r>
              <a:rPr lang="en-US"/>
              <a:t> [smoking, physical activity (PA), fruit &amp; vegetable consumption], and clinical factors were completed via home visit by trained interviewers.</a:t>
            </a:r>
          </a:p>
          <a:p>
            <a:r>
              <a:rPr lang="en-US" b="1"/>
              <a:t>Results</a:t>
            </a:r>
          </a:p>
          <a:p>
            <a:r>
              <a:rPr lang="en-US"/>
              <a:t>The majority of CRC survivors were male and were more than 50 years of age, more than half of them resided in urban areas. About 67% of survivors had at least one comorbid condition. In general, the majority of them were not meeting the recommendation for PA (89%), about 87% of them consumed less than 5 daily serving of fruit &amp; vegetable and 14.6% of participants were smoke either cigarette or hookah. Female genders, illiteracy, comorbidities, and place of residency were the most important determinants of having adverse health </a:t>
            </a:r>
            <a:r>
              <a:rPr lang="en-US" err="1"/>
              <a:t>behaviours</a:t>
            </a:r>
            <a:r>
              <a:rPr lang="en-US"/>
              <a:t>.</a:t>
            </a:r>
          </a:p>
          <a:p>
            <a:r>
              <a:rPr lang="en-US" b="1"/>
              <a:t>Conclusions</a:t>
            </a:r>
          </a:p>
          <a:p>
            <a:r>
              <a:rPr lang="en-US"/>
              <a:t>The minority of people with CRC were not meeting the PA or 5-A-day recommendations. It is important to notify the health policy makers and to develop a comprehensive educational program to enhance the adherence to healthy lifestyle recommendation among CRC survivors.</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44</a:t>
            </a:fld>
            <a:endParaRPr lang="de-DE"/>
          </a:p>
        </p:txBody>
      </p:sp>
    </p:spTree>
    <p:extLst>
      <p:ext uri="{BB962C8B-B14F-4D97-AF65-F5344CB8AC3E}">
        <p14:creationId xmlns:p14="http://schemas.microsoft.com/office/powerpoint/2010/main" val="2933925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AT" dirty="0"/>
          </a:p>
        </p:txBody>
      </p:sp>
      <p:sp>
        <p:nvSpPr>
          <p:cNvPr id="4" name="Foliennummernplatzhalter 3"/>
          <p:cNvSpPr>
            <a:spLocks noGrp="1"/>
          </p:cNvSpPr>
          <p:nvPr>
            <p:ph type="sldNum" sz="quarter" idx="5"/>
          </p:nvPr>
        </p:nvSpPr>
        <p:spPr/>
        <p:txBody>
          <a:bodyPr/>
          <a:lstStyle/>
          <a:p>
            <a:fld id="{F688B41D-DE66-4F27-B16D-81664B7D1B0A}" type="slidenum">
              <a:rPr lang="de-DE" smtClean="0"/>
              <a:t>45</a:t>
            </a:fld>
            <a:endParaRPr lang="de-DE"/>
          </a:p>
        </p:txBody>
      </p:sp>
    </p:spTree>
    <p:extLst>
      <p:ext uri="{BB962C8B-B14F-4D97-AF65-F5344CB8AC3E}">
        <p14:creationId xmlns:p14="http://schemas.microsoft.com/office/powerpoint/2010/main" val="2395212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562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48</a:t>
            </a:fld>
            <a:endParaRPr lang="de-DE"/>
          </a:p>
        </p:txBody>
      </p:sp>
    </p:spTree>
    <p:extLst>
      <p:ext uri="{BB962C8B-B14F-4D97-AF65-F5344CB8AC3E}">
        <p14:creationId xmlns:p14="http://schemas.microsoft.com/office/powerpoint/2010/main" val="3052933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50</a:t>
            </a:fld>
            <a:endParaRPr lang="de-DE"/>
          </a:p>
        </p:txBody>
      </p:sp>
    </p:spTree>
    <p:extLst>
      <p:ext uri="{BB962C8B-B14F-4D97-AF65-F5344CB8AC3E}">
        <p14:creationId xmlns:p14="http://schemas.microsoft.com/office/powerpoint/2010/main" val="323002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8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688B41D-DE66-4F27-B16D-81664B7D1B0A}" type="slidenum">
              <a:rPr lang="de-DE" smtClean="0"/>
              <a:t>51</a:t>
            </a:fld>
            <a:endParaRPr lang="de-DE"/>
          </a:p>
        </p:txBody>
      </p:sp>
    </p:spTree>
    <p:extLst>
      <p:ext uri="{BB962C8B-B14F-4D97-AF65-F5344CB8AC3E}">
        <p14:creationId xmlns:p14="http://schemas.microsoft.com/office/powerpoint/2010/main" val="2320139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8B41D-DE66-4F27-B16D-81664B7D1B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31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t>Würde ich ausschreiben</a:t>
            </a:r>
          </a:p>
        </p:txBody>
      </p:sp>
      <p:sp>
        <p:nvSpPr>
          <p:cNvPr id="4" name="Foliennummernplatzhalter 3"/>
          <p:cNvSpPr>
            <a:spLocks noGrp="1"/>
          </p:cNvSpPr>
          <p:nvPr>
            <p:ph type="sldNum" sz="quarter" idx="5"/>
          </p:nvPr>
        </p:nvSpPr>
        <p:spPr/>
        <p:txBody>
          <a:bodyPr/>
          <a:lstStyle/>
          <a:p>
            <a:fld id="{F688B41D-DE66-4F27-B16D-81664B7D1B0A}" type="slidenum">
              <a:rPr lang="de-DE" smtClean="0"/>
              <a:t>53</a:t>
            </a:fld>
            <a:endParaRPr lang="de-DE"/>
          </a:p>
        </p:txBody>
      </p:sp>
    </p:spTree>
    <p:extLst>
      <p:ext uri="{BB962C8B-B14F-4D97-AF65-F5344CB8AC3E}">
        <p14:creationId xmlns:p14="http://schemas.microsoft.com/office/powerpoint/2010/main" val="836591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54</a:t>
            </a:fld>
            <a:endParaRPr lang="de-DE"/>
          </a:p>
        </p:txBody>
      </p:sp>
    </p:spTree>
    <p:extLst>
      <p:ext uri="{BB962C8B-B14F-4D97-AF65-F5344CB8AC3E}">
        <p14:creationId xmlns:p14="http://schemas.microsoft.com/office/powerpoint/2010/main" val="1308611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55</a:t>
            </a:fld>
            <a:endParaRPr lang="de-DE"/>
          </a:p>
        </p:txBody>
      </p:sp>
    </p:spTree>
    <p:extLst>
      <p:ext uri="{BB962C8B-B14F-4D97-AF65-F5344CB8AC3E}">
        <p14:creationId xmlns:p14="http://schemas.microsoft.com/office/powerpoint/2010/main" val="76343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F688B41D-DE66-4F27-B16D-81664B7D1B0A}" type="slidenum">
              <a:rPr lang="de-DE" smtClean="0"/>
              <a:t>56</a:t>
            </a:fld>
            <a:endParaRPr lang="de-DE"/>
          </a:p>
        </p:txBody>
      </p:sp>
    </p:spTree>
    <p:extLst>
      <p:ext uri="{BB962C8B-B14F-4D97-AF65-F5344CB8AC3E}">
        <p14:creationId xmlns:p14="http://schemas.microsoft.com/office/powerpoint/2010/main" val="1664476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43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kern="0">
                <a:solidFill>
                  <a:prstClr val="black"/>
                </a:solidFill>
              </a:rPr>
              <a:t>Horneber </a:t>
            </a:r>
            <a:r>
              <a:rPr kumimoji="0" lang="de-DE" sz="1200" b="0" i="1" u="none" strike="noStrike" kern="0" cap="none" spc="0" normalizeH="0" baseline="0" noProof="0">
                <a:ln>
                  <a:noFill/>
                </a:ln>
                <a:solidFill>
                  <a:prstClr val="black"/>
                </a:solidFill>
                <a:effectLst/>
                <a:uLnTx/>
                <a:uFillTx/>
              </a:rPr>
              <a:t>et al., 2014</a:t>
            </a:r>
          </a:p>
        </p:txBody>
      </p:sp>
      <p:sp>
        <p:nvSpPr>
          <p:cNvPr id="4" name="Foliennummernplatzhalter 3"/>
          <p:cNvSpPr>
            <a:spLocks noGrp="1"/>
          </p:cNvSpPr>
          <p:nvPr>
            <p:ph type="sldNum" sz="quarter" idx="5"/>
          </p:nvPr>
        </p:nvSpPr>
        <p:spPr/>
        <p:txBody>
          <a:bodyPr/>
          <a:lstStyle/>
          <a:p>
            <a:fld id="{F688B41D-DE66-4F27-B16D-81664B7D1B0A}" type="slidenum">
              <a:rPr lang="de-DE" smtClean="0"/>
              <a:t>60</a:t>
            </a:fld>
            <a:endParaRPr lang="de-DE"/>
          </a:p>
        </p:txBody>
      </p:sp>
    </p:spTree>
    <p:extLst>
      <p:ext uri="{BB962C8B-B14F-4D97-AF65-F5344CB8AC3E}">
        <p14:creationId xmlns:p14="http://schemas.microsoft.com/office/powerpoint/2010/main" val="4054142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kern="0">
                <a:solidFill>
                  <a:prstClr val="black"/>
                </a:solidFill>
              </a:rPr>
              <a:t>Horneber </a:t>
            </a:r>
            <a:r>
              <a:rPr kumimoji="0" lang="de-DE" sz="1200" b="0" i="1" u="none" strike="noStrike" kern="0" cap="none" spc="0" normalizeH="0" baseline="0" noProof="0">
                <a:ln>
                  <a:noFill/>
                </a:ln>
                <a:solidFill>
                  <a:prstClr val="black"/>
                </a:solidFill>
                <a:effectLst/>
                <a:uLnTx/>
                <a:uFillTx/>
              </a:rPr>
              <a:t>et al., 2014</a:t>
            </a:r>
          </a:p>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61</a:t>
            </a:fld>
            <a:endParaRPr lang="de-DE"/>
          </a:p>
        </p:txBody>
      </p:sp>
    </p:spTree>
    <p:extLst>
      <p:ext uri="{BB962C8B-B14F-4D97-AF65-F5344CB8AC3E}">
        <p14:creationId xmlns:p14="http://schemas.microsoft.com/office/powerpoint/2010/main" val="2420793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kern="0">
                <a:solidFill>
                  <a:prstClr val="black"/>
                </a:solidFill>
              </a:rPr>
              <a:t>Horneber </a:t>
            </a:r>
            <a:r>
              <a:rPr kumimoji="0" lang="de-DE" sz="1200" b="0" i="1" u="none" strike="noStrike" kern="0" cap="none" spc="0" normalizeH="0" baseline="0" noProof="0">
                <a:ln>
                  <a:noFill/>
                </a:ln>
                <a:solidFill>
                  <a:prstClr val="black"/>
                </a:solidFill>
                <a:effectLst/>
                <a:uLnTx/>
                <a:uFillTx/>
              </a:rPr>
              <a:t>et al., 2014</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62</a:t>
            </a:fld>
            <a:endParaRPr lang="de-DE"/>
          </a:p>
        </p:txBody>
      </p:sp>
    </p:spTree>
    <p:extLst>
      <p:ext uri="{BB962C8B-B14F-4D97-AF65-F5344CB8AC3E}">
        <p14:creationId xmlns:p14="http://schemas.microsoft.com/office/powerpoint/2010/main" val="400278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Ab dem 4. Jahr keine Bildgebung mehr laut Leitlinie</a:t>
            </a:r>
          </a:p>
          <a:p>
            <a:endParaRPr lang="de-DE"/>
          </a:p>
          <a:p>
            <a:endParaRPr lang="de-DE"/>
          </a:p>
          <a:p>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18ECFA-9891-4DC6-9652-2A628F9F4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2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63</a:t>
            </a:fld>
            <a:endParaRPr lang="de-DE"/>
          </a:p>
        </p:txBody>
      </p:sp>
    </p:spTree>
    <p:extLst>
      <p:ext uri="{BB962C8B-B14F-4D97-AF65-F5344CB8AC3E}">
        <p14:creationId xmlns:p14="http://schemas.microsoft.com/office/powerpoint/2010/main" val="3072525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64</a:t>
            </a:fld>
            <a:endParaRPr lang="de-DE"/>
          </a:p>
        </p:txBody>
      </p:sp>
    </p:spTree>
    <p:extLst>
      <p:ext uri="{BB962C8B-B14F-4D97-AF65-F5344CB8AC3E}">
        <p14:creationId xmlns:p14="http://schemas.microsoft.com/office/powerpoint/2010/main" val="2754256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a:ln>
                  <a:noFill/>
                </a:ln>
                <a:solidFill>
                  <a:prstClr val="black"/>
                </a:solidFill>
                <a:effectLst/>
                <a:uLnTx/>
                <a:uFillTx/>
              </a:rPr>
              <a:t>Strasser et al, 2013; </a:t>
            </a:r>
            <a:r>
              <a:rPr kumimoji="0" lang="de-DE" sz="1200" b="0" i="1" u="none" strike="noStrike" kern="0" cap="none" spc="0" normalizeH="0" baseline="0" noProof="0" err="1">
                <a:ln>
                  <a:noFill/>
                </a:ln>
                <a:solidFill>
                  <a:prstClr val="black"/>
                </a:solidFill>
                <a:effectLst/>
                <a:uLnTx/>
                <a:uFillTx/>
              </a:rPr>
              <a:t>Wiskemann</a:t>
            </a:r>
            <a:r>
              <a:rPr kumimoji="0" lang="de-DE" sz="1200" b="0" i="1" u="none" strike="noStrike" kern="0" cap="none" spc="0" normalizeH="0" baseline="0" noProof="0">
                <a:ln>
                  <a:noFill/>
                </a:ln>
                <a:solidFill>
                  <a:prstClr val="black"/>
                </a:solidFill>
                <a:effectLst/>
                <a:uLnTx/>
                <a:uFillTx/>
              </a:rPr>
              <a:t> et al., 2014; Steindorf et al., 2014; Schmidt et al., 2014.</a:t>
            </a:r>
          </a:p>
        </p:txBody>
      </p:sp>
      <p:sp>
        <p:nvSpPr>
          <p:cNvPr id="4" name="Foliennummernplatzhalter 3"/>
          <p:cNvSpPr>
            <a:spLocks noGrp="1"/>
          </p:cNvSpPr>
          <p:nvPr>
            <p:ph type="sldNum" sz="quarter" idx="5"/>
          </p:nvPr>
        </p:nvSpPr>
        <p:spPr/>
        <p:txBody>
          <a:bodyPr/>
          <a:lstStyle/>
          <a:p>
            <a:fld id="{F688B41D-DE66-4F27-B16D-81664B7D1B0A}" type="slidenum">
              <a:rPr lang="de-DE" smtClean="0"/>
              <a:t>66</a:t>
            </a:fld>
            <a:endParaRPr lang="de-DE"/>
          </a:p>
        </p:txBody>
      </p:sp>
    </p:spTree>
    <p:extLst>
      <p:ext uri="{BB962C8B-B14F-4D97-AF65-F5344CB8AC3E}">
        <p14:creationId xmlns:p14="http://schemas.microsoft.com/office/powerpoint/2010/main" val="2529212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err="1">
                <a:ln>
                  <a:noFill/>
                </a:ln>
                <a:solidFill>
                  <a:prstClr val="black"/>
                </a:solidFill>
                <a:effectLst/>
                <a:uLnTx/>
                <a:uFillTx/>
              </a:rPr>
              <a:t>Kiecolt</a:t>
            </a:r>
            <a:r>
              <a:rPr kumimoji="0" lang="de-DE" sz="1200" b="0" i="1" u="none" strike="noStrike" kern="0" cap="none" spc="0" normalizeH="0" baseline="0" noProof="0">
                <a:ln>
                  <a:noFill/>
                </a:ln>
                <a:solidFill>
                  <a:prstClr val="black"/>
                </a:solidFill>
                <a:effectLst/>
                <a:uLnTx/>
                <a:uFillTx/>
              </a:rPr>
              <a:t>-Glaser et al., 2014; </a:t>
            </a:r>
            <a:r>
              <a:rPr kumimoji="0" lang="de-DE" sz="1200" b="0" i="1" u="none" strike="noStrike" kern="0" cap="none" spc="0" normalizeH="0" baseline="0" noProof="0" err="1">
                <a:ln>
                  <a:noFill/>
                </a:ln>
                <a:solidFill>
                  <a:prstClr val="black"/>
                </a:solidFill>
                <a:effectLst/>
                <a:uLnTx/>
                <a:uFillTx/>
              </a:rPr>
              <a:t>Larkey</a:t>
            </a:r>
            <a:r>
              <a:rPr kumimoji="0" lang="de-DE" sz="1200" b="0" i="1" u="none" strike="noStrike" kern="0" cap="none" spc="0" normalizeH="0" baseline="0" noProof="0">
                <a:ln>
                  <a:noFill/>
                </a:ln>
                <a:solidFill>
                  <a:prstClr val="black"/>
                </a:solidFill>
                <a:effectLst/>
                <a:uLnTx/>
                <a:uFillTx/>
              </a:rPr>
              <a:t> et al., 2015; Chen et al., 2013;</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a:ln>
                  <a:noFill/>
                </a:ln>
                <a:solidFill>
                  <a:prstClr val="black"/>
                </a:solidFill>
                <a:effectLst/>
                <a:uLnTx/>
                <a:uFillTx/>
              </a:rPr>
              <a:t>John et al., 2014.</a:t>
            </a:r>
          </a:p>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67</a:t>
            </a:fld>
            <a:endParaRPr lang="de-DE"/>
          </a:p>
        </p:txBody>
      </p:sp>
    </p:spTree>
    <p:extLst>
      <p:ext uri="{BB962C8B-B14F-4D97-AF65-F5344CB8AC3E}">
        <p14:creationId xmlns:p14="http://schemas.microsoft.com/office/powerpoint/2010/main" val="4161037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a:ln>
                  <a:noFill/>
                </a:ln>
                <a:solidFill>
                  <a:prstClr val="black"/>
                </a:solidFill>
                <a:effectLst/>
                <a:uLnTx/>
                <a:uFillTx/>
              </a:rPr>
              <a:t>Breitbart &amp; </a:t>
            </a:r>
            <a:r>
              <a:rPr kumimoji="0" lang="de-DE" sz="1200" b="0" i="1" u="none" strike="noStrike" kern="0" cap="none" spc="0" normalizeH="0" baseline="0" noProof="0" err="1">
                <a:ln>
                  <a:noFill/>
                </a:ln>
                <a:solidFill>
                  <a:prstClr val="black"/>
                </a:solidFill>
                <a:effectLst/>
                <a:uLnTx/>
                <a:uFillTx/>
              </a:rPr>
              <a:t>Alici</a:t>
            </a:r>
            <a:r>
              <a:rPr kumimoji="0" lang="de-DE" sz="1200" b="0" i="1" u="none" strike="noStrike" kern="0" cap="none" spc="0" normalizeH="0" baseline="0" noProof="0">
                <a:ln>
                  <a:noFill/>
                </a:ln>
                <a:solidFill>
                  <a:prstClr val="black"/>
                </a:solidFill>
                <a:effectLst/>
                <a:uLnTx/>
                <a:uFillTx/>
              </a:rPr>
              <a:t> 2010; Kuhn  &amp; Ernst 2002.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i="1"/>
              <a:t>Horneber et al., 2014</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68</a:t>
            </a:fld>
            <a:endParaRPr lang="de-DE"/>
          </a:p>
        </p:txBody>
      </p:sp>
    </p:spTree>
    <p:extLst>
      <p:ext uri="{BB962C8B-B14F-4D97-AF65-F5344CB8AC3E}">
        <p14:creationId xmlns:p14="http://schemas.microsoft.com/office/powerpoint/2010/main" val="253825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https://www.rki.de/DE/Home/homepage_node.html ; V. Arndt </a:t>
            </a:r>
            <a:r>
              <a:rPr lang="de-DE" sz="1200" i="1"/>
              <a:t>et al., </a:t>
            </a:r>
            <a:r>
              <a:rPr lang="de-DE" sz="1200"/>
              <a:t>Der Onkologe 2021</a:t>
            </a:r>
            <a:r>
              <a:rPr lang="de-DE" sz="1200" i="1"/>
              <a:t>.</a:t>
            </a:r>
          </a:p>
          <a:p>
            <a:endParaRPr lang="de-AT"/>
          </a:p>
        </p:txBody>
      </p:sp>
      <p:sp>
        <p:nvSpPr>
          <p:cNvPr id="4" name="Foliennummernplatzhalter 3"/>
          <p:cNvSpPr>
            <a:spLocks noGrp="1"/>
          </p:cNvSpPr>
          <p:nvPr>
            <p:ph type="sldNum" sz="quarter" idx="5"/>
          </p:nvPr>
        </p:nvSpPr>
        <p:spPr/>
        <p:txBody>
          <a:bodyPr/>
          <a:lstStyle/>
          <a:p>
            <a:fld id="{F688B41D-DE66-4F27-B16D-81664B7D1B0A}" type="slidenum">
              <a:rPr lang="de-DE" smtClean="0"/>
              <a:t>9</a:t>
            </a:fld>
            <a:endParaRPr lang="de-DE"/>
          </a:p>
        </p:txBody>
      </p:sp>
    </p:spTree>
    <p:extLst>
      <p:ext uri="{BB962C8B-B14F-4D97-AF65-F5344CB8AC3E}">
        <p14:creationId xmlns:p14="http://schemas.microsoft.com/office/powerpoint/2010/main" val="2081256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12</a:t>
            </a:fld>
            <a:endParaRPr lang="de-DE"/>
          </a:p>
        </p:txBody>
      </p:sp>
    </p:spTree>
    <p:extLst>
      <p:ext uri="{BB962C8B-B14F-4D97-AF65-F5344CB8AC3E}">
        <p14:creationId xmlns:p14="http://schemas.microsoft.com/office/powerpoint/2010/main" val="49059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688B41D-DE66-4F27-B16D-81664B7D1B0A}" type="slidenum">
              <a:rPr lang="de-DE" smtClean="0"/>
              <a:t>13</a:t>
            </a:fld>
            <a:endParaRPr lang="de-DE"/>
          </a:p>
        </p:txBody>
      </p:sp>
    </p:spTree>
    <p:extLst>
      <p:ext uri="{BB962C8B-B14F-4D97-AF65-F5344CB8AC3E}">
        <p14:creationId xmlns:p14="http://schemas.microsoft.com/office/powerpoint/2010/main" val="100357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688B41D-DE66-4F27-B16D-81664B7D1B0A}" type="slidenum">
              <a:rPr lang="de-DE" smtClean="0"/>
              <a:t>14</a:t>
            </a:fld>
            <a:endParaRPr lang="de-DE"/>
          </a:p>
        </p:txBody>
      </p:sp>
    </p:spTree>
    <p:extLst>
      <p:ext uri="{BB962C8B-B14F-4D97-AF65-F5344CB8AC3E}">
        <p14:creationId xmlns:p14="http://schemas.microsoft.com/office/powerpoint/2010/main" val="48460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Subtitle 2"/>
          <p:cNvSpPr>
            <a:spLocks noGrp="1"/>
          </p:cNvSpPr>
          <p:nvPr>
            <p:ph type="subTitle" idx="1" hasCustomPrompt="1"/>
          </p:nvPr>
        </p:nvSpPr>
        <p:spPr>
          <a:xfrm>
            <a:off x="3990255" y="3753672"/>
            <a:ext cx="7786393" cy="1924725"/>
          </a:xfrm>
        </p:spPr>
        <p:txBody>
          <a:bodyPr>
            <a:noAutofit/>
          </a:bodyPr>
          <a:lstStyle>
            <a:lvl1pPr marL="0" indent="0">
              <a:buNone/>
              <a:defRPr/>
            </a:lvl1pPr>
          </a:lstStyle>
          <a:p>
            <a:pPr algn="l"/>
            <a:r>
              <a:rPr lang="de-DE" sz="4800">
                <a:solidFill>
                  <a:srgbClr val="385D8A"/>
                </a:solidFill>
                <a:latin typeface="+mj-lt"/>
              </a:rPr>
              <a:t>Cancer Survivorship</a:t>
            </a:r>
          </a:p>
          <a:p>
            <a:pPr algn="l"/>
            <a:r>
              <a:rPr lang="de-DE" sz="4800">
                <a:solidFill>
                  <a:srgbClr val="385D8A"/>
                </a:solidFill>
                <a:latin typeface="+mj-lt"/>
              </a:rPr>
              <a:t>&amp; Melanom</a:t>
            </a:r>
            <a:endParaRPr lang="en-US" sz="4800">
              <a:solidFill>
                <a:srgbClr val="385D8A"/>
              </a:solidFill>
              <a:latin typeface="+mj-lt"/>
            </a:endParaRPr>
          </a:p>
        </p:txBody>
      </p:sp>
      <p:cxnSp>
        <p:nvCxnSpPr>
          <p:cNvPr id="19" name="Straight Connector 18"/>
          <p:cNvCxnSpPr/>
          <p:nvPr userDrawn="1"/>
        </p:nvCxnSpPr>
        <p:spPr>
          <a:xfrm>
            <a:off x="626989" y="994245"/>
            <a:ext cx="11016000" cy="0"/>
          </a:xfrm>
          <a:prstGeom prst="line">
            <a:avLst/>
          </a:prstGeom>
          <a:ln w="9525">
            <a:solidFill>
              <a:srgbClr val="2A69A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626989" y="5788211"/>
            <a:ext cx="11016000" cy="0"/>
          </a:xfrm>
          <a:prstGeom prst="line">
            <a:avLst/>
          </a:prstGeom>
          <a:ln w="9525">
            <a:solidFill>
              <a:srgbClr val="2A6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14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9" name="Ecken des Rechtecks auf der gleichen Seite abrunden 8">
            <a:extLst>
              <a:ext uri="{FF2B5EF4-FFF2-40B4-BE49-F238E27FC236}">
                <a16:creationId xmlns:a16="http://schemas.microsoft.com/office/drawing/2014/main" id="{B9865F3B-8A66-AF4E-8654-AA290DDEA89A}"/>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Placeholder 7"/>
          <p:cNvSpPr>
            <a:spLocks noGrp="1"/>
          </p:cNvSpPr>
          <p:nvPr>
            <p:ph type="body" sz="quarter" idx="13" hasCustomPrompt="1"/>
          </p:nvPr>
        </p:nvSpPr>
        <p:spPr>
          <a:xfrm>
            <a:off x="3443" y="262886"/>
            <a:ext cx="10310452"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1" name="Content Placeholder 2"/>
          <p:cNvSpPr>
            <a:spLocks noGrp="1"/>
          </p:cNvSpPr>
          <p:nvPr>
            <p:ph idx="1"/>
          </p:nvPr>
        </p:nvSpPr>
        <p:spPr>
          <a:xfrm>
            <a:off x="755071" y="1272074"/>
            <a:ext cx="10515600" cy="47775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3" name="TextBox 22">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txBody>
          <a:bodyPr wrap="square" lIns="324000" rtlCol="0" anchor="ctr" anchorCtr="0">
            <a:noAutofit/>
          </a:bodyPr>
          <a:lstStyle/>
          <a:p>
            <a:pPr algn="just">
              <a:spcBef>
                <a:spcPts val="200"/>
              </a:spcBef>
            </a:pPr>
            <a:endParaRPr lang="en-US" sz="1200"/>
          </a:p>
          <a:p>
            <a:r>
              <a:rPr lang="de-DE" sz="1200"/>
              <a:t> </a:t>
            </a:r>
            <a:endParaRPr lang="en-US" sz="1200"/>
          </a:p>
        </p:txBody>
      </p:sp>
      <p:sp>
        <p:nvSpPr>
          <p:cNvPr id="24" name="Text Placeholder 5"/>
          <p:cNvSpPr>
            <a:spLocks noGrp="1"/>
          </p:cNvSpPr>
          <p:nvPr>
            <p:ph type="body" sz="quarter" idx="14"/>
          </p:nvPr>
        </p:nvSpPr>
        <p:spPr>
          <a:xfrm>
            <a:off x="-5" y="6177339"/>
            <a:ext cx="12192000" cy="715963"/>
          </a:xfrm>
        </p:spPr>
        <p:txBody>
          <a:bodyPr>
            <a:noAutofit/>
          </a:bodyPr>
          <a:lstStyle>
            <a:lvl1pPr marL="266700" indent="0">
              <a:lnSpc>
                <a:spcPct val="100000"/>
              </a:lnSpc>
              <a:spcBef>
                <a:spcPts val="200"/>
              </a:spcBef>
              <a:buNone/>
              <a:defRPr sz="1050" b="1"/>
            </a:lvl1pPr>
            <a:lvl2pPr marL="266700" indent="0">
              <a:buNone/>
              <a:defRPr sz="105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94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Ecken des Rechtecks auf der gleichen Seite abrunden 4">
            <a:extLst>
              <a:ext uri="{FF2B5EF4-FFF2-40B4-BE49-F238E27FC236}">
                <a16:creationId xmlns:a16="http://schemas.microsoft.com/office/drawing/2014/main" id="{5178DBF3-4781-B34F-9F18-FB3D44AE7557}"/>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Placeholder 7"/>
          <p:cNvSpPr>
            <a:spLocks noGrp="1"/>
          </p:cNvSpPr>
          <p:nvPr>
            <p:ph type="body" sz="quarter" idx="13" hasCustomPrompt="1"/>
          </p:nvPr>
        </p:nvSpPr>
        <p:spPr>
          <a:xfrm>
            <a:off x="3442" y="254573"/>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394141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0" name="Ecken des Rechtecks auf der gleichen Seite abrunden 9">
            <a:extLst>
              <a:ext uri="{FF2B5EF4-FFF2-40B4-BE49-F238E27FC236}">
                <a16:creationId xmlns:a16="http://schemas.microsoft.com/office/drawing/2014/main" id="{638E3813-C732-444C-AEE5-D55F64956332}"/>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p:cNvSpPr>
            <a:spLocks noGrp="1"/>
          </p:cNvSpPr>
          <p:nvPr>
            <p:ph type="dt" sz="half" idx="10"/>
          </p:nvPr>
        </p:nvSpPr>
        <p:spPr>
          <a:xfrm>
            <a:off x="755071" y="6356350"/>
            <a:ext cx="2743200" cy="365125"/>
          </a:xfrm>
        </p:spPr>
        <p:txBody>
          <a:bodyPr/>
          <a:lstStyle/>
          <a:p>
            <a:fld id="{D8792036-8268-4957-8C7D-A6E2A9E70E0D}" type="datetimeFigureOut">
              <a:rPr lang="de-DE" smtClean="0"/>
              <a:t>05.09.2023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AC944A-0D33-4266-A15F-E1A1E3D47160}" type="slidenum">
              <a:rPr lang="de-DE" smtClean="0"/>
              <a:t>‹Nr.›</a:t>
            </a:fld>
            <a:endParaRPr lang="de-DE"/>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11" name="Content Placeholder 2">
            <a:extLst>
              <a:ext uri="{FF2B5EF4-FFF2-40B4-BE49-F238E27FC236}">
                <a16:creationId xmlns:a16="http://schemas.microsoft.com/office/drawing/2014/main" id="{EA97B3CE-A8A4-F140-8B42-6A0A8ACD8B68}"/>
              </a:ext>
            </a:extLst>
          </p:cNvPr>
          <p:cNvSpPr>
            <a:spLocks noGrp="1"/>
          </p:cNvSpPr>
          <p:nvPr>
            <p:ph idx="1"/>
          </p:nvPr>
        </p:nvSpPr>
        <p:spPr>
          <a:xfrm>
            <a:off x="755071" y="1272074"/>
            <a:ext cx="10515600" cy="47775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844032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Ecken des Rechtecks auf der gleichen Seite abrunden 9">
            <a:extLst>
              <a:ext uri="{FF2B5EF4-FFF2-40B4-BE49-F238E27FC236}">
                <a16:creationId xmlns:a16="http://schemas.microsoft.com/office/drawing/2014/main" id="{8512237C-E036-0746-AD46-09AFF522E9CC}"/>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p:cNvSpPr>
            <a:spLocks noGrp="1"/>
          </p:cNvSpPr>
          <p:nvPr>
            <p:ph type="dt" sz="half" idx="10"/>
          </p:nvPr>
        </p:nvSpPr>
        <p:spPr>
          <a:xfrm>
            <a:off x="763383" y="6356350"/>
            <a:ext cx="2743200" cy="365125"/>
          </a:xfrm>
        </p:spPr>
        <p:txBody>
          <a:bodyPr/>
          <a:lstStyle/>
          <a:p>
            <a:fld id="{D8792036-8268-4957-8C7D-A6E2A9E70E0D}" type="datetimeFigureOut">
              <a:rPr lang="de-DE" smtClean="0"/>
              <a:t>05.09.2023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AC944A-0D33-4266-A15F-E1A1E3D47160}" type="slidenum">
              <a:rPr lang="de-DE" smtClean="0"/>
              <a:t>‹Nr.›</a:t>
            </a:fld>
            <a:endParaRPr lang="de-DE"/>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763383" y="1272074"/>
            <a:ext cx="5181600" cy="4777564"/>
          </a:xfr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097383" y="1272074"/>
            <a:ext cx="5181600" cy="4777564"/>
          </a:xfrm>
          <a:prstGeom prst="round1Rect">
            <a:avLst>
              <a:gd name="adj" fmla="val 31109"/>
            </a:avLst>
          </a:prstGeo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598826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Ecken des Rechtecks auf der gleichen Seite abrunden 9">
            <a:extLst>
              <a:ext uri="{FF2B5EF4-FFF2-40B4-BE49-F238E27FC236}">
                <a16:creationId xmlns:a16="http://schemas.microsoft.com/office/drawing/2014/main" id="{3B9193E9-8350-684D-B030-BEEF552859CF}"/>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6" name="TextBox 25">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txBody>
          <a:bodyPr wrap="square" lIns="324000" rtlCol="0" anchor="ctr" anchorCtr="0">
            <a:noAutofit/>
          </a:bodyPr>
          <a:lstStyle/>
          <a:p>
            <a:pPr algn="just">
              <a:spcBef>
                <a:spcPts val="200"/>
              </a:spcBef>
            </a:pPr>
            <a:endParaRPr lang="en-US" sz="1050"/>
          </a:p>
          <a:p>
            <a:r>
              <a:rPr lang="de-DE" sz="1050"/>
              <a:t> </a:t>
            </a:r>
            <a:endParaRPr lang="en-US" sz="1050"/>
          </a:p>
        </p:txBody>
      </p:sp>
      <p:sp>
        <p:nvSpPr>
          <p:cNvPr id="27" name="Text Placeholder 5"/>
          <p:cNvSpPr>
            <a:spLocks noGrp="1"/>
          </p:cNvSpPr>
          <p:nvPr>
            <p:ph type="body" sz="quarter" idx="14"/>
          </p:nvPr>
        </p:nvSpPr>
        <p:spPr>
          <a:xfrm>
            <a:off x="-5" y="6177339"/>
            <a:ext cx="12192000" cy="715963"/>
          </a:xfrm>
        </p:spPr>
        <p:txBody>
          <a:bodyPr/>
          <a:lstStyle>
            <a:lvl1pPr marL="266700" indent="0">
              <a:lnSpc>
                <a:spcPct val="100000"/>
              </a:lnSpc>
              <a:spcBef>
                <a:spcPts val="200"/>
              </a:spcBef>
              <a:buNone/>
              <a:defRPr sz="1200" b="1"/>
            </a:lvl1pPr>
            <a:lvl2pPr marL="266700" indent="0">
              <a:buNone/>
              <a:defRPr sz="1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6D40AFD-0687-B747-AC31-3621523F9CC1}"/>
              </a:ext>
            </a:extLst>
          </p:cNvPr>
          <p:cNvSpPr>
            <a:spLocks noGrp="1"/>
          </p:cNvSpPr>
          <p:nvPr>
            <p:ph sz="half" idx="1"/>
          </p:nvPr>
        </p:nvSpPr>
        <p:spPr>
          <a:xfrm>
            <a:off x="763383" y="1272074"/>
            <a:ext cx="5181600" cy="4777564"/>
          </a:xfr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Content Placeholder 3">
            <a:extLst>
              <a:ext uri="{FF2B5EF4-FFF2-40B4-BE49-F238E27FC236}">
                <a16:creationId xmlns:a16="http://schemas.microsoft.com/office/drawing/2014/main" id="{A4E2A42B-B037-834A-A89F-73D9C473A164}"/>
              </a:ext>
            </a:extLst>
          </p:cNvPr>
          <p:cNvSpPr>
            <a:spLocks noGrp="1"/>
          </p:cNvSpPr>
          <p:nvPr>
            <p:ph sz="half" idx="2"/>
          </p:nvPr>
        </p:nvSpPr>
        <p:spPr>
          <a:xfrm>
            <a:off x="6097383" y="1272074"/>
            <a:ext cx="5181600" cy="4777564"/>
          </a:xfrm>
          <a:prstGeom prst="round1Rect">
            <a:avLst>
              <a:gd name="adj" fmla="val 31109"/>
            </a:avLst>
          </a:prstGeo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371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9" name="Ecken des Rechtecks auf der gleichen Seite abrunden 8">
            <a:extLst>
              <a:ext uri="{FF2B5EF4-FFF2-40B4-BE49-F238E27FC236}">
                <a16:creationId xmlns:a16="http://schemas.microsoft.com/office/drawing/2014/main" id="{CF5F422D-5E69-A244-9081-6C02C5B51ECB}"/>
              </a:ext>
            </a:extLst>
          </p:cNvPr>
          <p:cNvSpPr/>
          <p:nvPr userDrawn="1"/>
        </p:nvSpPr>
        <p:spPr>
          <a:xfrm rot="5400000">
            <a:off x="5241688" y="-4978798"/>
            <a:ext cx="802434" cy="11285805"/>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p:cNvSpPr>
            <a:spLocks noGrp="1"/>
          </p:cNvSpPr>
          <p:nvPr>
            <p:ph type="dt" sz="half" idx="10"/>
          </p:nvPr>
        </p:nvSpPr>
        <p:spPr>
          <a:xfrm>
            <a:off x="755071" y="6356350"/>
            <a:ext cx="2743200" cy="365125"/>
          </a:xfrm>
        </p:spPr>
        <p:txBody>
          <a:bodyPr/>
          <a:lstStyle/>
          <a:p>
            <a:fld id="{D8792036-8268-4957-8C7D-A6E2A9E70E0D}" type="datetimeFigureOut">
              <a:rPr lang="de-DE" smtClean="0"/>
              <a:t>05.09.2023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AC944A-0D33-4266-A15F-E1A1E3D47160}" type="slidenum">
              <a:rPr lang="de-DE" smtClean="0"/>
              <a:t>‹Nr.›</a:t>
            </a:fld>
            <a:endParaRPr lang="de-DE"/>
          </a:p>
        </p:txBody>
      </p:sp>
      <p:sp>
        <p:nvSpPr>
          <p:cNvPr id="8" name="Text Placeholder 7"/>
          <p:cNvSpPr>
            <a:spLocks noGrp="1"/>
          </p:cNvSpPr>
          <p:nvPr>
            <p:ph type="body" sz="quarter" idx="13" hasCustomPrompt="1"/>
          </p:nvPr>
        </p:nvSpPr>
        <p:spPr>
          <a:xfrm>
            <a:off x="3443" y="262886"/>
            <a:ext cx="10996252"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755071" y="1272074"/>
            <a:ext cx="5181600" cy="4955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172200" y="1272074"/>
            <a:ext cx="5181600" cy="4955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21214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Subtitle 2"/>
          <p:cNvSpPr>
            <a:spLocks noGrp="1"/>
          </p:cNvSpPr>
          <p:nvPr>
            <p:ph type="subTitle" idx="1" hasCustomPrompt="1"/>
          </p:nvPr>
        </p:nvSpPr>
        <p:spPr>
          <a:xfrm>
            <a:off x="3990255" y="3753672"/>
            <a:ext cx="7786393" cy="1924725"/>
          </a:xfrm>
        </p:spPr>
        <p:txBody>
          <a:bodyPr>
            <a:noAutofit/>
          </a:bodyPr>
          <a:lstStyle>
            <a:lvl1pPr marL="0" indent="0">
              <a:buNone/>
              <a:defRPr/>
            </a:lvl1pPr>
          </a:lstStyle>
          <a:p>
            <a:pPr algn="l"/>
            <a:r>
              <a:rPr lang="de-DE" sz="4800">
                <a:solidFill>
                  <a:srgbClr val="385D8A"/>
                </a:solidFill>
                <a:latin typeface="+mj-lt"/>
              </a:rPr>
              <a:t>Cancer Survivorship</a:t>
            </a:r>
          </a:p>
          <a:p>
            <a:pPr algn="l"/>
            <a:r>
              <a:rPr lang="de-DE" sz="4800">
                <a:solidFill>
                  <a:srgbClr val="385D8A"/>
                </a:solidFill>
                <a:latin typeface="+mj-lt"/>
              </a:rPr>
              <a:t>&amp; Melanom</a:t>
            </a:r>
            <a:endParaRPr lang="en-US" sz="4800">
              <a:solidFill>
                <a:srgbClr val="385D8A"/>
              </a:solidFill>
              <a:latin typeface="+mj-lt"/>
            </a:endParaRPr>
          </a:p>
        </p:txBody>
      </p:sp>
      <p:cxnSp>
        <p:nvCxnSpPr>
          <p:cNvPr id="19" name="Straight Connector 18"/>
          <p:cNvCxnSpPr/>
          <p:nvPr userDrawn="1"/>
        </p:nvCxnSpPr>
        <p:spPr>
          <a:xfrm>
            <a:off x="626989" y="994245"/>
            <a:ext cx="11016000" cy="0"/>
          </a:xfrm>
          <a:prstGeom prst="line">
            <a:avLst/>
          </a:prstGeom>
          <a:ln w="9525">
            <a:solidFill>
              <a:srgbClr val="2A69A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626989" y="5788211"/>
            <a:ext cx="11016000" cy="0"/>
          </a:xfrm>
          <a:prstGeom prst="line">
            <a:avLst/>
          </a:prstGeom>
          <a:ln w="9525">
            <a:solidFill>
              <a:srgbClr val="2A6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8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152921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1"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930161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42761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3273752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reeform 5"/>
          <p:cNvSpPr/>
          <p:nvPr userDrawn="1"/>
        </p:nvSpPr>
        <p:spPr>
          <a:xfrm>
            <a:off x="927821" y="306194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Rectangle 6"/>
          <p:cNvSpPr/>
          <p:nvPr userDrawn="1"/>
        </p:nvSpPr>
        <p:spPr>
          <a:xfrm>
            <a:off x="896520" y="1659626"/>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8" name="Rectangle 7"/>
          <p:cNvSpPr/>
          <p:nvPr userDrawn="1"/>
        </p:nvSpPr>
        <p:spPr>
          <a:xfrm>
            <a:off x="986141" y="1743975"/>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 name="Freeform 8"/>
          <p:cNvSpPr/>
          <p:nvPr userDrawn="1"/>
        </p:nvSpPr>
        <p:spPr>
          <a:xfrm>
            <a:off x="986141" y="3114649"/>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de-DE"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Prof. Meier</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Freeform 9"/>
          <p:cNvSpPr/>
          <p:nvPr userDrawn="1"/>
        </p:nvSpPr>
        <p:spPr>
          <a:xfrm>
            <a:off x="986141" y="3325539"/>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42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Calibri" panose="020F0502020204030204"/>
                <a:ea typeface="+mn-ea"/>
                <a:cs typeface="+mn-cs"/>
              </a:rPr>
              <a:t>XXX</a:t>
            </a:r>
          </a:p>
        </p:txBody>
      </p:sp>
      <p:sp>
        <p:nvSpPr>
          <p:cNvPr id="11" name="Freeform 10"/>
          <p:cNvSpPr/>
          <p:nvPr userDrawn="1"/>
        </p:nvSpPr>
        <p:spPr>
          <a:xfrm>
            <a:off x="3112221" y="306194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Rectangle 11"/>
          <p:cNvSpPr/>
          <p:nvPr userDrawn="1"/>
        </p:nvSpPr>
        <p:spPr>
          <a:xfrm>
            <a:off x="3080920" y="1659625"/>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Rectangle 12"/>
          <p:cNvSpPr/>
          <p:nvPr userDrawn="1"/>
        </p:nvSpPr>
        <p:spPr>
          <a:xfrm>
            <a:off x="3170541" y="1743974"/>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14" name="Freeform 13"/>
          <p:cNvSpPr/>
          <p:nvPr userDrawn="1"/>
        </p:nvSpPr>
        <p:spPr>
          <a:xfrm>
            <a:off x="3170541" y="3114648"/>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14"/>
          <p:cNvSpPr/>
          <p:nvPr userDrawn="1"/>
        </p:nvSpPr>
        <p:spPr>
          <a:xfrm>
            <a:off x="927821" y="5486985"/>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15"/>
          <p:cNvSpPr/>
          <p:nvPr userDrawn="1"/>
        </p:nvSpPr>
        <p:spPr>
          <a:xfrm>
            <a:off x="896520" y="4084664"/>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7" name="Rectangle 16"/>
          <p:cNvSpPr/>
          <p:nvPr userDrawn="1"/>
        </p:nvSpPr>
        <p:spPr>
          <a:xfrm>
            <a:off x="986141" y="4169013"/>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18" name="Freeform 17"/>
          <p:cNvSpPr/>
          <p:nvPr userDrawn="1"/>
        </p:nvSpPr>
        <p:spPr>
          <a:xfrm>
            <a:off x="986141" y="553968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18"/>
          <p:cNvSpPr/>
          <p:nvPr userDrawn="1"/>
        </p:nvSpPr>
        <p:spPr>
          <a:xfrm>
            <a:off x="3112221" y="5486984"/>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0" name="Rectangle 19"/>
          <p:cNvSpPr/>
          <p:nvPr userDrawn="1"/>
        </p:nvSpPr>
        <p:spPr>
          <a:xfrm>
            <a:off x="3080920" y="4084663"/>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Rectangle 20"/>
          <p:cNvSpPr/>
          <p:nvPr userDrawn="1"/>
        </p:nvSpPr>
        <p:spPr>
          <a:xfrm>
            <a:off x="3170541" y="4169012"/>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22" name="Freeform 21"/>
          <p:cNvSpPr/>
          <p:nvPr userDrawn="1"/>
        </p:nvSpPr>
        <p:spPr>
          <a:xfrm>
            <a:off x="3170541" y="553968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22"/>
          <p:cNvSpPr/>
          <p:nvPr userDrawn="1"/>
        </p:nvSpPr>
        <p:spPr>
          <a:xfrm>
            <a:off x="5296621" y="5486985"/>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Rectangle 23"/>
          <p:cNvSpPr/>
          <p:nvPr userDrawn="1"/>
        </p:nvSpPr>
        <p:spPr>
          <a:xfrm>
            <a:off x="5265320" y="4084664"/>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5" name="Rectangle 24"/>
          <p:cNvSpPr/>
          <p:nvPr userDrawn="1"/>
        </p:nvSpPr>
        <p:spPr>
          <a:xfrm>
            <a:off x="5354941" y="4169013"/>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26" name="Freeform 25"/>
          <p:cNvSpPr/>
          <p:nvPr userDrawn="1"/>
        </p:nvSpPr>
        <p:spPr>
          <a:xfrm>
            <a:off x="5354941" y="553968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Freeform 26"/>
          <p:cNvSpPr/>
          <p:nvPr userDrawn="1"/>
        </p:nvSpPr>
        <p:spPr>
          <a:xfrm>
            <a:off x="7481021" y="5486984"/>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8" name="Rectangle 27"/>
          <p:cNvSpPr/>
          <p:nvPr userDrawn="1"/>
        </p:nvSpPr>
        <p:spPr>
          <a:xfrm>
            <a:off x="7449720" y="4084663"/>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9" name="Rectangle 28"/>
          <p:cNvSpPr/>
          <p:nvPr userDrawn="1"/>
        </p:nvSpPr>
        <p:spPr>
          <a:xfrm>
            <a:off x="7539341" y="4169012"/>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30" name="Freeform 29"/>
          <p:cNvSpPr/>
          <p:nvPr userDrawn="1"/>
        </p:nvSpPr>
        <p:spPr>
          <a:xfrm>
            <a:off x="7539341" y="553968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Freeform 30"/>
          <p:cNvSpPr/>
          <p:nvPr userDrawn="1"/>
        </p:nvSpPr>
        <p:spPr>
          <a:xfrm>
            <a:off x="3170541" y="3325539"/>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54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p:cNvSpPr/>
          <p:nvPr userDrawn="1"/>
        </p:nvSpPr>
        <p:spPr>
          <a:xfrm>
            <a:off x="984303"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74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p:cNvSpPr/>
          <p:nvPr userDrawn="1"/>
        </p:nvSpPr>
        <p:spPr>
          <a:xfrm>
            <a:off x="3168703"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62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p:cNvSpPr/>
          <p:nvPr userDrawn="1"/>
        </p:nvSpPr>
        <p:spPr>
          <a:xfrm>
            <a:off x="5354941"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6200000" scaled="1"/>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p:nvPr userDrawn="1"/>
        </p:nvSpPr>
        <p:spPr>
          <a:xfrm>
            <a:off x="7539341"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50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Autoren I</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88041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7" name="Titel 1"/>
          <p:cNvSpPr txBox="1">
            <a:spLocks/>
          </p:cNvSpPr>
          <p:nvPr userDrawn="1"/>
        </p:nvSpPr>
        <p:spPr>
          <a:xfrm>
            <a:off x="0" y="1630496"/>
            <a:ext cx="12192000" cy="1416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a:ln>
                  <a:noFill/>
                </a:ln>
                <a:solidFill>
                  <a:prstClr val="black"/>
                </a:solidFill>
                <a:effectLst/>
                <a:uLnTx/>
                <a:uFillTx/>
                <a:latin typeface="Calibri Light" panose="020F0302020204030204"/>
                <a:ea typeface="+mj-ea"/>
                <a:cs typeface="+mj-cs"/>
              </a:rPr>
              <a:t>Cancer Survivorship &amp; Melanom</a:t>
            </a:r>
          </a:p>
        </p:txBody>
      </p:sp>
      <p:sp>
        <p:nvSpPr>
          <p:cNvPr id="68" name="Untertitel 2"/>
          <p:cNvSpPr>
            <a:spLocks noGrp="1"/>
          </p:cNvSpPr>
          <p:nvPr>
            <p:ph type="subTitle" idx="1" hasCustomPrompt="1"/>
          </p:nvPr>
        </p:nvSpPr>
        <p:spPr>
          <a:xfrm>
            <a:off x="0" y="4389982"/>
            <a:ext cx="12192000" cy="364035"/>
          </a:xfrm>
        </p:spPr>
        <p:txBody>
          <a:bodyPr>
            <a:noAutofit/>
          </a:bodyPr>
          <a:lstStyle>
            <a:lvl1pPr marL="0" indent="0" algn="ctr">
              <a:buNone/>
              <a:defRPr/>
            </a:lvl1pPr>
          </a:lstStyle>
          <a:p>
            <a:r>
              <a:rPr lang="de-DE" sz="3200">
                <a:solidFill>
                  <a:srgbClr val="385D8A"/>
                </a:solidFill>
                <a:latin typeface="+mj-lt"/>
              </a:rPr>
              <a:t>- Einführung -</a:t>
            </a:r>
          </a:p>
        </p:txBody>
      </p:sp>
    </p:spTree>
    <p:extLst>
      <p:ext uri="{BB962C8B-B14F-4D97-AF65-F5344CB8AC3E}">
        <p14:creationId xmlns:p14="http://schemas.microsoft.com/office/powerpoint/2010/main" val="384917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5" name="Title 1"/>
          <p:cNvSpPr txBox="1">
            <a:spLocks/>
          </p:cNvSpPr>
          <p:nvPr userDrawn="1"/>
        </p:nvSpPr>
        <p:spPr>
          <a:xfrm>
            <a:off x="454790" y="4279714"/>
            <a:ext cx="11282420" cy="57600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7" name="Titel 1"/>
          <p:cNvSpPr txBox="1">
            <a:spLocks/>
          </p:cNvSpPr>
          <p:nvPr userDrawn="1"/>
        </p:nvSpPr>
        <p:spPr>
          <a:xfrm>
            <a:off x="0" y="1630496"/>
            <a:ext cx="12192000" cy="1416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800" b="0" i="0" u="none" strike="noStrike" kern="1200" cap="none" spc="0" normalizeH="0" baseline="0" noProof="0">
                <a:ln>
                  <a:noFill/>
                </a:ln>
                <a:solidFill>
                  <a:srgbClr val="385D8A"/>
                </a:solidFill>
                <a:effectLst/>
                <a:uLnTx/>
                <a:uFillTx/>
                <a:latin typeface="Calibri Light" panose="020F0302020204030204"/>
                <a:ea typeface="+mj-ea"/>
                <a:cs typeface="+mj-cs"/>
              </a:rPr>
              <a:t>Text</a:t>
            </a:r>
          </a:p>
        </p:txBody>
      </p:sp>
      <p:sp>
        <p:nvSpPr>
          <p:cNvPr id="6" name="Text Placeholder 5"/>
          <p:cNvSpPr>
            <a:spLocks noGrp="1"/>
          </p:cNvSpPr>
          <p:nvPr>
            <p:ph type="body" sz="quarter" idx="13" hasCustomPrompt="1"/>
          </p:nvPr>
        </p:nvSpPr>
        <p:spPr>
          <a:xfrm>
            <a:off x="0" y="4277860"/>
            <a:ext cx="12192000" cy="566737"/>
          </a:xfrm>
        </p:spPr>
        <p:txBody>
          <a:bodyPr anchor="ctr"/>
          <a:lstStyle>
            <a:lvl1pPr marL="0" indent="0" algn="ctr">
              <a:buNone/>
              <a:defRPr baseline="0">
                <a:solidFill>
                  <a:schemeClr val="bg1">
                    <a:lumMod val="95000"/>
                  </a:schemeClr>
                </a:solidFill>
              </a:defRPr>
            </a:lvl1pPr>
          </a:lstStyle>
          <a:p>
            <a:pPr lvl="0"/>
            <a:r>
              <a:rPr lang="de-DE"/>
              <a:t>- Text - </a:t>
            </a:r>
            <a:endParaRPr lang="en-US"/>
          </a:p>
        </p:txBody>
      </p:sp>
    </p:spTree>
    <p:extLst>
      <p:ext uri="{BB962C8B-B14F-4D97-AF65-F5344CB8AC3E}">
        <p14:creationId xmlns:p14="http://schemas.microsoft.com/office/powerpoint/2010/main" val="3772602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solidFill>
            <a:schemeClr val="bg1">
              <a:lumMod val="95000"/>
            </a:schemeClr>
          </a:solidFill>
        </p:spPr>
        <p:txBody>
          <a:bodyPr wrap="square" lIns="324000" rtlCol="0" anchor="ctr" anchorCtr="0">
            <a:noAutofit/>
          </a:bodyPr>
          <a:lstStyle/>
          <a:p>
            <a:pPr marL="0" marR="0" lvl="0" indent="0" algn="just"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References: </a:t>
            </a:r>
          </a:p>
        </p:txBody>
      </p:sp>
      <p:sp>
        <p:nvSpPr>
          <p:cNvPr id="25" name="TextBox 24"/>
          <p:cNvSpPr txBox="1"/>
          <p:nvPr userDrawn="1"/>
        </p:nvSpPr>
        <p:spPr>
          <a:xfrm>
            <a:off x="7402544" y="2292600"/>
            <a:ext cx="4443556" cy="369332"/>
          </a:xfrm>
          <a:prstGeom prst="rect">
            <a:avLst/>
          </a:prstGeom>
          <a:solidFill>
            <a:srgbClr val="F7F7F7"/>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Text</a:t>
            </a:r>
            <a:endParaRPr kumimoji="0" lang="de-DE"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3"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5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85547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A28F27-2F72-4FF3-8828-7F379F67770E}"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8B29F-84B8-4871-88CF-C2DAA7AD464A}" type="slidenum">
              <a:rPr lang="en-US" smtClean="0"/>
              <a:t>‹Nr.›</a:t>
            </a:fld>
            <a:endParaRPr lang="en-US"/>
          </a:p>
        </p:txBody>
      </p:sp>
    </p:spTree>
    <p:extLst>
      <p:ext uri="{BB962C8B-B14F-4D97-AF65-F5344CB8AC3E}">
        <p14:creationId xmlns:p14="http://schemas.microsoft.com/office/powerpoint/2010/main" val="3454351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2" name="Title 1"/>
          <p:cNvSpPr txBox="1">
            <a:spLocks/>
          </p:cNvSpPr>
          <p:nvPr userDrawn="1"/>
        </p:nvSpPr>
        <p:spPr>
          <a:xfrm>
            <a:off x="-149629" y="252001"/>
            <a:ext cx="11442937" cy="819247"/>
          </a:xfrm>
          <a:prstGeom prst="roundRect">
            <a:avLst/>
          </a:prstGeom>
          <a:solidFill>
            <a:srgbClr val="2F4E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a:solidFill>
                  <a:schemeClr val="bg1">
                    <a:lumMod val="95000"/>
                  </a:schemeClr>
                </a:solidFill>
              </a:rPr>
              <a:t>   </a:t>
            </a:r>
            <a:endParaRPr lang="en-US" sz="3200">
              <a:solidFill>
                <a:schemeClr val="bg1">
                  <a:lumMod val="95000"/>
                </a:schemeClr>
              </a:solidFill>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1" name="Content Placeholder 2"/>
          <p:cNvSpPr>
            <a:spLocks noGrp="1"/>
          </p:cNvSpPr>
          <p:nvPr>
            <p:ph idx="1"/>
          </p:nvPr>
        </p:nvSpPr>
        <p:spPr>
          <a:xfrm>
            <a:off x="755071" y="1399399"/>
            <a:ext cx="10515600" cy="47775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3" name="TextBox 22">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txBody>
          <a:bodyPr wrap="square" lIns="324000" rtlCol="0" anchor="ctr" anchorCtr="0">
            <a:noAutofit/>
          </a:bodyPr>
          <a:lstStyle/>
          <a:p>
            <a:pPr algn="just">
              <a:spcBef>
                <a:spcPts val="200"/>
              </a:spcBef>
            </a:pPr>
            <a:endParaRPr lang="en-US" sz="1200"/>
          </a:p>
          <a:p>
            <a:r>
              <a:rPr lang="de-DE" sz="1200"/>
              <a:t> </a:t>
            </a:r>
            <a:endParaRPr lang="en-US" sz="1200"/>
          </a:p>
        </p:txBody>
      </p:sp>
      <p:sp>
        <p:nvSpPr>
          <p:cNvPr id="24" name="Text Placeholder 5"/>
          <p:cNvSpPr>
            <a:spLocks noGrp="1"/>
          </p:cNvSpPr>
          <p:nvPr>
            <p:ph type="body" sz="quarter" idx="14"/>
          </p:nvPr>
        </p:nvSpPr>
        <p:spPr>
          <a:xfrm>
            <a:off x="-5" y="6177339"/>
            <a:ext cx="12192000" cy="715963"/>
          </a:xfrm>
        </p:spPr>
        <p:txBody>
          <a:bodyPr>
            <a:noAutofit/>
          </a:bodyPr>
          <a:lstStyle>
            <a:lvl1pPr marL="266700" indent="0">
              <a:lnSpc>
                <a:spcPct val="100000"/>
              </a:lnSpc>
              <a:spcBef>
                <a:spcPts val="200"/>
              </a:spcBef>
              <a:buNone/>
              <a:defRPr sz="1050" b="1"/>
            </a:lvl1pPr>
            <a:lvl2pPr marL="266700" indent="0">
              <a:buNone/>
              <a:defRPr sz="1050"/>
            </a:lvl2pPr>
            <a:lvl3pPr>
              <a:defRPr sz="105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021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6" name="Title 1"/>
          <p:cNvSpPr txBox="1">
            <a:spLocks/>
          </p:cNvSpPr>
          <p:nvPr userDrawn="1"/>
        </p:nvSpPr>
        <p:spPr>
          <a:xfrm>
            <a:off x="-149629" y="252001"/>
            <a:ext cx="11442937" cy="819247"/>
          </a:xfrm>
          <a:prstGeom prst="roundRect">
            <a:avLst/>
          </a:prstGeom>
          <a:solidFill>
            <a:srgbClr val="2F4E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a:solidFill>
                  <a:schemeClr val="bg1">
                    <a:lumMod val="95000"/>
                  </a:schemeClr>
                </a:solidFill>
              </a:rPr>
              <a:t>   </a:t>
            </a:r>
            <a:endParaRPr lang="en-US" sz="3200">
              <a:solidFill>
                <a:schemeClr val="bg1">
                  <a:lumMod val="95000"/>
                </a:schemeClr>
              </a:solidFill>
            </a:endParaRPr>
          </a:p>
        </p:txBody>
      </p:sp>
      <p:sp>
        <p:nvSpPr>
          <p:cNvPr id="8" name="Text Placeholder 7"/>
          <p:cNvSpPr>
            <a:spLocks noGrp="1"/>
          </p:cNvSpPr>
          <p:nvPr>
            <p:ph type="body" sz="quarter" idx="13" hasCustomPrompt="1"/>
          </p:nvPr>
        </p:nvSpPr>
        <p:spPr>
          <a:xfrm>
            <a:off x="3442" y="254573"/>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193401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5" name="Title 1"/>
          <p:cNvSpPr txBox="1">
            <a:spLocks/>
          </p:cNvSpPr>
          <p:nvPr userDrawn="1"/>
        </p:nvSpPr>
        <p:spPr>
          <a:xfrm>
            <a:off x="-149629" y="260314"/>
            <a:ext cx="11442937" cy="819247"/>
          </a:xfrm>
          <a:prstGeom prst="roundRect">
            <a:avLst/>
          </a:prstGeom>
          <a:solidFill>
            <a:srgbClr val="2F4E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a:solidFill>
                  <a:schemeClr val="bg1">
                    <a:lumMod val="95000"/>
                  </a:schemeClr>
                </a:solidFill>
              </a:rPr>
              <a:t>   </a:t>
            </a:r>
            <a:endParaRPr lang="en-US" sz="3200">
              <a:solidFill>
                <a:schemeClr val="bg1">
                  <a:lumMod val="95000"/>
                </a:schemeClr>
              </a:solidFill>
            </a:endParaRPr>
          </a:p>
        </p:txBody>
      </p:sp>
      <p:sp>
        <p:nvSpPr>
          <p:cNvPr id="3" name="Date Placeholder 2"/>
          <p:cNvSpPr>
            <a:spLocks noGrp="1"/>
          </p:cNvSpPr>
          <p:nvPr>
            <p:ph type="dt" sz="half" idx="10"/>
          </p:nvPr>
        </p:nvSpPr>
        <p:spPr/>
        <p:txBody>
          <a:bodyPr/>
          <a:lstStyle/>
          <a:p>
            <a:fld id="{D8792036-8268-4957-8C7D-A6E2A9E70E0D}" type="datetimeFigureOut">
              <a:rPr lang="de-DE" smtClean="0"/>
              <a:t>05.09.2023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AC944A-0D33-4266-A15F-E1A1E3D47160}" type="slidenum">
              <a:rPr lang="de-DE" smtClean="0"/>
              <a:t>‹Nr.›</a:t>
            </a:fld>
            <a:endParaRPr lang="de-DE"/>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763383" y="1399399"/>
            <a:ext cx="5181600" cy="4777564"/>
          </a:xfr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097383" y="1399399"/>
            <a:ext cx="5181600" cy="4777564"/>
          </a:xfrm>
          <a:prstGeom prst="round1Rect">
            <a:avLst>
              <a:gd name="adj" fmla="val 31109"/>
            </a:avLst>
          </a:prstGeo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282245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Title 1"/>
          <p:cNvSpPr txBox="1">
            <a:spLocks/>
          </p:cNvSpPr>
          <p:nvPr userDrawn="1"/>
        </p:nvSpPr>
        <p:spPr>
          <a:xfrm>
            <a:off x="-149629" y="260314"/>
            <a:ext cx="11442937" cy="819247"/>
          </a:xfrm>
          <a:prstGeom prst="roundRect">
            <a:avLst/>
          </a:prstGeom>
          <a:solidFill>
            <a:srgbClr val="2F4E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a:solidFill>
                  <a:schemeClr val="bg1">
                    <a:lumMod val="95000"/>
                  </a:schemeClr>
                </a:solidFill>
              </a:rPr>
              <a:t>   </a:t>
            </a:r>
            <a:endParaRPr lang="en-US" sz="3200">
              <a:solidFill>
                <a:schemeClr val="bg1">
                  <a:lumMod val="95000"/>
                </a:schemeClr>
              </a:solidFill>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763383" y="1399399"/>
            <a:ext cx="5181600" cy="4777564"/>
          </a:xfr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097383" y="1399399"/>
            <a:ext cx="5181600" cy="4777564"/>
          </a:xfrm>
          <a:prstGeom prst="round1Rect">
            <a:avLst>
              <a:gd name="adj" fmla="val 31283"/>
            </a:avLst>
          </a:prstGeom>
          <a:solidFill>
            <a:schemeClr val="bg1">
              <a:lumMod val="95000"/>
            </a:schemeClr>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6" name="TextBox 25">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p:spPr>
        <p:txBody>
          <a:bodyPr wrap="square" lIns="324000" rtlCol="0" anchor="ctr" anchorCtr="0">
            <a:noAutofit/>
          </a:bodyPr>
          <a:lstStyle/>
          <a:p>
            <a:pPr algn="just">
              <a:spcBef>
                <a:spcPts val="200"/>
              </a:spcBef>
            </a:pPr>
            <a:endParaRPr lang="en-US" sz="1050"/>
          </a:p>
          <a:p>
            <a:r>
              <a:rPr lang="de-DE" sz="1050"/>
              <a:t> </a:t>
            </a:r>
            <a:endParaRPr lang="en-US" sz="1050"/>
          </a:p>
        </p:txBody>
      </p:sp>
      <p:sp>
        <p:nvSpPr>
          <p:cNvPr id="27" name="Text Placeholder 5"/>
          <p:cNvSpPr>
            <a:spLocks noGrp="1"/>
          </p:cNvSpPr>
          <p:nvPr>
            <p:ph type="body" sz="quarter" idx="14"/>
          </p:nvPr>
        </p:nvSpPr>
        <p:spPr>
          <a:xfrm>
            <a:off x="-5" y="6177339"/>
            <a:ext cx="12192000" cy="715963"/>
          </a:xfrm>
        </p:spPr>
        <p:txBody>
          <a:bodyPr/>
          <a:lstStyle>
            <a:lvl1pPr marL="266700" indent="0">
              <a:lnSpc>
                <a:spcPct val="100000"/>
              </a:lnSpc>
              <a:spcBef>
                <a:spcPts val="200"/>
              </a:spcBef>
              <a:buNone/>
              <a:defRPr sz="1200" b="1"/>
            </a:lvl1pPr>
            <a:lvl2pPr marL="266700" indent="0">
              <a:buNone/>
              <a:defRPr sz="1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179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5" name="Title 1"/>
          <p:cNvSpPr txBox="1">
            <a:spLocks/>
          </p:cNvSpPr>
          <p:nvPr userDrawn="1"/>
        </p:nvSpPr>
        <p:spPr>
          <a:xfrm>
            <a:off x="-149629" y="260314"/>
            <a:ext cx="11442937" cy="819247"/>
          </a:xfrm>
          <a:prstGeom prst="roundRect">
            <a:avLst/>
          </a:prstGeom>
          <a:solidFill>
            <a:srgbClr val="2F4E7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a:solidFill>
                  <a:schemeClr val="bg1">
                    <a:lumMod val="95000"/>
                  </a:schemeClr>
                </a:solidFill>
              </a:rPr>
              <a:t>   </a:t>
            </a:r>
            <a:endParaRPr lang="en-US" sz="3200">
              <a:solidFill>
                <a:schemeClr val="bg1">
                  <a:lumMod val="95000"/>
                </a:schemeClr>
              </a:solidFill>
            </a:endParaRPr>
          </a:p>
        </p:txBody>
      </p:sp>
      <p:sp>
        <p:nvSpPr>
          <p:cNvPr id="3" name="Date Placeholder 2"/>
          <p:cNvSpPr>
            <a:spLocks noGrp="1"/>
          </p:cNvSpPr>
          <p:nvPr>
            <p:ph type="dt" sz="half" idx="10"/>
          </p:nvPr>
        </p:nvSpPr>
        <p:spPr/>
        <p:txBody>
          <a:bodyPr/>
          <a:lstStyle/>
          <a:p>
            <a:fld id="{D8792036-8268-4957-8C7D-A6E2A9E70E0D}" type="datetimeFigureOut">
              <a:rPr lang="de-DE" smtClean="0"/>
              <a:t>05.09.2023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0AC944A-0D33-4266-A15F-E1A1E3D47160}" type="slidenum">
              <a:rPr lang="de-DE" smtClean="0"/>
              <a:t>‹Nr.›</a:t>
            </a:fld>
            <a:endParaRPr lang="de-DE"/>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29404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1"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290781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
        <p:nvSpPr>
          <p:cNvPr id="2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34431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reeform 5"/>
          <p:cNvSpPr/>
          <p:nvPr userDrawn="1"/>
        </p:nvSpPr>
        <p:spPr>
          <a:xfrm>
            <a:off x="927821" y="306194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Rectangle 6"/>
          <p:cNvSpPr/>
          <p:nvPr userDrawn="1"/>
        </p:nvSpPr>
        <p:spPr>
          <a:xfrm>
            <a:off x="896520" y="1659626"/>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8" name="Rectangle 7"/>
          <p:cNvSpPr/>
          <p:nvPr userDrawn="1"/>
        </p:nvSpPr>
        <p:spPr>
          <a:xfrm>
            <a:off x="986141" y="1743975"/>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 name="Freeform 8"/>
          <p:cNvSpPr/>
          <p:nvPr userDrawn="1"/>
        </p:nvSpPr>
        <p:spPr>
          <a:xfrm>
            <a:off x="986141" y="3114649"/>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de-DE"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Prof. Meier</a:t>
            </a: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Freeform 9"/>
          <p:cNvSpPr/>
          <p:nvPr userDrawn="1"/>
        </p:nvSpPr>
        <p:spPr>
          <a:xfrm>
            <a:off x="986141" y="3325539"/>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42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 b="0" i="0" u="none" strike="noStrike" kern="1200" cap="none" spc="0" normalizeH="0" baseline="0" noProof="0">
                <a:ln>
                  <a:noFill/>
                </a:ln>
                <a:solidFill>
                  <a:prstClr val="black"/>
                </a:solidFill>
                <a:effectLst/>
                <a:uLnTx/>
                <a:uFillTx/>
                <a:latin typeface="Calibri" panose="020F0502020204030204"/>
                <a:ea typeface="+mn-ea"/>
                <a:cs typeface="+mn-cs"/>
              </a:rPr>
              <a:t>XXX</a:t>
            </a:r>
          </a:p>
        </p:txBody>
      </p:sp>
      <p:sp>
        <p:nvSpPr>
          <p:cNvPr id="11" name="Freeform 10"/>
          <p:cNvSpPr/>
          <p:nvPr userDrawn="1"/>
        </p:nvSpPr>
        <p:spPr>
          <a:xfrm>
            <a:off x="3112221" y="306194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Rectangle 11"/>
          <p:cNvSpPr/>
          <p:nvPr userDrawn="1"/>
        </p:nvSpPr>
        <p:spPr>
          <a:xfrm>
            <a:off x="3080920" y="1659625"/>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Rectangle 12"/>
          <p:cNvSpPr/>
          <p:nvPr userDrawn="1"/>
        </p:nvSpPr>
        <p:spPr>
          <a:xfrm>
            <a:off x="3170541" y="1743974"/>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14" name="Freeform 13"/>
          <p:cNvSpPr/>
          <p:nvPr userDrawn="1"/>
        </p:nvSpPr>
        <p:spPr>
          <a:xfrm>
            <a:off x="3170541" y="3114648"/>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14"/>
          <p:cNvSpPr/>
          <p:nvPr userDrawn="1"/>
        </p:nvSpPr>
        <p:spPr>
          <a:xfrm>
            <a:off x="927821" y="5486985"/>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Rectangle 15"/>
          <p:cNvSpPr/>
          <p:nvPr userDrawn="1"/>
        </p:nvSpPr>
        <p:spPr>
          <a:xfrm>
            <a:off x="896520" y="4084664"/>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7" name="Rectangle 16"/>
          <p:cNvSpPr/>
          <p:nvPr userDrawn="1"/>
        </p:nvSpPr>
        <p:spPr>
          <a:xfrm>
            <a:off x="986141" y="4169013"/>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18" name="Freeform 17"/>
          <p:cNvSpPr/>
          <p:nvPr userDrawn="1"/>
        </p:nvSpPr>
        <p:spPr>
          <a:xfrm>
            <a:off x="986141" y="553968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18"/>
          <p:cNvSpPr/>
          <p:nvPr userDrawn="1"/>
        </p:nvSpPr>
        <p:spPr>
          <a:xfrm>
            <a:off x="3112221" y="5486984"/>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0" name="Rectangle 19"/>
          <p:cNvSpPr/>
          <p:nvPr userDrawn="1"/>
        </p:nvSpPr>
        <p:spPr>
          <a:xfrm>
            <a:off x="3080920" y="4084663"/>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1" name="Rectangle 20"/>
          <p:cNvSpPr/>
          <p:nvPr userDrawn="1"/>
        </p:nvSpPr>
        <p:spPr>
          <a:xfrm>
            <a:off x="3170541" y="4169012"/>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22" name="Freeform 21"/>
          <p:cNvSpPr/>
          <p:nvPr userDrawn="1"/>
        </p:nvSpPr>
        <p:spPr>
          <a:xfrm>
            <a:off x="3170541" y="553968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22"/>
          <p:cNvSpPr/>
          <p:nvPr userDrawn="1"/>
        </p:nvSpPr>
        <p:spPr>
          <a:xfrm>
            <a:off x="5296621" y="5486985"/>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Rectangle 23"/>
          <p:cNvSpPr/>
          <p:nvPr userDrawn="1"/>
        </p:nvSpPr>
        <p:spPr>
          <a:xfrm>
            <a:off x="5265320" y="4084664"/>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5" name="Rectangle 24"/>
          <p:cNvSpPr/>
          <p:nvPr userDrawn="1"/>
        </p:nvSpPr>
        <p:spPr>
          <a:xfrm>
            <a:off x="5354941" y="4169013"/>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26" name="Freeform 25"/>
          <p:cNvSpPr/>
          <p:nvPr userDrawn="1"/>
        </p:nvSpPr>
        <p:spPr>
          <a:xfrm>
            <a:off x="5354941" y="5539687"/>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Freeform 26"/>
          <p:cNvSpPr/>
          <p:nvPr userDrawn="1"/>
        </p:nvSpPr>
        <p:spPr>
          <a:xfrm>
            <a:off x="7481021" y="5486984"/>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8" name="Rectangle 27"/>
          <p:cNvSpPr/>
          <p:nvPr userDrawn="1"/>
        </p:nvSpPr>
        <p:spPr>
          <a:xfrm>
            <a:off x="7449720" y="4084663"/>
            <a:ext cx="1792419" cy="2108729"/>
          </a:xfrm>
          <a:prstGeom prst="rect">
            <a:avLst/>
          </a:prstGeom>
          <a:solidFill>
            <a:schemeClr val="lt1">
              <a:hueOff val="0"/>
              <a:satOff val="0"/>
              <a:lumOff val="0"/>
            </a:schemeClr>
          </a:solidFill>
          <a:ln w="3175">
            <a:gradFill>
              <a:gsLst>
                <a:gs pos="0">
                  <a:schemeClr val="accent1">
                    <a:lumMod val="5000"/>
                    <a:lumOff val="95000"/>
                  </a:schemeClr>
                </a:gs>
                <a:gs pos="100000">
                  <a:schemeClr val="tx1">
                    <a:lumMod val="50000"/>
                    <a:lumOff val="50000"/>
                  </a:schemeClr>
                </a:gs>
              </a:gsLst>
              <a:lin ang="7800000" scaled="0"/>
            </a:gradFill>
          </a:ln>
          <a:effectLst>
            <a:outerShdw blurRad="50800" dist="38100" dir="2700000" algn="tl" rotWithShape="0">
              <a:schemeClr val="bg1">
                <a:lumMod val="50000"/>
                <a:alpha val="40000"/>
              </a:schemeClr>
            </a:outerShd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9" name="Rectangle 28"/>
          <p:cNvSpPr/>
          <p:nvPr userDrawn="1"/>
        </p:nvSpPr>
        <p:spPr>
          <a:xfrm>
            <a:off x="7539341" y="4169012"/>
            <a:ext cx="1613177" cy="1370674"/>
          </a:xfrm>
          <a:prstGeom prst="rect">
            <a:avLst/>
          </a:prstGeom>
          <a:solidFill>
            <a:schemeClr val="bg1">
              <a:lumMod val="9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67587"/>
              </a:solidFill>
              <a:effectLst/>
              <a:uLnTx/>
              <a:uFillTx/>
              <a:latin typeface="Calibri" panose="020F0502020204030204"/>
              <a:ea typeface="+mn-ea"/>
              <a:cs typeface="+mn-cs"/>
            </a:endParaRPr>
          </a:p>
        </p:txBody>
      </p:sp>
      <p:sp>
        <p:nvSpPr>
          <p:cNvPr id="30" name="Freeform 29"/>
          <p:cNvSpPr/>
          <p:nvPr userDrawn="1"/>
        </p:nvSpPr>
        <p:spPr>
          <a:xfrm>
            <a:off x="7539341" y="5539686"/>
            <a:ext cx="1613177" cy="210889"/>
          </a:xfrm>
          <a:custGeom>
            <a:avLst/>
            <a:gdLst>
              <a:gd name="connsiteX0" fmla="*/ 0 w 1613177"/>
              <a:gd name="connsiteY0" fmla="*/ 0 h 210889"/>
              <a:gd name="connsiteX1" fmla="*/ 1613177 w 1613177"/>
              <a:gd name="connsiteY1" fmla="*/ 0 h 210889"/>
              <a:gd name="connsiteX2" fmla="*/ 1613177 w 1613177"/>
              <a:gd name="connsiteY2" fmla="*/ 210889 h 210889"/>
              <a:gd name="connsiteX3" fmla="*/ 0 w 1613177"/>
              <a:gd name="connsiteY3" fmla="*/ 210889 h 210889"/>
              <a:gd name="connsiteX4" fmla="*/ 0 w 1613177"/>
              <a:gd name="connsiteY4" fmla="*/ 0 h 21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210889">
                <a:moveTo>
                  <a:pt x="0" y="0"/>
                </a:moveTo>
                <a:lnTo>
                  <a:pt x="1613177" y="0"/>
                </a:lnTo>
                <a:lnTo>
                  <a:pt x="1613177" y="210889"/>
                </a:lnTo>
                <a:lnTo>
                  <a:pt x="0" y="2108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1" name="Freeform 30"/>
          <p:cNvSpPr/>
          <p:nvPr userDrawn="1"/>
        </p:nvSpPr>
        <p:spPr>
          <a:xfrm>
            <a:off x="3170541" y="3325539"/>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54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p:cNvSpPr/>
          <p:nvPr userDrawn="1"/>
        </p:nvSpPr>
        <p:spPr>
          <a:xfrm>
            <a:off x="984303"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74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p:cNvSpPr/>
          <p:nvPr userDrawn="1"/>
        </p:nvSpPr>
        <p:spPr>
          <a:xfrm>
            <a:off x="3168703"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62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p:cNvSpPr/>
          <p:nvPr userDrawn="1"/>
        </p:nvSpPr>
        <p:spPr>
          <a:xfrm>
            <a:off x="5354941"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6200000" scaled="1"/>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p:nvPr userDrawn="1"/>
        </p:nvSpPr>
        <p:spPr>
          <a:xfrm>
            <a:off x="7539341" y="5761137"/>
            <a:ext cx="1613177" cy="358467"/>
          </a:xfrm>
          <a:custGeom>
            <a:avLst/>
            <a:gdLst>
              <a:gd name="connsiteX0" fmla="*/ 0 w 1613177"/>
              <a:gd name="connsiteY0" fmla="*/ 0 h 358467"/>
              <a:gd name="connsiteX1" fmla="*/ 1613177 w 1613177"/>
              <a:gd name="connsiteY1" fmla="*/ 0 h 358467"/>
              <a:gd name="connsiteX2" fmla="*/ 1613177 w 1613177"/>
              <a:gd name="connsiteY2" fmla="*/ 358467 h 358467"/>
              <a:gd name="connsiteX3" fmla="*/ 0 w 1613177"/>
              <a:gd name="connsiteY3" fmla="*/ 358467 h 358467"/>
              <a:gd name="connsiteX4" fmla="*/ 0 w 1613177"/>
              <a:gd name="connsiteY4" fmla="*/ 0 h 35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177" h="358467">
                <a:moveTo>
                  <a:pt x="0" y="0"/>
                </a:moveTo>
                <a:lnTo>
                  <a:pt x="1613177" y="0"/>
                </a:lnTo>
                <a:lnTo>
                  <a:pt x="1613177" y="358467"/>
                </a:lnTo>
                <a:lnTo>
                  <a:pt x="0" y="358467"/>
                </a:lnTo>
                <a:lnTo>
                  <a:pt x="0" y="0"/>
                </a:lnTo>
                <a:close/>
              </a:path>
            </a:pathLst>
          </a:custGeom>
          <a:gradFill flip="none" rotWithShape="1">
            <a:gsLst>
              <a:gs pos="0">
                <a:schemeClr val="accent1">
                  <a:lumMod val="67000"/>
                </a:schemeClr>
              </a:gs>
              <a:gs pos="50000">
                <a:srgbClr val="98C0E4"/>
              </a:gs>
              <a:gs pos="100000">
                <a:schemeClr val="accent1">
                  <a:lumMod val="60000"/>
                  <a:lumOff val="40000"/>
                </a:schemeClr>
              </a:gs>
            </a:gsLst>
            <a:lin ang="15000000" scaled="0"/>
            <a:tileRect/>
          </a:gradFill>
        </p:spPr>
        <p:txBody>
          <a:bodyPr vert="horz" lIns="0" tIns="45720" rIns="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Autoren I</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33241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7" name="Titel 1"/>
          <p:cNvSpPr txBox="1">
            <a:spLocks/>
          </p:cNvSpPr>
          <p:nvPr userDrawn="1"/>
        </p:nvSpPr>
        <p:spPr>
          <a:xfrm>
            <a:off x="0" y="1630496"/>
            <a:ext cx="12192000" cy="1416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a:ln>
                  <a:noFill/>
                </a:ln>
                <a:solidFill>
                  <a:prstClr val="black"/>
                </a:solidFill>
                <a:effectLst/>
                <a:uLnTx/>
                <a:uFillTx/>
                <a:latin typeface="Calibri Light" panose="020F0302020204030204"/>
                <a:ea typeface="+mj-ea"/>
                <a:cs typeface="+mj-cs"/>
              </a:rPr>
              <a:t>Cancer Survivorship &amp; Melanom</a:t>
            </a:r>
          </a:p>
        </p:txBody>
      </p:sp>
      <p:sp>
        <p:nvSpPr>
          <p:cNvPr id="68" name="Untertitel 2"/>
          <p:cNvSpPr>
            <a:spLocks noGrp="1"/>
          </p:cNvSpPr>
          <p:nvPr>
            <p:ph type="subTitle" idx="1" hasCustomPrompt="1"/>
          </p:nvPr>
        </p:nvSpPr>
        <p:spPr>
          <a:xfrm>
            <a:off x="0" y="4389982"/>
            <a:ext cx="12192000" cy="364035"/>
          </a:xfrm>
        </p:spPr>
        <p:txBody>
          <a:bodyPr>
            <a:noAutofit/>
          </a:bodyPr>
          <a:lstStyle>
            <a:lvl1pPr marL="0" indent="0" algn="ctr">
              <a:buNone/>
              <a:defRPr/>
            </a:lvl1pPr>
          </a:lstStyle>
          <a:p>
            <a:r>
              <a:rPr lang="de-DE" sz="3200">
                <a:solidFill>
                  <a:srgbClr val="385D8A"/>
                </a:solidFill>
                <a:latin typeface="+mj-lt"/>
              </a:rPr>
              <a:t>- Einführung -</a:t>
            </a:r>
          </a:p>
        </p:txBody>
      </p:sp>
    </p:spTree>
    <p:extLst>
      <p:ext uri="{BB962C8B-B14F-4D97-AF65-F5344CB8AC3E}">
        <p14:creationId xmlns:p14="http://schemas.microsoft.com/office/powerpoint/2010/main" val="113129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5" name="Title 1"/>
          <p:cNvSpPr txBox="1">
            <a:spLocks/>
          </p:cNvSpPr>
          <p:nvPr userDrawn="1"/>
        </p:nvSpPr>
        <p:spPr>
          <a:xfrm>
            <a:off x="454790" y="4279714"/>
            <a:ext cx="11282420" cy="57600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7" name="Titel 1"/>
          <p:cNvSpPr txBox="1">
            <a:spLocks/>
          </p:cNvSpPr>
          <p:nvPr userDrawn="1"/>
        </p:nvSpPr>
        <p:spPr>
          <a:xfrm>
            <a:off x="0" y="1630496"/>
            <a:ext cx="12192000" cy="1416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800" b="0" i="0" u="none" strike="noStrike" kern="1200" cap="none" spc="0" normalizeH="0" baseline="0" noProof="0">
                <a:ln>
                  <a:noFill/>
                </a:ln>
                <a:solidFill>
                  <a:srgbClr val="385D8A"/>
                </a:solidFill>
                <a:effectLst/>
                <a:uLnTx/>
                <a:uFillTx/>
                <a:latin typeface="Calibri Light" panose="020F0302020204030204"/>
                <a:ea typeface="+mj-ea"/>
                <a:cs typeface="+mj-cs"/>
              </a:rPr>
              <a:t>Text</a:t>
            </a:r>
          </a:p>
        </p:txBody>
      </p:sp>
      <p:sp>
        <p:nvSpPr>
          <p:cNvPr id="6" name="Text Placeholder 5"/>
          <p:cNvSpPr>
            <a:spLocks noGrp="1"/>
          </p:cNvSpPr>
          <p:nvPr>
            <p:ph type="body" sz="quarter" idx="13" hasCustomPrompt="1"/>
          </p:nvPr>
        </p:nvSpPr>
        <p:spPr>
          <a:xfrm>
            <a:off x="0" y="4277860"/>
            <a:ext cx="12192000" cy="566737"/>
          </a:xfrm>
        </p:spPr>
        <p:txBody>
          <a:bodyPr anchor="ctr"/>
          <a:lstStyle>
            <a:lvl1pPr marL="0" indent="0" algn="ctr">
              <a:buNone/>
              <a:defRPr baseline="0">
                <a:solidFill>
                  <a:schemeClr val="bg1">
                    <a:lumMod val="95000"/>
                  </a:schemeClr>
                </a:solidFill>
              </a:defRPr>
            </a:lvl1pPr>
          </a:lstStyle>
          <a:p>
            <a:pPr lvl="0"/>
            <a:r>
              <a:rPr lang="de-DE"/>
              <a:t>- Text - </a:t>
            </a:r>
            <a:endParaRPr lang="en-US"/>
          </a:p>
        </p:txBody>
      </p:sp>
    </p:spTree>
    <p:extLst>
      <p:ext uri="{BB962C8B-B14F-4D97-AF65-F5344CB8AC3E}">
        <p14:creationId xmlns:p14="http://schemas.microsoft.com/office/powerpoint/2010/main" val="86796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792036-8268-4957-8C7D-A6E2A9E70E0D}"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C944A-0D33-4266-A15F-E1A1E3D4716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5066BE0-66D3-40C6-BC5F-C957BB5A2E66}"/>
              </a:ext>
            </a:extLst>
          </p:cNvPr>
          <p:cNvSpPr txBox="1"/>
          <p:nvPr userDrawn="1"/>
        </p:nvSpPr>
        <p:spPr>
          <a:xfrm flipH="1">
            <a:off x="-5" y="6169307"/>
            <a:ext cx="12194521" cy="716080"/>
          </a:xfrm>
          <a:prstGeom prst="rect">
            <a:avLst/>
          </a:prstGeom>
          <a:solidFill>
            <a:schemeClr val="bg1">
              <a:lumMod val="95000"/>
            </a:schemeClr>
          </a:solidFill>
        </p:spPr>
        <p:txBody>
          <a:bodyPr wrap="square" lIns="324000" rtlCol="0" anchor="ctr" anchorCtr="0">
            <a:noAutofit/>
          </a:bodyPr>
          <a:lstStyle/>
          <a:p>
            <a:pPr marL="0" marR="0" lvl="0" indent="0" algn="just"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References: </a:t>
            </a:r>
          </a:p>
        </p:txBody>
      </p:sp>
      <p:sp>
        <p:nvSpPr>
          <p:cNvPr id="25" name="TextBox 24"/>
          <p:cNvSpPr txBox="1"/>
          <p:nvPr userDrawn="1"/>
        </p:nvSpPr>
        <p:spPr>
          <a:xfrm>
            <a:off x="7402544" y="2292600"/>
            <a:ext cx="4443556" cy="369332"/>
          </a:xfrm>
          <a:prstGeom prst="rect">
            <a:avLst/>
          </a:prstGeom>
          <a:solidFill>
            <a:srgbClr val="F7F7F7"/>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panose="020F0502020204030204"/>
                <a:ea typeface="+mn-ea"/>
                <a:cs typeface="+mn-cs"/>
              </a:rPr>
              <a:t>Text</a:t>
            </a:r>
            <a:endParaRPr kumimoji="0" lang="de-DE"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3" name="Title 1"/>
          <p:cNvSpPr txBox="1">
            <a:spLocks/>
          </p:cNvSpPr>
          <p:nvPr userDrawn="1"/>
        </p:nvSpPr>
        <p:spPr>
          <a:xfrm>
            <a:off x="-4" y="252001"/>
            <a:ext cx="11282420" cy="81924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rPr>
              <a:t>   </a:t>
            </a:r>
            <a:endParaRPr kumimoji="0" lang="en-US" sz="3200" b="0" i="0" u="none" strike="noStrike" kern="1200" cap="none" spc="0" normalizeH="0" baseline="0" noProof="0">
              <a:ln>
                <a:noFill/>
              </a:ln>
              <a:solidFill>
                <a:prstClr val="white">
                  <a:lumMod val="95000"/>
                </a:prstClr>
              </a:solidFill>
              <a:effectLst/>
              <a:uLnTx/>
              <a:uFillTx/>
              <a:latin typeface="Calibri Light" panose="020F0302020204030204"/>
              <a:ea typeface="+mj-ea"/>
              <a:cs typeface="+mj-cs"/>
            </a:endParaRPr>
          </a:p>
        </p:txBody>
      </p:sp>
      <p:sp>
        <p:nvSpPr>
          <p:cNvPr id="58" name="Text Placeholder 7"/>
          <p:cNvSpPr>
            <a:spLocks noGrp="1"/>
          </p:cNvSpPr>
          <p:nvPr>
            <p:ph type="body" sz="quarter" idx="13" hasCustomPrompt="1"/>
          </p:nvPr>
        </p:nvSpPr>
        <p:spPr>
          <a:xfrm>
            <a:off x="3442" y="262886"/>
            <a:ext cx="11282363" cy="801687"/>
          </a:xfrm>
        </p:spPr>
        <p:txBody>
          <a:bodyPr anchor="ctr">
            <a:normAutofit/>
          </a:bodyPr>
          <a:lstStyle>
            <a:lvl1pPr marL="324000" indent="0">
              <a:buNone/>
              <a:defRPr sz="3600">
                <a:solidFill>
                  <a:schemeClr val="bg1">
                    <a:lumMod val="95000"/>
                  </a:schemeClr>
                </a:solidFill>
                <a:latin typeface="+mj-lt"/>
              </a:defRPr>
            </a:lvl1pPr>
            <a:lvl2pPr marL="457200" indent="0">
              <a:buNone/>
              <a:defRPr/>
            </a:lvl2pPr>
          </a:lstStyle>
          <a:p>
            <a:pPr lvl="0"/>
            <a:r>
              <a:rPr lang="en-US"/>
              <a:t>Text</a:t>
            </a:r>
          </a:p>
        </p:txBody>
      </p:sp>
    </p:spTree>
    <p:extLst>
      <p:ext uri="{BB962C8B-B14F-4D97-AF65-F5344CB8AC3E}">
        <p14:creationId xmlns:p14="http://schemas.microsoft.com/office/powerpoint/2010/main" val="140685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A28F27-2F72-4FF3-8828-7F379F67770E}"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8B29F-84B8-4871-88CF-C2DAA7AD464A}" type="slidenum">
              <a:rPr lang="en-US" smtClean="0"/>
              <a:t>‹Nr.›</a:t>
            </a:fld>
            <a:endParaRPr lang="en-US"/>
          </a:p>
        </p:txBody>
      </p:sp>
    </p:spTree>
    <p:extLst>
      <p:ext uri="{BB962C8B-B14F-4D97-AF65-F5344CB8AC3E}">
        <p14:creationId xmlns:p14="http://schemas.microsoft.com/office/powerpoint/2010/main" val="370390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975F1944-38E9-02C2-AC99-C46E1908B2F2}"/>
              </a:ext>
            </a:extLst>
          </p:cNvPr>
          <p:cNvGraphicFramePr>
            <a:graphicFrameLocks noChangeAspect="1"/>
          </p:cNvGraphicFramePr>
          <p:nvPr userDrawn="1">
            <p:custDataLst>
              <p:tags r:id="rId17"/>
            </p:custDataLst>
            <p:extLst>
              <p:ext uri="{D42A27DB-BD31-4B8C-83A1-F6EECF244321}">
                <p14:modId xmlns:p14="http://schemas.microsoft.com/office/powerpoint/2010/main" val="4055074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8" imgW="395" imgH="394" progId="TCLayout.ActiveDocument.1">
                  <p:embed/>
                </p:oleObj>
              </mc:Choice>
              <mc:Fallback>
                <p:oleObj name="think-cell Folie" r:id="rId18" imgW="395" imgH="394" progId="TCLayout.ActiveDocument.1">
                  <p:embed/>
                  <p:pic>
                    <p:nvPicPr>
                      <p:cNvPr id="8" name="Objekt 7" hidden="1">
                        <a:extLst>
                          <a:ext uri="{FF2B5EF4-FFF2-40B4-BE49-F238E27FC236}">
                            <a16:creationId xmlns:a16="http://schemas.microsoft.com/office/drawing/2014/main" id="{975F1944-38E9-02C2-AC99-C46E1908B2F2}"/>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A28F27-2F72-4FF3-8828-7F379F6777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78B29F-84B8-4871-88CF-C2DAA7AD464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feld 8">
            <a:extLst>
              <a:ext uri="{FF2B5EF4-FFF2-40B4-BE49-F238E27FC236}">
                <a16:creationId xmlns:a16="http://schemas.microsoft.com/office/drawing/2014/main" id="{FDBDF2D4-2418-C544-A244-DA1E2EA57D16}"/>
              </a:ext>
            </a:extLst>
          </p:cNvPr>
          <p:cNvSpPr txBox="1"/>
          <p:nvPr userDrawn="1"/>
        </p:nvSpPr>
        <p:spPr>
          <a:xfrm>
            <a:off x="-15134" y="4717"/>
            <a:ext cx="12207134" cy="246221"/>
          </a:xfrm>
          <a:prstGeom prst="rect">
            <a:avLst/>
          </a:prstGeom>
          <a:noFill/>
        </p:spPr>
        <p:txBody>
          <a:bodyPr wrap="square">
            <a:spAutoFit/>
          </a:bodyPr>
          <a:lstStyle/>
          <a:p>
            <a:pPr algn="ctr"/>
            <a:r>
              <a:rPr lang="de-DE" sz="1000" b="0" i="0" u="none" strike="noStrike">
                <a:solidFill>
                  <a:srgbClr val="97A6B9"/>
                </a:solidFill>
                <a:effectLst/>
                <a:latin typeface="Calibri" panose="020F0502020204030204" pitchFamily="34" charset="0"/>
                <a:cs typeface="Calibri" panose="020F0502020204030204" pitchFamily="34" charset="0"/>
              </a:rPr>
              <a:t>Experten </a:t>
            </a:r>
            <a:r>
              <a:rPr lang="de-DE" sz="1000" b="0" i="0" u="none" strike="noStrike" err="1">
                <a:solidFill>
                  <a:srgbClr val="97A6B9"/>
                </a:solidFill>
                <a:effectLst/>
                <a:latin typeface="Calibri" panose="020F0502020204030204" pitchFamily="34" charset="0"/>
                <a:cs typeface="Calibri" panose="020F0502020204030204" pitchFamily="34" charset="0"/>
              </a:rPr>
              <a:t>Slidekit</a:t>
            </a:r>
            <a:r>
              <a:rPr lang="de-DE" sz="1000" b="0" i="0" u="none" strike="noStrike">
                <a:solidFill>
                  <a:srgbClr val="97A6B9"/>
                </a:solidFill>
                <a:effectLst/>
                <a:latin typeface="Calibri" panose="020F0502020204030204" pitchFamily="34" charset="0"/>
                <a:cs typeface="Calibri" panose="020F0502020204030204" pitchFamily="34" charset="0"/>
              </a:rPr>
              <a:t> „Cancer </a:t>
            </a:r>
            <a:r>
              <a:rPr lang="de-DE" sz="1000" b="0" i="0" u="none" strike="noStrike" err="1">
                <a:solidFill>
                  <a:srgbClr val="97A6B9"/>
                </a:solidFill>
                <a:effectLst/>
                <a:latin typeface="Calibri" panose="020F0502020204030204" pitchFamily="34" charset="0"/>
                <a:cs typeface="Calibri" panose="020F0502020204030204" pitchFamily="34" charset="0"/>
              </a:rPr>
              <a:t>Survivorship</a:t>
            </a:r>
            <a:r>
              <a:rPr lang="de-DE" sz="1000" b="0" i="0" u="none" strike="noStrike">
                <a:solidFill>
                  <a:srgbClr val="97A6B9"/>
                </a:solidFill>
                <a:effectLst/>
                <a:latin typeface="Calibri" panose="020F0502020204030204" pitchFamily="34" charset="0"/>
                <a:cs typeface="Calibri" panose="020F0502020204030204" pitchFamily="34" charset="0"/>
              </a:rPr>
              <a:t> &amp; Melanom“ September 2023</a:t>
            </a:r>
            <a:endParaRPr lang="de-DE" sz="1000">
              <a:solidFill>
                <a:srgbClr val="97A6B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681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A28F27-2F72-4FF3-8828-7F379F6777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78B29F-84B8-4871-88CF-C2DAA7AD464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4AFB12C0-54A0-814E-81AB-9BFC3EA05BD9}"/>
              </a:ext>
            </a:extLst>
          </p:cNvPr>
          <p:cNvSpPr txBox="1"/>
          <p:nvPr userDrawn="1"/>
        </p:nvSpPr>
        <p:spPr>
          <a:xfrm>
            <a:off x="-15134" y="4717"/>
            <a:ext cx="12207134" cy="246221"/>
          </a:xfrm>
          <a:prstGeom prst="rect">
            <a:avLst/>
          </a:prstGeom>
          <a:noFill/>
        </p:spPr>
        <p:txBody>
          <a:bodyPr wrap="square">
            <a:spAutoFit/>
          </a:bodyPr>
          <a:lstStyle/>
          <a:p>
            <a:pPr algn="ctr"/>
            <a:r>
              <a:rPr lang="de-DE" sz="1000" b="0" i="0" u="none" strike="noStrike">
                <a:solidFill>
                  <a:srgbClr val="97A6B9"/>
                </a:solidFill>
                <a:effectLst/>
                <a:latin typeface="Calibri" panose="020F0502020204030204" pitchFamily="34" charset="0"/>
                <a:cs typeface="Calibri" panose="020F0502020204030204" pitchFamily="34" charset="0"/>
              </a:rPr>
              <a:t>Experten </a:t>
            </a:r>
            <a:r>
              <a:rPr lang="de-DE" sz="1000" b="0" i="0" u="none" strike="noStrike" err="1">
                <a:solidFill>
                  <a:srgbClr val="97A6B9"/>
                </a:solidFill>
                <a:effectLst/>
                <a:latin typeface="Calibri" panose="020F0502020204030204" pitchFamily="34" charset="0"/>
                <a:cs typeface="Calibri" panose="020F0502020204030204" pitchFamily="34" charset="0"/>
              </a:rPr>
              <a:t>Slidekit</a:t>
            </a:r>
            <a:r>
              <a:rPr lang="de-DE" sz="1000" b="0" i="0" u="none" strike="noStrike">
                <a:solidFill>
                  <a:srgbClr val="97A6B9"/>
                </a:solidFill>
                <a:effectLst/>
                <a:latin typeface="Calibri" panose="020F0502020204030204" pitchFamily="34" charset="0"/>
                <a:cs typeface="Calibri" panose="020F0502020204030204" pitchFamily="34" charset="0"/>
              </a:rPr>
              <a:t> „Cancer </a:t>
            </a:r>
            <a:r>
              <a:rPr lang="de-DE" sz="1000" b="0" i="0" u="none" strike="noStrike" err="1">
                <a:solidFill>
                  <a:srgbClr val="97A6B9"/>
                </a:solidFill>
                <a:effectLst/>
                <a:latin typeface="Calibri" panose="020F0502020204030204" pitchFamily="34" charset="0"/>
                <a:cs typeface="Calibri" panose="020F0502020204030204" pitchFamily="34" charset="0"/>
              </a:rPr>
              <a:t>Survivorship</a:t>
            </a:r>
            <a:r>
              <a:rPr lang="de-DE" sz="1000" b="0" i="0" u="none" strike="noStrike">
                <a:solidFill>
                  <a:srgbClr val="97A6B9"/>
                </a:solidFill>
                <a:effectLst/>
                <a:latin typeface="Calibri" panose="020F0502020204030204" pitchFamily="34" charset="0"/>
                <a:cs typeface="Calibri" panose="020F0502020204030204" pitchFamily="34" charset="0"/>
              </a:rPr>
              <a:t> &amp; Melanom“ September 2023</a:t>
            </a:r>
            <a:endParaRPr lang="de-DE" sz="1000">
              <a:solidFill>
                <a:srgbClr val="97A6B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77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 id="2147483692" r:id="rId13"/>
    <p:sldLayoutId id="214748369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bundesgesundheitsministerium.de/fileadmin/Dateien/3_Downloads/N/Nationaler_Krebsplan/Empfehlungspapier_UAG_Versorgungsmodelle_AG_LONKO_bf.pdf"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www.melanominfo.com/post/message-studie-erforscht-belastungen-und-bed&#252;rfnisse-von-melanom-&#252;berlebenden" TargetMode="External"/><Relationship Id="rId4" Type="http://schemas.openxmlformats.org/officeDocument/2006/relationships/hyperlink" Target="https://doi.org/10.17226/1161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1.xml"/><Relationship Id="rId7" Type="http://schemas.openxmlformats.org/officeDocument/2006/relationships/slide" Target="slide30.xml"/><Relationship Id="rId2" Type="http://schemas.openxmlformats.org/officeDocument/2006/relationships/slide" Target="slide20.xml"/><Relationship Id="rId1" Type="http://schemas.openxmlformats.org/officeDocument/2006/relationships/slideLayout" Target="../slideLayouts/slideLayout10.xml"/><Relationship Id="rId6" Type="http://schemas.openxmlformats.org/officeDocument/2006/relationships/slide" Target="slide29.xml"/><Relationship Id="rId5" Type="http://schemas.openxmlformats.org/officeDocument/2006/relationships/slide" Target="slide27.xml"/><Relationship Id="rId10" Type="http://schemas.openxmlformats.org/officeDocument/2006/relationships/slide" Target="slide40.xml"/><Relationship Id="rId4" Type="http://schemas.openxmlformats.org/officeDocument/2006/relationships/slide" Target="slide25.xml"/><Relationship Id="rId9" Type="http://schemas.openxmlformats.org/officeDocument/2006/relationships/slide" Target="slide3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ancer.gov/publications/dictionaries/cancer-terms/def/long-term-side-effect"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3.emf"/><Relationship Id="rId5" Type="http://schemas.openxmlformats.org/officeDocument/2006/relationships/image" Target="../media/image10.emf"/><Relationship Id="rId4" Type="http://schemas.openxmlformats.org/officeDocument/2006/relationships/hyperlink" Target="https://www.cancer.gov/publications/dictionaries/cancer-terms/def/late-effe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serio-registry.org/"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cn.org/login?ReturnURL=https://www.nccn.org/professionals/physician_gls/pdf/survivorship.pdf"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s://www.nccn.org/login?ReturnURL=https://www.nccn.org/professionals/physician_gls/pdf/survivorship.pdf"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46.xml"/><Relationship Id="rId18" Type="http://schemas.openxmlformats.org/officeDocument/2006/relationships/slide" Target="slide60.xml"/><Relationship Id="rId3" Type="http://schemas.openxmlformats.org/officeDocument/2006/relationships/slide" Target="slide18.xml"/><Relationship Id="rId7" Type="http://schemas.openxmlformats.org/officeDocument/2006/relationships/slide" Target="slide27.xml"/><Relationship Id="rId12" Type="http://schemas.openxmlformats.org/officeDocument/2006/relationships/slide" Target="slide40.xml"/><Relationship Id="rId17" Type="http://schemas.openxmlformats.org/officeDocument/2006/relationships/slide" Target="slide59.xml"/><Relationship Id="rId2" Type="http://schemas.openxmlformats.org/officeDocument/2006/relationships/slide" Target="slide5.xml"/><Relationship Id="rId16" Type="http://schemas.openxmlformats.org/officeDocument/2006/relationships/slide" Target="slide53.xml"/><Relationship Id="rId1" Type="http://schemas.openxmlformats.org/officeDocument/2006/relationships/slideLayout" Target="../slideLayouts/slideLayout25.xml"/><Relationship Id="rId6" Type="http://schemas.openxmlformats.org/officeDocument/2006/relationships/slide" Target="slide25.xml"/><Relationship Id="rId11" Type="http://schemas.openxmlformats.org/officeDocument/2006/relationships/slide" Target="slide37.xml"/><Relationship Id="rId5" Type="http://schemas.openxmlformats.org/officeDocument/2006/relationships/slide" Target="slide21.xml"/><Relationship Id="rId15" Type="http://schemas.openxmlformats.org/officeDocument/2006/relationships/slide" Target="slide51.xml"/><Relationship Id="rId10" Type="http://schemas.openxmlformats.org/officeDocument/2006/relationships/slide" Target="slide33.xml"/><Relationship Id="rId4" Type="http://schemas.openxmlformats.org/officeDocument/2006/relationships/slide" Target="slide20.xml"/><Relationship Id="rId9" Type="http://schemas.openxmlformats.org/officeDocument/2006/relationships/slide" Target="slide30.xml"/><Relationship Id="rId14" Type="http://schemas.openxmlformats.org/officeDocument/2006/relationships/slide" Target="slide48.xml"/></Relationships>
</file>

<file path=ppt/slides/_rels/slide40.xml.rels><?xml version="1.0" encoding="UTF-8" standalone="yes"?>
<Relationships xmlns="http://schemas.openxmlformats.org/package/2006/relationships"><Relationship Id="rId3" Type="http://schemas.openxmlformats.org/officeDocument/2006/relationships/hyperlink" Target="https://www.krebsinformationsdienst.de/service/iblatt/krebsvorbeugung.pdf"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https://www.bundesgesundheitsministerium.de/service/begriffe-von-a-z/p/praevention.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hyperlink" Target="https://www.cancer.gov/about-cancer/causes-prevention/risk/diet" TargetMode="External"/><Relationship Id="rId7" Type="http://schemas.openxmlformats.org/officeDocument/2006/relationships/slide" Target="slide56.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hyperlink" Target="https://www.krebsinformationsdienst.de/vorbeugung/krebs-vorbeugen/ernaehrung-praevention/index.php" TargetMode="External"/><Relationship Id="rId5" Type="http://schemas.openxmlformats.org/officeDocument/2006/relationships/hyperlink" Target="https://www.krebsinformationsdienst.de/leben/alltag/ernaehrung/index.php" TargetMode="External"/><Relationship Id="rId4" Type="http://schemas.openxmlformats.org/officeDocument/2006/relationships/hyperlink" Target="http://www.krebshilfe.de/infomaterial/Blaue_Ratgeber/Ernaehrung-bei-Krebs_BlaueRatgeber_DeutscheKrebshilfe.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eutsche-fatigue-gesellschaft.de/behandlung/koerperliches-training/"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hyperlink" Target="https://www.krebsgesellschaft.de/onko-internetportal/basis-informationen-krebs/basis-informationen-krebs-allgemeine-informationen/fatigue-bei-krebs.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www.cancer.org/"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8.xml"/><Relationship Id="rId1" Type="http://schemas.openxmlformats.org/officeDocument/2006/relationships/slideLayout" Target="../slideLayouts/slideLayout10.xml"/><Relationship Id="rId4" Type="http://schemas.openxmlformats.org/officeDocument/2006/relationships/slide" Target="slide53.xml"/></Relationships>
</file>

<file path=ppt/slides/_rels/slide48.xml.rels><?xml version="1.0" encoding="UTF-8" standalone="yes"?>
<Relationships xmlns="http://schemas.openxmlformats.org/package/2006/relationships"><Relationship Id="rId3" Type="http://schemas.openxmlformats.org/officeDocument/2006/relationships/hyperlink" Target="https://www.melanominfo.com/post/message-studie-erforscht-belastungen-und-bed&#252;rfnisse-von-melanom-&#252;berlebenden"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7226/11613" TargetMode="External"/><Relationship Id="rId2" Type="http://schemas.openxmlformats.org/officeDocument/2006/relationships/hyperlink" Target="https://www.bundesgesundheitsministerium.de/fileadmin/Dateien/3_Downloads/N/Nationaler_Krebsplan/Empfehlungspapier_UAG_Versorgungsmodelle_AG_LONKO_bf.pdf"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hakliniken.de/krankheiten/hautkrebs" TargetMode="External"/><Relationship Id="rId7" Type="http://schemas.openxmlformats.org/officeDocument/2006/relationships/hyperlink" Target="https://flexikon.doccheck.com/de/Barthel-Index"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hyperlink" Target="https://infoportal-hautkrebs.de/alltag-mit-hautkrebs/basisinformationen/rehabilitation" TargetMode="External"/><Relationship Id="rId5" Type="http://schemas.openxmlformats.org/officeDocument/2006/relationships/hyperlink" Target="https://www.reha-hilft-krebspatienten.de/" TargetMode="External"/><Relationship Id="rId4" Type="http://schemas.openxmlformats.org/officeDocument/2006/relationships/hyperlink" Target="https://www.qualitaetskliniken.de/reha/rehakliniken/hautkre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hyperlink" Target="https://www.uke.de/kliniken-institute/zentren/universit&#228;res-cancer-center-hamburg-(ucch)/leben-nach-krebs/index.html"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42.emf"/></Relationships>
</file>

<file path=ppt/slides/_rels/slide54.xml.rels><?xml version="1.0" encoding="UTF-8" standalone="yes"?>
<Relationships xmlns="http://schemas.openxmlformats.org/package/2006/relationships"><Relationship Id="rId8" Type="http://schemas.openxmlformats.org/officeDocument/2006/relationships/hyperlink" Target="https://www.krebsinformationsdienst.de/service/iblatt/iblatt-auto-fahren-bei-krebs.pdf" TargetMode="External"/><Relationship Id="rId13" Type="http://schemas.openxmlformats.org/officeDocument/2006/relationships/hyperlink" Target="https://www.reha-hilft-krebspatienten.de/" TargetMode="External"/><Relationship Id="rId3" Type="http://schemas.openxmlformats.org/officeDocument/2006/relationships/hyperlink" Target="https://www.esmo.org/content/download/140393/2569652/1/ESMO-Patientenratgeber-Survivorship.pdf" TargetMode="External"/><Relationship Id="rId7" Type="http://schemas.openxmlformats.org/officeDocument/2006/relationships/hyperlink" Target="https://www.krebsinformationsdienst.de/leben/alltag/arbeiten-mit-krebs.php" TargetMode="External"/><Relationship Id="rId12" Type="http://schemas.openxmlformats.org/officeDocument/2006/relationships/hyperlink" Target="https://www.infoportal-hautkrebs.de/alltag-mit-hautkrebs/basisinformationen/rehabilitation"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https://www.infoportal-hautkrebs.de/alltag-mit-hautkrebs" TargetMode="External"/><Relationship Id="rId11" Type="http://schemas.openxmlformats.org/officeDocument/2006/relationships/hyperlink" Target="https://www.familienratgeber.de/schwerbehinderung.php" TargetMode="External"/><Relationship Id="rId5" Type="http://schemas.openxmlformats.org/officeDocument/2006/relationships/hyperlink" Target="https://prod.leben-mit-hautkrebs.de/sites/leben_mit_hautkrebs_de/files/2020-09/Broschuere-Nachsorge.pdf" TargetMode="External"/><Relationship Id="rId10" Type="http://schemas.openxmlformats.org/officeDocument/2006/relationships/hyperlink" Target="https://www.krebshilfe.de/infomaterial/Blaue_Ratgeber/Sozialleistungen-bei-Krebs_BlaueRatgeber_DeutscheKrebshilfe.pdf" TargetMode="External"/><Relationship Id="rId4" Type="http://schemas.openxmlformats.org/officeDocument/2006/relationships/hyperlink" Target="https://www.krebsinformationsdienst.de/service/iblatt/iblatt-krebs-langzeit-ueberleben.pdf" TargetMode="External"/><Relationship Id="rId9" Type="http://schemas.openxmlformats.org/officeDocument/2006/relationships/hyperlink" Target="https://www.krebsinformationsdienst.de/service/iblatt/iblatt-sozialrecht.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infoportal-hautkrebs.de/alltag-mit-hautkrebs/psychoonkologie" TargetMode="External"/><Relationship Id="rId13" Type="http://schemas.openxmlformats.org/officeDocument/2006/relationships/hyperlink" Target="https://www.krebsinformationsdienst.de/service/adressen/krebsberatungsstellen.php" TargetMode="External"/><Relationship Id="rId3" Type="http://schemas.openxmlformats.org/officeDocument/2006/relationships/hyperlink" Target="https://www.leben-mit-hautkrebs.de/sites/leben_mit_hautkrebs_de/files/2020-09/broschuere-partner.pdf" TargetMode="External"/><Relationship Id="rId7" Type="http://schemas.openxmlformats.org/officeDocument/2006/relationships/hyperlink" Target="https://kinder-krebskranker-eltern.de/" TargetMode="External"/><Relationship Id="rId12" Type="http://schemas.openxmlformats.org/officeDocument/2006/relationships/hyperlink" Target="https://www.infoportal-hautkrebs.de/alltag-mithautkrebs/basisinformationen/selbsthilfegruppen/ueberblick"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www.krebshilfe.de/infomaterial/Blaue_Ratgeber/Kinderwunsch-und-Krebs_BlaueRatgeber_DeutscheKrebshilfe.pdf" TargetMode="External"/><Relationship Id="rId11" Type="http://schemas.openxmlformats.org/officeDocument/2006/relationships/hyperlink" Target="https://www.infoportal-hautkrebs.de/alltag-mit-hautkrebs/basisinformationen/selbsthilfegruppen/ueberblick" TargetMode="External"/><Relationship Id="rId5" Type="http://schemas.openxmlformats.org/officeDocument/2006/relationships/hyperlink" Target="https://www.krebsinformationsdienst.de/leben/alltag/kinderwunsch/kinderwunsch-index.php" TargetMode="External"/><Relationship Id="rId10" Type="http://schemas.openxmlformats.org/officeDocument/2006/relationships/hyperlink" Target="https://hautkrebs-netzwerk.de/" TargetMode="External"/><Relationship Id="rId4" Type="http://schemas.openxmlformats.org/officeDocument/2006/relationships/hyperlink" Target="https://www.krebsinformationsdienst.de/leben/alltag/sexualitaet.php" TargetMode="External"/><Relationship Id="rId9" Type="http://schemas.openxmlformats.org/officeDocument/2006/relationships/hyperlink" Target="https://www.melanominfo.com/" TargetMode="External"/><Relationship Id="rId14" Type="http://schemas.openxmlformats.org/officeDocument/2006/relationships/hyperlink" Target="https://mein-krebs-mein-weg.de/aktuelles/seelsorge-telefon-krebs/"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melanominfo.com/" TargetMode="External"/><Relationship Id="rId13" Type="http://schemas.openxmlformats.org/officeDocument/2006/relationships/hyperlink" Target="http://www.krebshilfe.de/" TargetMode="External"/><Relationship Id="rId18" Type="http://schemas.openxmlformats.org/officeDocument/2006/relationships/hyperlink" Target="https://www.krebsinformationsdienst.de/service/adressen/krebsberatungsstellen.php" TargetMode="External"/><Relationship Id="rId3" Type="http://schemas.openxmlformats.org/officeDocument/2006/relationships/hyperlink" Target="https://www.krebshilfe.de/infomaterial/Blaue_Ratgeber/Fatigue-Chronische-Muedigkeit-bei-Krebs_BlaueRatgeber_DeutscheKrebshilfe.pdf" TargetMode="External"/><Relationship Id="rId7" Type="http://schemas.openxmlformats.org/officeDocument/2006/relationships/hyperlink" Target="https://www.krebsinformationsdienst.de/leben/alltag/sport-nach-krebs.php" TargetMode="External"/><Relationship Id="rId12" Type="http://schemas.openxmlformats.org/officeDocument/2006/relationships/hyperlink" Target="http://www.krebsinformationsdienst.de/" TargetMode="External"/><Relationship Id="rId17" Type="http://schemas.openxmlformats.org/officeDocument/2006/relationships/hyperlink" Target="https://www.infoportal-hautkrebs.de/alltag-mit-hautkrebs/basisinformationen/selbsthilfegruppen/ueberblick" TargetMode="External"/><Relationship Id="rId2" Type="http://schemas.openxmlformats.org/officeDocument/2006/relationships/notesSlide" Target="../notesSlides/notesSlide45.xml"/><Relationship Id="rId16" Type="http://schemas.openxmlformats.org/officeDocument/2006/relationships/hyperlink" Target="https://www.krebsgesellschaft.de/landeskrebsgesellschaften.html" TargetMode="External"/><Relationship Id="rId1" Type="http://schemas.openxmlformats.org/officeDocument/2006/relationships/slideLayout" Target="../slideLayouts/slideLayout10.xml"/><Relationship Id="rId6" Type="http://schemas.openxmlformats.org/officeDocument/2006/relationships/hyperlink" Target="https://www.was-essen-bei-krebs.de/" TargetMode="External"/><Relationship Id="rId11" Type="http://schemas.openxmlformats.org/officeDocument/2006/relationships/hyperlink" Target="http://www.krebsgesellschaft.de/" TargetMode="External"/><Relationship Id="rId5" Type="http://schemas.openxmlformats.org/officeDocument/2006/relationships/hyperlink" Target="https://www.krebshilfe.de/infomaterial/Blaue_Ratgeber/Ernaehrung-bei-Krebs_BlaueRatgeber_DeutscheKrebshilfe.pdf" TargetMode="External"/><Relationship Id="rId15" Type="http://schemas.openxmlformats.org/officeDocument/2006/relationships/hyperlink" Target="http://www.vdk.de/" TargetMode="External"/><Relationship Id="rId10" Type="http://schemas.openxmlformats.org/officeDocument/2006/relationships/hyperlink" Target="http://www.infoportal-hautkrebs.de/" TargetMode="External"/><Relationship Id="rId4" Type="http://schemas.openxmlformats.org/officeDocument/2006/relationships/hyperlink" Target="https://www.krebsinformationsdienst.de/leben/belastende-symptome/index.phpbei-Krebs_BlaueRatgeber_DeutscheKrebshilfe.pdf" TargetMode="External"/><Relationship Id="rId9" Type="http://schemas.openxmlformats.org/officeDocument/2006/relationships/hyperlink" Target="http://www.hautkrebs-netzwerk.de/" TargetMode="External"/><Relationship Id="rId14" Type="http://schemas.openxmlformats.org/officeDocument/2006/relationships/hyperlink" Target="https://junge-erwachsene-mit-krebs.de/"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helancet.com/action/showPdf?pii=S0140-6736%2820%2930104-5" TargetMode="Externa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29.emf"/></Relationships>
</file>

<file path=ppt/slides/_rels/slide6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53.emf"/><Relationship Id="rId4" Type="http://schemas.openxmlformats.org/officeDocument/2006/relationships/image" Target="../media/image52.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54.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bundesgesundheitsministerium.de/fileadmin/Dateien/3_Downloads/N/Nationaler_Krebsplan/Empfehlungspapier_UAG_Versorgungsmodelle_AG_LONKO_bf.pdf"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cken des Rechtecks auf der gleichen Seite abrunden 4">
            <a:extLst>
              <a:ext uri="{FF2B5EF4-FFF2-40B4-BE49-F238E27FC236}">
                <a16:creationId xmlns:a16="http://schemas.microsoft.com/office/drawing/2014/main" id="{061473BA-E494-314E-896C-348E53C4A336}"/>
              </a:ext>
            </a:extLst>
          </p:cNvPr>
          <p:cNvSpPr/>
          <p:nvPr/>
        </p:nvSpPr>
        <p:spPr>
          <a:xfrm rot="5400000">
            <a:off x="3238721" y="-2354399"/>
            <a:ext cx="5089359" cy="11566798"/>
          </a:xfrm>
          <a:prstGeom prst="round2SameRect">
            <a:avLst/>
          </a:prstGeom>
          <a:solidFill>
            <a:srgbClr val="2F4E73"/>
          </a:solidFill>
          <a:ln>
            <a:solidFill>
              <a:srgbClr val="2F4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F9CF7082-805A-9D4E-A72F-905F87F86931}"/>
              </a:ext>
            </a:extLst>
          </p:cNvPr>
          <p:cNvSpPr txBox="1"/>
          <p:nvPr/>
        </p:nvSpPr>
        <p:spPr>
          <a:xfrm>
            <a:off x="2487956" y="2581552"/>
            <a:ext cx="8265037" cy="3216265"/>
          </a:xfrm>
          <a:prstGeom prst="rect">
            <a:avLst/>
          </a:prstGeom>
          <a:noFill/>
        </p:spPr>
        <p:txBody>
          <a:bodyPr wrap="square">
            <a:spAutoFit/>
          </a:bodyPr>
          <a:lstStyle/>
          <a:p>
            <a:pPr algn="l"/>
            <a:r>
              <a:rPr lang="de-DE" sz="6000" b="1" dirty="0">
                <a:solidFill>
                  <a:schemeClr val="bg1">
                    <a:lumMod val="95000"/>
                  </a:schemeClr>
                </a:solidFill>
                <a:latin typeface="+mj-lt"/>
              </a:rPr>
              <a:t>Experten </a:t>
            </a:r>
            <a:r>
              <a:rPr lang="de-DE" sz="6000" b="1" dirty="0" err="1">
                <a:solidFill>
                  <a:schemeClr val="bg1">
                    <a:lumMod val="95000"/>
                  </a:schemeClr>
                </a:solidFill>
                <a:latin typeface="+mj-lt"/>
              </a:rPr>
              <a:t>Slidekit</a:t>
            </a:r>
            <a:r>
              <a:rPr lang="de-DE" sz="6000" b="1" dirty="0">
                <a:solidFill>
                  <a:schemeClr val="bg1">
                    <a:lumMod val="95000"/>
                  </a:schemeClr>
                </a:solidFill>
                <a:latin typeface="+mj-lt"/>
              </a:rPr>
              <a:t>:     Cancer </a:t>
            </a:r>
            <a:r>
              <a:rPr lang="de-DE" sz="6000" b="1" dirty="0" err="1">
                <a:solidFill>
                  <a:schemeClr val="bg1">
                    <a:lumMod val="95000"/>
                  </a:schemeClr>
                </a:solidFill>
                <a:latin typeface="+mj-lt"/>
              </a:rPr>
              <a:t>Survivorship</a:t>
            </a:r>
            <a:r>
              <a:rPr lang="de-DE" sz="6000" b="1" dirty="0">
                <a:solidFill>
                  <a:schemeClr val="bg1">
                    <a:lumMod val="95000"/>
                  </a:schemeClr>
                </a:solidFill>
                <a:latin typeface="+mj-lt"/>
              </a:rPr>
              <a:t> &amp; Melanom</a:t>
            </a:r>
          </a:p>
          <a:p>
            <a:pPr algn="l"/>
            <a:r>
              <a:rPr lang="de-DE" sz="2300" b="1" dirty="0">
                <a:solidFill>
                  <a:schemeClr val="bg1">
                    <a:lumMod val="95000"/>
                  </a:schemeClr>
                </a:solidFill>
                <a:latin typeface="+mj-lt"/>
              </a:rPr>
              <a:t>-September 2023-</a:t>
            </a:r>
          </a:p>
        </p:txBody>
      </p:sp>
    </p:spTree>
    <p:extLst>
      <p:ext uri="{BB962C8B-B14F-4D97-AF65-F5344CB8AC3E}">
        <p14:creationId xmlns:p14="http://schemas.microsoft.com/office/powerpoint/2010/main" val="292868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4" name="Textplatzhalter 3">
            <a:extLst>
              <a:ext uri="{FF2B5EF4-FFF2-40B4-BE49-F238E27FC236}">
                <a16:creationId xmlns:a16="http://schemas.microsoft.com/office/drawing/2014/main" id="{10A11189-3795-CB45-BDFD-83D791B9C727}"/>
              </a:ext>
            </a:extLst>
          </p:cNvPr>
          <p:cNvSpPr>
            <a:spLocks noGrp="1"/>
          </p:cNvSpPr>
          <p:nvPr>
            <p:ph type="body" sz="quarter" idx="14"/>
          </p:nvPr>
        </p:nvSpPr>
        <p:spPr/>
        <p:txBody>
          <a:bodyPr/>
          <a:lstStyle/>
          <a:p>
            <a:endParaRPr lang="de-DE"/>
          </a:p>
        </p:txBody>
      </p:sp>
      <p:sp>
        <p:nvSpPr>
          <p:cNvPr id="5" name="Titel 1">
            <a:extLst>
              <a:ext uri="{FF2B5EF4-FFF2-40B4-BE49-F238E27FC236}">
                <a16:creationId xmlns:a16="http://schemas.microsoft.com/office/drawing/2014/main" id="{CA06BEB0-92F3-6590-94CA-1FC4912931B5}"/>
              </a:ext>
            </a:extLst>
          </p:cNvPr>
          <p:cNvSpPr txBox="1">
            <a:spLocks/>
          </p:cNvSpPr>
          <p:nvPr/>
        </p:nvSpPr>
        <p:spPr>
          <a:xfrm>
            <a:off x="494007" y="123376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Cancer </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Survivorship</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lang="de-DE" sz="2800" b="1">
                <a:solidFill>
                  <a:srgbClr val="002060"/>
                </a:solidFill>
                <a:latin typeface="Calibri" panose="020F0502020204030204"/>
              </a:rPr>
              <a:t>Ein</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breites Thema</a:t>
            </a:r>
          </a:p>
        </p:txBody>
      </p:sp>
      <p:sp>
        <p:nvSpPr>
          <p:cNvPr id="7" name="Inhaltsplatzhalter 2">
            <a:extLst>
              <a:ext uri="{FF2B5EF4-FFF2-40B4-BE49-F238E27FC236}">
                <a16:creationId xmlns:a16="http://schemas.microsoft.com/office/drawing/2014/main" id="{D0E2D128-6632-61DB-291A-5FDC2588D3AC}"/>
              </a:ext>
            </a:extLst>
          </p:cNvPr>
          <p:cNvSpPr>
            <a:spLocks noGrp="1"/>
          </p:cNvSpPr>
          <p:nvPr>
            <p:ph idx="1"/>
          </p:nvPr>
        </p:nvSpPr>
        <p:spPr>
          <a:xfrm>
            <a:off x="4391526" y="1826634"/>
            <a:ext cx="6894279" cy="2842307"/>
          </a:xfr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24000" tIns="53340" rIns="53340" bIns="53340" numCol="1" spcCol="1270" anchor="ctr" anchorCtr="0">
            <a:noAutofit/>
          </a:bodyPr>
          <a:lstStyle/>
          <a:p>
            <a:pPr marL="0">
              <a:lnSpc>
                <a:spcPct val="100000"/>
              </a:lnSpc>
              <a:spcBef>
                <a:spcPts val="0"/>
              </a:spcBef>
              <a:buSzPct val="100000"/>
              <a:buNone/>
            </a:pPr>
            <a:r>
              <a:rPr lang="de-DE" sz="1800" b="1" u="sng">
                <a:solidFill>
                  <a:srgbClr val="002060"/>
                </a:solidFill>
              </a:rPr>
              <a:t>Auf der individuellen Ebene</a:t>
            </a:r>
            <a:r>
              <a:rPr lang="de-DE" sz="1800" b="1">
                <a:solidFill>
                  <a:srgbClr val="002060"/>
                </a:solidFill>
              </a:rPr>
              <a:t> setzen sich </a:t>
            </a:r>
            <a:r>
              <a:rPr lang="de-DE" sz="1800" b="1" i="1">
                <a:solidFill>
                  <a:srgbClr val="002060"/>
                </a:solidFill>
              </a:rPr>
              <a:t>Survivor</a:t>
            </a:r>
            <a:r>
              <a:rPr lang="de-DE" sz="1800" b="1">
                <a:solidFill>
                  <a:srgbClr val="002060"/>
                </a:solidFill>
              </a:rPr>
              <a:t> auseinander mit</a:t>
            </a:r>
          </a:p>
          <a:p>
            <a:pPr marL="114300" indent="-342900">
              <a:lnSpc>
                <a:spcPct val="100000"/>
              </a:lnSpc>
              <a:spcBef>
                <a:spcPts val="0"/>
              </a:spcBef>
              <a:buSzPct val="100000"/>
              <a:buFont typeface="Wingdings" pitchFamily="2" charset="2"/>
              <a:buChar char="§"/>
            </a:pPr>
            <a:r>
              <a:rPr lang="de-DE" sz="1800">
                <a:solidFill>
                  <a:srgbClr val="002060"/>
                </a:solidFill>
              </a:rPr>
              <a:t>Rezidivrisiko und Sterblichkeit</a:t>
            </a:r>
          </a:p>
          <a:p>
            <a:pPr marL="114300" indent="-342900">
              <a:lnSpc>
                <a:spcPct val="100000"/>
              </a:lnSpc>
              <a:spcBef>
                <a:spcPts val="0"/>
              </a:spcBef>
              <a:buSzPct val="100000"/>
              <a:buFont typeface="Wingdings" pitchFamily="2" charset="2"/>
              <a:buChar char="§"/>
            </a:pPr>
            <a:r>
              <a:rPr lang="de-DE" sz="1800">
                <a:solidFill>
                  <a:srgbClr val="002060"/>
                </a:solidFill>
              </a:rPr>
              <a:t>Langzeit- und Spätfolgen der Erkrankung/Therapie</a:t>
            </a:r>
          </a:p>
          <a:p>
            <a:pPr marL="114300" indent="-342900">
              <a:lnSpc>
                <a:spcPct val="100000"/>
              </a:lnSpc>
              <a:spcBef>
                <a:spcPts val="0"/>
              </a:spcBef>
              <a:buSzPct val="100000"/>
              <a:buFont typeface="Wingdings" pitchFamily="2" charset="2"/>
              <a:buChar char="§"/>
            </a:pPr>
            <a:r>
              <a:rPr lang="de-DE" sz="1800" err="1">
                <a:solidFill>
                  <a:srgbClr val="002060"/>
                </a:solidFill>
              </a:rPr>
              <a:t>Rezidivangst</a:t>
            </a:r>
            <a:r>
              <a:rPr lang="de-DE" sz="1800">
                <a:solidFill>
                  <a:srgbClr val="002060"/>
                </a:solidFill>
              </a:rPr>
              <a:t> und anderen psychischen Problemen</a:t>
            </a:r>
          </a:p>
          <a:p>
            <a:pPr marL="114300" indent="-342900">
              <a:lnSpc>
                <a:spcPct val="100000"/>
              </a:lnSpc>
              <a:spcBef>
                <a:spcPts val="0"/>
              </a:spcBef>
              <a:buSzPct val="100000"/>
              <a:buFont typeface="Wingdings" pitchFamily="2" charset="2"/>
              <a:buChar char="§"/>
            </a:pPr>
            <a:r>
              <a:rPr lang="de-DE" sz="1800">
                <a:solidFill>
                  <a:srgbClr val="002060"/>
                </a:solidFill>
              </a:rPr>
              <a:t>Zweitmalignomen/Früherkennung</a:t>
            </a:r>
          </a:p>
          <a:p>
            <a:pPr marL="114300" indent="-342900">
              <a:lnSpc>
                <a:spcPct val="100000"/>
              </a:lnSpc>
              <a:spcBef>
                <a:spcPts val="0"/>
              </a:spcBef>
              <a:buSzPct val="100000"/>
              <a:buFont typeface="Wingdings" pitchFamily="2" charset="2"/>
              <a:buChar char="§"/>
            </a:pPr>
            <a:r>
              <a:rPr lang="de-DE" sz="1800">
                <a:solidFill>
                  <a:srgbClr val="002060"/>
                </a:solidFill>
              </a:rPr>
              <a:t>Lebensstil: Sport/Ernährung etc.</a:t>
            </a:r>
          </a:p>
          <a:p>
            <a:pPr marL="114300" indent="-342900">
              <a:lnSpc>
                <a:spcPct val="100000"/>
              </a:lnSpc>
              <a:spcBef>
                <a:spcPts val="0"/>
              </a:spcBef>
              <a:buSzPct val="100000"/>
              <a:buFont typeface="Wingdings" pitchFamily="2" charset="2"/>
              <a:buChar char="§"/>
            </a:pPr>
            <a:r>
              <a:rPr lang="de-DE" sz="1800">
                <a:solidFill>
                  <a:srgbClr val="002060"/>
                </a:solidFill>
              </a:rPr>
              <a:t>Beruf und Finanzen</a:t>
            </a:r>
          </a:p>
          <a:p>
            <a:pPr marL="114300" indent="-342900">
              <a:lnSpc>
                <a:spcPct val="100000"/>
              </a:lnSpc>
              <a:spcBef>
                <a:spcPts val="0"/>
              </a:spcBef>
              <a:buSzPct val="100000"/>
              <a:buFont typeface="Wingdings" pitchFamily="2" charset="2"/>
              <a:buChar char="§"/>
            </a:pPr>
            <a:r>
              <a:rPr lang="de-DE" sz="1800">
                <a:solidFill>
                  <a:srgbClr val="002060"/>
                </a:solidFill>
              </a:rPr>
              <a:t>Partnerschaft inkl. pflegende Angehörige</a:t>
            </a:r>
            <a:endParaRPr lang="de-DE" sz="1800">
              <a:solidFill>
                <a:srgbClr val="002060"/>
              </a:solidFill>
              <a:cs typeface="Calibri"/>
            </a:endParaRPr>
          </a:p>
        </p:txBody>
      </p:sp>
      <p:sp>
        <p:nvSpPr>
          <p:cNvPr id="8" name="Inhaltsplatzhalter 2">
            <a:extLst>
              <a:ext uri="{FF2B5EF4-FFF2-40B4-BE49-F238E27FC236}">
                <a16:creationId xmlns:a16="http://schemas.microsoft.com/office/drawing/2014/main" id="{22CD9CC7-ABE9-9646-0511-1585032620E5}"/>
              </a:ext>
            </a:extLst>
          </p:cNvPr>
          <p:cNvSpPr txBox="1">
            <a:spLocks/>
          </p:cNvSpPr>
          <p:nvPr/>
        </p:nvSpPr>
        <p:spPr>
          <a:xfrm>
            <a:off x="591400" y="4861368"/>
            <a:ext cx="10694405" cy="960304"/>
          </a:xfrm>
          <a:prstGeom prst="rect">
            <a:avLst/>
          </a:prstGeom>
          <a:solidFill>
            <a:schemeClr val="bg1">
              <a:lumMod val="9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24000" tIns="53340" rIns="53340" bIns="53340" numCol="1" spcCol="1270" anchor="ctr" anchorCtr="0">
            <a:noAutofit/>
          </a:bodyPr>
          <a:lstStyle>
            <a:defPPr>
              <a:defRPr lang="en-US"/>
            </a:defPPr>
            <a:lvl1pPr>
              <a:lnSpc>
                <a:spcPct val="100000"/>
              </a:lnSpc>
              <a:spcBef>
                <a:spcPts val="0"/>
              </a:spcBef>
              <a:buSzPct val="100000"/>
              <a:buNone/>
              <a:defRPr sz="1900" b="1">
                <a:solidFill>
                  <a:srgbClr val="002060"/>
                </a:solidFill>
              </a:defRPr>
            </a:lvl1pPr>
            <a:lvl2pPr>
              <a:defRPr>
                <a:solidFill>
                  <a:schemeClr val="dk1">
                    <a:hueOff val="0"/>
                    <a:satOff val="0"/>
                    <a:lumOff val="0"/>
                    <a:alphaOff val="0"/>
                  </a:schemeClr>
                </a:solidFill>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Die zunehmende Zahl von </a:t>
            </a:r>
            <a:r>
              <a:rPr kumimoji="0" lang="de-DE" sz="1900" b="0" i="1" u="none" strike="noStrike" kern="1200" cap="none" spc="0" normalizeH="0" baseline="0" noProof="0">
                <a:ln>
                  <a:noFill/>
                </a:ln>
                <a:solidFill>
                  <a:srgbClr val="002060"/>
                </a:solidFill>
                <a:effectLst/>
                <a:uLnTx/>
                <a:uFillTx/>
                <a:latin typeface="Calibri" panose="020F0502020204030204"/>
                <a:ea typeface="+mn-ea"/>
                <a:cs typeface="+mn-cs"/>
              </a:rPr>
              <a:t>Survivors</a:t>
            </a: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 geht mit sozio-ökonomischen und strukturellen</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Herausforderungen in </a:t>
            </a:r>
            <a:r>
              <a:rPr kumimoji="0" lang="de-DE" sz="1900" b="1" i="0" u="sng" strike="noStrike" kern="1200" cap="none" spc="0" normalizeH="0" baseline="0" noProof="0">
                <a:ln>
                  <a:noFill/>
                </a:ln>
                <a:solidFill>
                  <a:srgbClr val="002060"/>
                </a:solidFill>
                <a:effectLst/>
                <a:uLnTx/>
                <a:uFillTx/>
                <a:latin typeface="Calibri" panose="020F0502020204030204"/>
                <a:ea typeface="+mn-ea"/>
                <a:cs typeface="+mn-cs"/>
              </a:rPr>
              <a:t>Gesundheitssystem und Gesellschaft</a:t>
            </a: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 einher</a:t>
            </a:r>
            <a:endParaRPr kumimoji="0" lang="de-DE" sz="1900" b="1"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DF315508-6E63-844F-A62B-EBB50807A220}"/>
              </a:ext>
            </a:extLst>
          </p:cNvPr>
          <p:cNvPicPr>
            <a:picLocks noChangeAspect="1"/>
          </p:cNvPicPr>
          <p:nvPr/>
        </p:nvPicPr>
        <p:blipFill>
          <a:blip r:embed="rId2"/>
          <a:stretch>
            <a:fillRect/>
          </a:stretch>
        </p:blipFill>
        <p:spPr>
          <a:xfrm>
            <a:off x="634287" y="2217023"/>
            <a:ext cx="3481041" cy="2222359"/>
          </a:xfrm>
          <a:prstGeom prst="rect">
            <a:avLst/>
          </a:prstGeom>
        </p:spPr>
      </p:pic>
    </p:spTree>
    <p:extLst>
      <p:ext uri="{BB962C8B-B14F-4D97-AF65-F5344CB8AC3E}">
        <p14:creationId xmlns:p14="http://schemas.microsoft.com/office/powerpoint/2010/main" val="402805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101" name="Textfeld 100">
            <a:extLst>
              <a:ext uri="{FF2B5EF4-FFF2-40B4-BE49-F238E27FC236}">
                <a16:creationId xmlns:a16="http://schemas.microsoft.com/office/drawing/2014/main" id="{2EDB5165-C471-2B0B-6228-FA30BCB4885B}"/>
              </a:ext>
            </a:extLst>
          </p:cNvPr>
          <p:cNvSpPr txBox="1"/>
          <p:nvPr/>
        </p:nvSpPr>
        <p:spPr>
          <a:xfrm>
            <a:off x="487183" y="1242139"/>
            <a:ext cx="1079813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a:ln>
                  <a:noFill/>
                </a:ln>
                <a:solidFill>
                  <a:srgbClr val="002060"/>
                </a:solidFill>
                <a:effectLst/>
                <a:uLnTx/>
                <a:uFillTx/>
                <a:latin typeface="Calibri" panose="020F0502020204030204"/>
                <a:ea typeface="+mn-ea"/>
                <a:cs typeface="+mn-cs"/>
              </a:rPr>
              <a:t>Survivor</a:t>
            </a:r>
            <a:r>
              <a:rPr kumimoji="0" lang="de-DE" sz="2800" b="1" i="0" u="none" strike="noStrike" kern="1200" cap="none" spc="0" normalizeH="0" baseline="0" noProof="0">
                <a:ln>
                  <a:noFill/>
                </a:ln>
                <a:solidFill>
                  <a:srgbClr val="002060"/>
                </a:solidFill>
                <a:effectLst/>
                <a:uLnTx/>
                <a:uFillTx/>
                <a:latin typeface="Calibri" panose="020F0502020204030204"/>
                <a:ea typeface="+mn-ea"/>
                <a:cs typeface="+mn-cs"/>
              </a:rPr>
              <a:t> berichten über viele unerfüllte Unterstützungsbedürfnisse</a:t>
            </a:r>
            <a:r>
              <a:rPr kumimoji="0" lang="de-DE" sz="2800" b="1" i="0" u="none" strike="noStrike" kern="1200" cap="none" spc="0" normalizeH="0" baseline="30000" noProof="0">
                <a:ln>
                  <a:noFill/>
                </a:ln>
                <a:solidFill>
                  <a:srgbClr val="002060"/>
                </a:solidFill>
                <a:effectLst/>
                <a:uLnTx/>
                <a:uFillTx/>
                <a:latin typeface="Calibri" panose="020F0502020204030204"/>
                <a:ea typeface="+mn-ea"/>
                <a:cs typeface="+mn-cs"/>
              </a:rPr>
              <a:t>1</a:t>
            </a:r>
          </a:p>
        </p:txBody>
      </p:sp>
      <p:sp>
        <p:nvSpPr>
          <p:cNvPr id="6" name="Textplatzhalter 3">
            <a:extLst>
              <a:ext uri="{FF2B5EF4-FFF2-40B4-BE49-F238E27FC236}">
                <a16:creationId xmlns:a16="http://schemas.microsoft.com/office/drawing/2014/main" id="{1E4D5BFB-2022-9E90-9392-8D4A642AB61E}"/>
              </a:ext>
            </a:extLst>
          </p:cNvPr>
          <p:cNvSpPr>
            <a:spLocks noGrp="1"/>
          </p:cNvSpPr>
          <p:nvPr>
            <p:ph type="body" sz="quarter" idx="14"/>
          </p:nvPr>
        </p:nvSpPr>
        <p:spPr>
          <a:xfrm>
            <a:off x="-5" y="6177339"/>
            <a:ext cx="12192000" cy="715963"/>
          </a:xfrm>
        </p:spPr>
        <p:txBody>
          <a:bodyPr/>
          <a:lstStyle/>
          <a:p>
            <a:r>
              <a:rPr lang="en-US" sz="900" err="1"/>
              <a:t>Referenzen</a:t>
            </a:r>
            <a:r>
              <a:rPr lang="en-US" sz="900"/>
              <a:t>: 1. </a:t>
            </a:r>
            <a:r>
              <a:rPr lang="en-US" sz="900" b="0"/>
              <a:t>Harrison JD et al. What are the unmet supportive care needs of people with cancer? A systematic review. Support Care Cancer 2009; 17(8): 1117–1128. </a:t>
            </a:r>
          </a:p>
        </p:txBody>
      </p:sp>
      <p:pic>
        <p:nvPicPr>
          <p:cNvPr id="3" name="Grafik 2">
            <a:extLst>
              <a:ext uri="{FF2B5EF4-FFF2-40B4-BE49-F238E27FC236}">
                <a16:creationId xmlns:a16="http://schemas.microsoft.com/office/drawing/2014/main" id="{6EC6A30C-4F7E-A348-9A6B-7D3ABC1A9B87}"/>
              </a:ext>
            </a:extLst>
          </p:cNvPr>
          <p:cNvPicPr>
            <a:picLocks noChangeAspect="1"/>
          </p:cNvPicPr>
          <p:nvPr/>
        </p:nvPicPr>
        <p:blipFill>
          <a:blip r:embed="rId2"/>
          <a:stretch>
            <a:fillRect/>
          </a:stretch>
        </p:blipFill>
        <p:spPr>
          <a:xfrm>
            <a:off x="3823543" y="2565135"/>
            <a:ext cx="4125410" cy="3197992"/>
          </a:xfrm>
          <a:prstGeom prst="rect">
            <a:avLst/>
          </a:prstGeom>
        </p:spPr>
      </p:pic>
      <p:sp>
        <p:nvSpPr>
          <p:cNvPr id="10" name="Textfeld 9">
            <a:extLst>
              <a:ext uri="{FF2B5EF4-FFF2-40B4-BE49-F238E27FC236}">
                <a16:creationId xmlns:a16="http://schemas.microsoft.com/office/drawing/2014/main" id="{70F1829B-E7BA-0942-AFA1-7F1AC3204FF1}"/>
              </a:ext>
            </a:extLst>
          </p:cNvPr>
          <p:cNvSpPr txBox="1"/>
          <p:nvPr/>
        </p:nvSpPr>
        <p:spPr>
          <a:xfrm>
            <a:off x="403663" y="3390690"/>
            <a:ext cx="3373055"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Informationsbedarf </a:t>
            </a:r>
          </a:p>
        </p:txBody>
      </p:sp>
      <p:sp>
        <p:nvSpPr>
          <p:cNvPr id="12" name="Textfeld 11">
            <a:extLst>
              <a:ext uri="{FF2B5EF4-FFF2-40B4-BE49-F238E27FC236}">
                <a16:creationId xmlns:a16="http://schemas.microsoft.com/office/drawing/2014/main" id="{F9C8EFAF-648A-2244-A496-FD45565806A0}"/>
              </a:ext>
            </a:extLst>
          </p:cNvPr>
          <p:cNvSpPr txBox="1"/>
          <p:nvPr/>
        </p:nvSpPr>
        <p:spPr>
          <a:xfrm>
            <a:off x="487182" y="1900279"/>
            <a:ext cx="10798133" cy="400110"/>
          </a:xfrm>
          <a:prstGeom prst="rect">
            <a:avLst/>
          </a:prstGeom>
          <a:noFill/>
        </p:spPr>
        <p:txBody>
          <a:bodyPr wrap="square">
            <a:spAutoFit/>
          </a:bodyPr>
          <a:lstStyle/>
          <a:p>
            <a:pPr algn="ctr"/>
            <a:r>
              <a:rPr lang="de-DE" altLang="de-DE" sz="2000" b="1">
                <a:solidFill>
                  <a:srgbClr val="002060"/>
                </a:solidFill>
                <a:ea typeface="Microsoft JhengHei UI" panose="020B0604030504040204" pitchFamily="34" charset="-120"/>
              </a:rPr>
              <a:t>Sie wünschen sich Unterstützung bei … </a:t>
            </a:r>
            <a:endParaRPr lang="de-DE" sz="2000" b="1"/>
          </a:p>
        </p:txBody>
      </p:sp>
      <p:sp>
        <p:nvSpPr>
          <p:cNvPr id="14" name="Textfeld 13">
            <a:extLst>
              <a:ext uri="{FF2B5EF4-FFF2-40B4-BE49-F238E27FC236}">
                <a16:creationId xmlns:a16="http://schemas.microsoft.com/office/drawing/2014/main" id="{81E255E0-790A-9147-9B11-041621F3423E}"/>
              </a:ext>
            </a:extLst>
          </p:cNvPr>
          <p:cNvSpPr txBox="1"/>
          <p:nvPr/>
        </p:nvSpPr>
        <p:spPr>
          <a:xfrm>
            <a:off x="279722" y="2481779"/>
            <a:ext cx="3948898"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sexuellen Beschwerden</a:t>
            </a:r>
          </a:p>
        </p:txBody>
      </p:sp>
      <p:sp>
        <p:nvSpPr>
          <p:cNvPr id="16" name="Textfeld 15">
            <a:extLst>
              <a:ext uri="{FF2B5EF4-FFF2-40B4-BE49-F238E27FC236}">
                <a16:creationId xmlns:a16="http://schemas.microsoft.com/office/drawing/2014/main" id="{B79301DB-917D-E040-A254-B1946E98734F}"/>
              </a:ext>
            </a:extLst>
          </p:cNvPr>
          <p:cNvSpPr txBox="1"/>
          <p:nvPr/>
        </p:nvSpPr>
        <p:spPr>
          <a:xfrm>
            <a:off x="7736713" y="2424329"/>
            <a:ext cx="3643132"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spirituellen Belangen</a:t>
            </a:r>
          </a:p>
        </p:txBody>
      </p:sp>
      <p:sp>
        <p:nvSpPr>
          <p:cNvPr id="18" name="Textfeld 17">
            <a:extLst>
              <a:ext uri="{FF2B5EF4-FFF2-40B4-BE49-F238E27FC236}">
                <a16:creationId xmlns:a16="http://schemas.microsoft.com/office/drawing/2014/main" id="{7DDEF891-8938-9242-818A-FAD77D6789B9}"/>
              </a:ext>
            </a:extLst>
          </p:cNvPr>
          <p:cNvSpPr txBox="1"/>
          <p:nvPr/>
        </p:nvSpPr>
        <p:spPr>
          <a:xfrm>
            <a:off x="8021256" y="3390690"/>
            <a:ext cx="3891986"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psychischen Belastungen </a:t>
            </a:r>
          </a:p>
        </p:txBody>
      </p:sp>
      <p:sp>
        <p:nvSpPr>
          <p:cNvPr id="20" name="Textfeld 19">
            <a:extLst>
              <a:ext uri="{FF2B5EF4-FFF2-40B4-BE49-F238E27FC236}">
                <a16:creationId xmlns:a16="http://schemas.microsoft.com/office/drawing/2014/main" id="{EBAEB818-BC9A-2B44-856E-6725824FF9A0}"/>
              </a:ext>
            </a:extLst>
          </p:cNvPr>
          <p:cNvSpPr txBox="1"/>
          <p:nvPr/>
        </p:nvSpPr>
        <p:spPr>
          <a:xfrm>
            <a:off x="7402978" y="5323412"/>
            <a:ext cx="4310602"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körperlichen Beschwerden </a:t>
            </a:r>
          </a:p>
        </p:txBody>
      </p:sp>
      <p:sp>
        <p:nvSpPr>
          <p:cNvPr id="22" name="Textfeld 21">
            <a:extLst>
              <a:ext uri="{FF2B5EF4-FFF2-40B4-BE49-F238E27FC236}">
                <a16:creationId xmlns:a16="http://schemas.microsoft.com/office/drawing/2014/main" id="{F787C260-EBFA-4A48-872E-18547DC4CD3D}"/>
              </a:ext>
            </a:extLst>
          </p:cNvPr>
          <p:cNvSpPr txBox="1"/>
          <p:nvPr/>
        </p:nvSpPr>
        <p:spPr>
          <a:xfrm>
            <a:off x="-442731" y="5323412"/>
            <a:ext cx="5231754"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der Arzt-Patienten-Kommunikation </a:t>
            </a:r>
          </a:p>
        </p:txBody>
      </p:sp>
      <p:sp>
        <p:nvSpPr>
          <p:cNvPr id="24" name="Textfeld 23">
            <a:extLst>
              <a:ext uri="{FF2B5EF4-FFF2-40B4-BE49-F238E27FC236}">
                <a16:creationId xmlns:a16="http://schemas.microsoft.com/office/drawing/2014/main" id="{E89C62DC-BD55-2C4E-9EFC-04F244B0431F}"/>
              </a:ext>
            </a:extLst>
          </p:cNvPr>
          <p:cNvSpPr txBox="1"/>
          <p:nvPr/>
        </p:nvSpPr>
        <p:spPr>
          <a:xfrm>
            <a:off x="8021256" y="4357051"/>
            <a:ext cx="4125410"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psychosozialen Belastungen</a:t>
            </a:r>
          </a:p>
        </p:txBody>
      </p:sp>
      <p:sp>
        <p:nvSpPr>
          <p:cNvPr id="26" name="Textfeld 25">
            <a:extLst>
              <a:ext uri="{FF2B5EF4-FFF2-40B4-BE49-F238E27FC236}">
                <a16:creationId xmlns:a16="http://schemas.microsoft.com/office/drawing/2014/main" id="{786A7130-7121-4A47-ADD1-685FC30AE772}"/>
              </a:ext>
            </a:extLst>
          </p:cNvPr>
          <p:cNvSpPr txBox="1"/>
          <p:nvPr/>
        </p:nvSpPr>
        <p:spPr>
          <a:xfrm>
            <a:off x="279722" y="4460808"/>
            <a:ext cx="3373055" cy="369332"/>
          </a:xfrm>
          <a:prstGeom prst="rect">
            <a:avLst/>
          </a:prstGeom>
          <a:noFill/>
        </p:spPr>
        <p:txBody>
          <a:bodyPr wrap="square">
            <a:spAutoFit/>
          </a:bodyPr>
          <a:lstStyle/>
          <a:p>
            <a:pPr marL="104775" algn="ctr"/>
            <a:r>
              <a:rPr lang="de-DE" altLang="de-DE" sz="1800">
                <a:solidFill>
                  <a:srgbClr val="002060"/>
                </a:solidFill>
                <a:ea typeface="Microsoft JhengHei UI" panose="020B0604030504040204" pitchFamily="34" charset="-120"/>
              </a:rPr>
              <a:t>… Aktivitäten im Alltag </a:t>
            </a:r>
          </a:p>
        </p:txBody>
      </p:sp>
    </p:spTree>
    <p:extLst>
      <p:ext uri="{BB962C8B-B14F-4D97-AF65-F5344CB8AC3E}">
        <p14:creationId xmlns:p14="http://schemas.microsoft.com/office/powerpoint/2010/main" val="178327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Screenshot, Diagramm, Design enthält.&#10;&#10;Automatisch generierte Beschreibung">
            <a:extLst>
              <a:ext uri="{FF2B5EF4-FFF2-40B4-BE49-F238E27FC236}">
                <a16:creationId xmlns:a16="http://schemas.microsoft.com/office/drawing/2014/main" id="{9CB8E2C3-6306-8343-A213-8CCF03D89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516" y="1415283"/>
            <a:ext cx="8305684" cy="5230401"/>
          </a:xfrm>
          <a:prstGeom prst="rect">
            <a:avLst/>
          </a:prstGeom>
        </p:spPr>
      </p:pic>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Survivorship: Eine Einführung  </a:t>
            </a:r>
            <a:endParaRPr lang="de-DE" sz="2800"/>
          </a:p>
        </p:txBody>
      </p:sp>
      <p:sp>
        <p:nvSpPr>
          <p:cNvPr id="4" name="Textplatzhalter 3">
            <a:extLst>
              <a:ext uri="{FF2B5EF4-FFF2-40B4-BE49-F238E27FC236}">
                <a16:creationId xmlns:a16="http://schemas.microsoft.com/office/drawing/2014/main" id="{10A11189-3795-CB45-BDFD-83D791B9C727}"/>
              </a:ext>
            </a:extLst>
          </p:cNvPr>
          <p:cNvSpPr>
            <a:spLocks noGrp="1"/>
          </p:cNvSpPr>
          <p:nvPr>
            <p:ph type="body" sz="quarter" idx="14"/>
          </p:nvPr>
        </p:nvSpPr>
        <p:spPr/>
        <p:txBody>
          <a:bodyPr/>
          <a:lstStyle/>
          <a:p>
            <a:r>
              <a:rPr lang="de-DE" sz="900"/>
              <a:t>Referenzen: 1. </a:t>
            </a:r>
            <a:r>
              <a:rPr lang="de-DE" sz="900" b="0"/>
              <a:t>Arndt V et al. Krebsprävalenz in Deutschland 2017. Onkologe 2021; 27: 717–723.</a:t>
            </a:r>
          </a:p>
        </p:txBody>
      </p:sp>
      <p:sp>
        <p:nvSpPr>
          <p:cNvPr id="16" name="Textfeld 15">
            <a:extLst>
              <a:ext uri="{FF2B5EF4-FFF2-40B4-BE49-F238E27FC236}">
                <a16:creationId xmlns:a16="http://schemas.microsoft.com/office/drawing/2014/main" id="{6EC2AB83-BF91-B733-B240-8D15F01CF235}"/>
              </a:ext>
            </a:extLst>
          </p:cNvPr>
          <p:cNvSpPr txBox="1"/>
          <p:nvPr/>
        </p:nvSpPr>
        <p:spPr>
          <a:xfrm>
            <a:off x="1733140" y="1895230"/>
            <a:ext cx="10458860" cy="369332"/>
          </a:xfrm>
          <a:prstGeom prst="rect">
            <a:avLst/>
          </a:prstGeom>
        </p:spPr>
        <p:txBody>
          <a:bodyPr/>
          <a:lstStyle>
            <a:defPPr>
              <a:defRPr lang="en-US"/>
            </a:defPPr>
            <a:lvl1pPr>
              <a:lnSpc>
                <a:spcPct val="90000"/>
              </a:lnSpc>
              <a:spcBef>
                <a:spcPct val="0"/>
              </a:spcBef>
              <a:buNone/>
              <a:defRPr sz="2000" b="1">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alibri" panose="020F0502020204030204"/>
                <a:ea typeface="+mj-ea"/>
                <a:cs typeface="+mj-cs"/>
              </a:rPr>
              <a:t>Lebenszeitprävalenz der häufigsten Tumorentitäten (Deutschland 2017)</a:t>
            </a:r>
          </a:p>
        </p:txBody>
      </p:sp>
      <p:sp>
        <p:nvSpPr>
          <p:cNvPr id="18" name="Textfeld 17">
            <a:extLst>
              <a:ext uri="{FF2B5EF4-FFF2-40B4-BE49-F238E27FC236}">
                <a16:creationId xmlns:a16="http://schemas.microsoft.com/office/drawing/2014/main" id="{44FEAF67-F4CA-53B2-F01A-2358055BB4F6}"/>
              </a:ext>
            </a:extLst>
          </p:cNvPr>
          <p:cNvSpPr txBox="1"/>
          <p:nvPr/>
        </p:nvSpPr>
        <p:spPr>
          <a:xfrm>
            <a:off x="9219800" y="5828118"/>
            <a:ext cx="313473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0000"/>
                </a:solidFill>
                <a:effectLst/>
                <a:uLnTx/>
                <a:uFillTx/>
                <a:latin typeface="Calibri" panose="020F0502020204030204"/>
                <a:ea typeface="+mn-ea"/>
                <a:cs typeface="+mn-cs"/>
              </a:rPr>
              <a:t>Grafik adaptiert nach Arndt et al. 2021.</a:t>
            </a:r>
          </a:p>
        </p:txBody>
      </p:sp>
      <p:sp>
        <p:nvSpPr>
          <p:cNvPr id="3" name="Titel 1">
            <a:extLst>
              <a:ext uri="{FF2B5EF4-FFF2-40B4-BE49-F238E27FC236}">
                <a16:creationId xmlns:a16="http://schemas.microsoft.com/office/drawing/2014/main" id="{912A28E6-3ABB-0309-ED9C-79425AC9CD6C}"/>
              </a:ext>
            </a:extLst>
          </p:cNvPr>
          <p:cNvSpPr txBox="1">
            <a:spLocks/>
          </p:cNvSpPr>
          <p:nvPr/>
        </p:nvSpPr>
        <p:spPr>
          <a:xfrm>
            <a:off x="486035" y="1239580"/>
            <a:ext cx="110784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In Deutschland leben mehr als 300.000 Menschen mit und nach Melanom</a:t>
            </a:r>
          </a:p>
        </p:txBody>
      </p:sp>
    </p:spTree>
    <p:extLst>
      <p:ext uri="{BB962C8B-B14F-4D97-AF65-F5344CB8AC3E}">
        <p14:creationId xmlns:p14="http://schemas.microsoft.com/office/powerpoint/2010/main" val="358533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3" name="Titel 1">
            <a:extLst>
              <a:ext uri="{FF2B5EF4-FFF2-40B4-BE49-F238E27FC236}">
                <a16:creationId xmlns:a16="http://schemas.microsoft.com/office/drawing/2014/main" id="{347B80E2-E076-D739-F34A-A13F8BCCC2EE}"/>
              </a:ext>
            </a:extLst>
          </p:cNvPr>
          <p:cNvSpPr txBox="1">
            <a:spLocks/>
          </p:cNvSpPr>
          <p:nvPr/>
        </p:nvSpPr>
        <p:spPr>
          <a:xfrm>
            <a:off x="474132" y="1242120"/>
            <a:ext cx="10950223" cy="541521"/>
          </a:xfrm>
          <a:prstGeom prst="rect">
            <a:avLst/>
          </a:prstGeom>
        </p:spPr>
        <p:txBody>
          <a:bodyPr/>
          <a:lstStyle>
            <a:defPPr>
              <a:defRPr lang="de-DE"/>
            </a:defPPr>
            <a:lvl1pPr marR="0" lvl="0" indent="0" fontAlgn="auto">
              <a:lnSpc>
                <a:spcPct val="90000"/>
              </a:lnSpc>
              <a:spcBef>
                <a:spcPct val="0"/>
              </a:spcBef>
              <a:spcAft>
                <a:spcPts val="0"/>
              </a:spcAft>
              <a:buClrTx/>
              <a:buSzTx/>
              <a:buFontTx/>
              <a:buNone/>
              <a:tabLst/>
              <a:defRPr sz="2800" b="1">
                <a:solidFill>
                  <a:srgbClr val="002060"/>
                </a:solidFill>
                <a:latin typeface="Calibri" panose="020F0502020204030204"/>
                <a:ea typeface="+mj-ea"/>
                <a:cs typeface="+mj-cs"/>
              </a:defRPr>
            </a:lvl1pPr>
          </a:lstStyle>
          <a:p>
            <a:r>
              <a:rPr lang="de-DE"/>
              <a:t>Die meisten Melanom</a:t>
            </a:r>
            <a:r>
              <a:rPr lang="de-DE" i="1"/>
              <a:t>-Survivor</a:t>
            </a:r>
            <a:r>
              <a:rPr lang="de-DE"/>
              <a:t> sind Langzeitüberlebende, häufig im berufsfähigen Alter</a:t>
            </a:r>
          </a:p>
        </p:txBody>
      </p:sp>
      <p:sp>
        <p:nvSpPr>
          <p:cNvPr id="19" name="Titel 1">
            <a:extLst>
              <a:ext uri="{FF2B5EF4-FFF2-40B4-BE49-F238E27FC236}">
                <a16:creationId xmlns:a16="http://schemas.microsoft.com/office/drawing/2014/main" id="{A5D6A3C3-4BA1-F487-0CEF-FBC0F7D49A36}"/>
              </a:ext>
            </a:extLst>
          </p:cNvPr>
          <p:cNvSpPr txBox="1">
            <a:spLocks/>
          </p:cNvSpPr>
          <p:nvPr/>
        </p:nvSpPr>
        <p:spPr>
          <a:xfrm>
            <a:off x="6279175" y="5538736"/>
            <a:ext cx="4241022" cy="541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Prozentuale Verteilung der </a:t>
            </a:r>
            <a:b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b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Melanom-</a:t>
            </a:r>
            <a:r>
              <a:rPr kumimoji="0" lang="de-DE" sz="1600" b="1" i="1" u="none" strike="noStrike" kern="1200" cap="none" spc="0" normalizeH="0" baseline="0" noProof="0">
                <a:ln>
                  <a:noFill/>
                </a:ln>
                <a:solidFill>
                  <a:srgbClr val="002060"/>
                </a:solidFill>
                <a:effectLst/>
                <a:uLnTx/>
                <a:uFillTx/>
                <a:latin typeface="Calibri" panose="020F0502020204030204"/>
                <a:ea typeface="+mj-ea"/>
                <a:cs typeface="+mj-cs"/>
              </a:rPr>
              <a:t>Survivor</a:t>
            </a: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 in Deutschland nach Alter</a:t>
            </a:r>
          </a:p>
        </p:txBody>
      </p:sp>
      <p:sp>
        <p:nvSpPr>
          <p:cNvPr id="4" name="Textplatzhalter 3">
            <a:extLst>
              <a:ext uri="{FF2B5EF4-FFF2-40B4-BE49-F238E27FC236}">
                <a16:creationId xmlns:a16="http://schemas.microsoft.com/office/drawing/2014/main" id="{75681B65-B93A-A34E-6B7D-2D4188976C5C}"/>
              </a:ext>
            </a:extLst>
          </p:cNvPr>
          <p:cNvSpPr>
            <a:spLocks noGrp="1"/>
          </p:cNvSpPr>
          <p:nvPr>
            <p:ph type="body" sz="quarter" idx="14"/>
          </p:nvPr>
        </p:nvSpPr>
        <p:spPr>
          <a:xfrm>
            <a:off x="-5" y="6177339"/>
            <a:ext cx="12192000" cy="715963"/>
          </a:xfrm>
        </p:spPr>
        <p:txBody>
          <a:bodyPr/>
          <a:lstStyle/>
          <a:p>
            <a:r>
              <a:rPr lang="de-DE" sz="900"/>
              <a:t>Referenzen: 1. </a:t>
            </a:r>
            <a:r>
              <a:rPr lang="de-DE" sz="900" b="0"/>
              <a:t>Zentrum für Krebsregisterdaten im Robert Koch-Institut: Datenbankabfrage mit Schätzung der Inzidenz, Prävalenz und des Überlebens von Krebs in Deutschland auf Basis der epidemiologischen Landeskrebsregisterdaten. Mortalitätsdaten bereitgestellt vom Statistischen Bundesamt. www.krebsdaten.de/abfrage, letzte Aktualisierung: 13.09.2022, Abrufdatum: Mai 2023.</a:t>
            </a:r>
            <a:br>
              <a:rPr lang="de-DE" sz="900" b="0"/>
            </a:br>
            <a:r>
              <a:rPr lang="de-DE" sz="900" b="0"/>
              <a:t>Dargestellt sind die Daten für Malignes Melanom der Haut (C43) im Jahr 2019.</a:t>
            </a:r>
          </a:p>
        </p:txBody>
      </p:sp>
      <p:sp>
        <p:nvSpPr>
          <p:cNvPr id="5" name="Textfeld 13">
            <a:extLst>
              <a:ext uri="{FF2B5EF4-FFF2-40B4-BE49-F238E27FC236}">
                <a16:creationId xmlns:a16="http://schemas.microsoft.com/office/drawing/2014/main" id="{E45FA78A-2032-D23D-848F-E31C8CAEAB63}"/>
              </a:ext>
            </a:extLst>
          </p:cNvPr>
          <p:cNvSpPr txBox="1"/>
          <p:nvPr/>
        </p:nvSpPr>
        <p:spPr>
          <a:xfrm>
            <a:off x="206703" y="4279829"/>
            <a:ext cx="1911134" cy="954107"/>
          </a:xfrm>
          <a:prstGeom prst="rect">
            <a:avLst/>
          </a:prstGeom>
          <a:noFill/>
          <a:ln w="2540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Calibri" panose="020F0502020204030204"/>
                <a:ea typeface="+mn-ea"/>
                <a:cs typeface="+mn-cs"/>
              </a:rPr>
              <a:t>Zwei Drittel sind Langzeitüberlebende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Calibri" panose="020F0502020204030204"/>
                <a:ea typeface="+mn-ea"/>
                <a:cs typeface="+mn-cs"/>
              </a:rPr>
              <a:t>(≥ 5 Jahre seit der Krebsdiagnose)</a:t>
            </a:r>
          </a:p>
        </p:txBody>
      </p:sp>
      <p:sp>
        <p:nvSpPr>
          <p:cNvPr id="7" name="Textfeld 22">
            <a:extLst>
              <a:ext uri="{FF2B5EF4-FFF2-40B4-BE49-F238E27FC236}">
                <a16:creationId xmlns:a16="http://schemas.microsoft.com/office/drawing/2014/main" id="{8506BEB0-FAB5-2E36-A73A-114787597E6F}"/>
              </a:ext>
            </a:extLst>
          </p:cNvPr>
          <p:cNvSpPr txBox="1"/>
          <p:nvPr/>
        </p:nvSpPr>
        <p:spPr>
          <a:xfrm>
            <a:off x="10152662" y="3053891"/>
            <a:ext cx="1565206" cy="954107"/>
          </a:xfrm>
          <a:prstGeom prst="rect">
            <a:avLst/>
          </a:prstGeom>
          <a:noFill/>
          <a:ln w="2540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1400">
                <a:solidFill>
                  <a:srgbClr val="000000"/>
                </a:solidFill>
                <a:latin typeface="Calibri" panose="020F0502020204030204"/>
              </a:rPr>
              <a:t>Fast die Hälfte</a:t>
            </a:r>
            <a:r>
              <a:rPr kumimoji="0" lang="de-DE" sz="1400" b="0" i="0" u="none" strike="noStrike" kern="1200" cap="none" spc="0" normalizeH="0" baseline="0" noProof="0">
                <a:ln>
                  <a:noFill/>
                </a:ln>
                <a:solidFill>
                  <a:srgbClr val="000000"/>
                </a:solidFill>
                <a:effectLst/>
                <a:uLnTx/>
                <a:uFillTx/>
                <a:latin typeface="Calibri" panose="020F0502020204030204"/>
                <a:ea typeface="+mn-ea"/>
                <a:cs typeface="+mn-cs"/>
              </a:rPr>
              <a:t> befindet sich im</a:t>
            </a:r>
            <a:r>
              <a:rPr kumimoji="0" lang="de-DE" sz="1400" b="0" i="0" u="none" strike="noStrike" kern="1200" cap="none" spc="0" normalizeH="0" noProof="0">
                <a:ln>
                  <a:noFill/>
                </a:ln>
                <a:solidFill>
                  <a:srgbClr val="000000"/>
                </a:solidFill>
                <a:effectLst/>
                <a:uLnTx/>
                <a:uFillTx/>
                <a:latin typeface="Calibri" panose="020F0502020204030204"/>
                <a:ea typeface="+mn-ea"/>
                <a:cs typeface="+mn-cs"/>
              </a:rPr>
              <a:t> </a:t>
            </a:r>
            <a:r>
              <a:rPr kumimoji="0" lang="de-DE" sz="1400" b="0" i="0" u="none" strike="noStrike" kern="1200" cap="none" spc="0" normalizeH="0" baseline="0" noProof="0">
                <a:ln>
                  <a:noFill/>
                </a:ln>
                <a:solidFill>
                  <a:srgbClr val="000000"/>
                </a:solidFill>
                <a:effectLst/>
                <a:uLnTx/>
                <a:uFillTx/>
                <a:latin typeface="Calibri" panose="020F0502020204030204"/>
                <a:ea typeface="+mn-ea"/>
                <a:cs typeface="+mn-cs"/>
              </a:rPr>
              <a:t>erwerbsfähigen Alter</a:t>
            </a:r>
          </a:p>
        </p:txBody>
      </p:sp>
      <p:cxnSp>
        <p:nvCxnSpPr>
          <p:cNvPr id="10" name="Gerader Verbinder 9">
            <a:extLst>
              <a:ext uri="{FF2B5EF4-FFF2-40B4-BE49-F238E27FC236}">
                <a16:creationId xmlns:a16="http://schemas.microsoft.com/office/drawing/2014/main" id="{3F56C68D-ED5A-82B3-3378-8079A73E1E8C}"/>
              </a:ext>
            </a:extLst>
          </p:cNvPr>
          <p:cNvCxnSpPr>
            <a:cxnSpLocks/>
          </p:cNvCxnSpPr>
          <p:nvPr/>
        </p:nvCxnSpPr>
        <p:spPr>
          <a:xfrm flipH="1">
            <a:off x="9875850" y="2993968"/>
            <a:ext cx="1582524"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Gerader Verbinder 10">
            <a:extLst>
              <a:ext uri="{FF2B5EF4-FFF2-40B4-BE49-F238E27FC236}">
                <a16:creationId xmlns:a16="http://schemas.microsoft.com/office/drawing/2014/main" id="{28CD1513-F234-00BE-421F-D968B421A02F}"/>
              </a:ext>
            </a:extLst>
          </p:cNvPr>
          <p:cNvCxnSpPr>
            <a:cxnSpLocks/>
          </p:cNvCxnSpPr>
          <p:nvPr/>
        </p:nvCxnSpPr>
        <p:spPr>
          <a:xfrm>
            <a:off x="206703" y="4218759"/>
            <a:ext cx="1644495"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8" name="Titel 1">
            <a:extLst>
              <a:ext uri="{FF2B5EF4-FFF2-40B4-BE49-F238E27FC236}">
                <a16:creationId xmlns:a16="http://schemas.microsoft.com/office/drawing/2014/main" id="{D934FB57-346C-9C16-5DD7-A1D01CD0B69D}"/>
              </a:ext>
            </a:extLst>
          </p:cNvPr>
          <p:cNvSpPr txBox="1">
            <a:spLocks/>
          </p:cNvSpPr>
          <p:nvPr/>
        </p:nvSpPr>
        <p:spPr>
          <a:xfrm>
            <a:off x="1369626" y="5538736"/>
            <a:ext cx="4029522" cy="541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Zeit seit Erstdiagnose der </a:t>
            </a:r>
            <a:b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br>
            <a:r>
              <a:rPr kumimoji="0" lang="de-DE" sz="1600" b="1" u="none" strike="noStrike" kern="1200" cap="none" spc="0" normalizeH="0" baseline="0" noProof="0">
                <a:ln>
                  <a:noFill/>
                </a:ln>
                <a:solidFill>
                  <a:srgbClr val="002060"/>
                </a:solidFill>
                <a:effectLst/>
                <a:uLnTx/>
                <a:uFillTx/>
                <a:latin typeface="Calibri" panose="020F0502020204030204"/>
                <a:ea typeface="+mj-ea"/>
                <a:cs typeface="+mj-cs"/>
              </a:rPr>
              <a:t>Melanom</a:t>
            </a:r>
            <a:r>
              <a:rPr kumimoji="0" lang="de-DE" sz="1600" b="1" i="1" u="none" strike="noStrike" kern="1200" cap="none" spc="0" normalizeH="0" baseline="0" noProof="0">
                <a:ln>
                  <a:noFill/>
                </a:ln>
                <a:solidFill>
                  <a:srgbClr val="002060"/>
                </a:solidFill>
                <a:effectLst/>
                <a:uLnTx/>
                <a:uFillTx/>
                <a:latin typeface="Calibri" panose="020F0502020204030204"/>
                <a:ea typeface="+mj-ea"/>
                <a:cs typeface="+mj-cs"/>
              </a:rPr>
              <a:t>-Survivor</a:t>
            </a: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 in Deutschland</a:t>
            </a:r>
          </a:p>
        </p:txBody>
      </p:sp>
      <p:pic>
        <p:nvPicPr>
          <p:cNvPr id="22" name="Grafik 21" descr="Ein Bild, das Text, Kreis, Screenshot, Diagramm enthält.&#10;&#10;Automatisch generierte Beschreibung">
            <a:extLst>
              <a:ext uri="{FF2B5EF4-FFF2-40B4-BE49-F238E27FC236}">
                <a16:creationId xmlns:a16="http://schemas.microsoft.com/office/drawing/2014/main" id="{CD2141A9-A1CF-1342-AC36-7AC0132B57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853" r="50032" b="18493"/>
          <a:stretch/>
        </p:blipFill>
        <p:spPr>
          <a:xfrm>
            <a:off x="1158125" y="1670558"/>
            <a:ext cx="4380269" cy="4066994"/>
          </a:xfrm>
          <a:prstGeom prst="rect">
            <a:avLst/>
          </a:prstGeom>
        </p:spPr>
      </p:pic>
      <p:pic>
        <p:nvPicPr>
          <p:cNvPr id="25" name="Grafik 24" descr="Ein Bild, das Text, Kreis, Screenshot, Diagramm enthält.&#10;&#10;Automatisch generierte Beschreibung">
            <a:extLst>
              <a:ext uri="{FF2B5EF4-FFF2-40B4-BE49-F238E27FC236}">
                <a16:creationId xmlns:a16="http://schemas.microsoft.com/office/drawing/2014/main" id="{5F0E3BC3-E5B2-4B4F-979E-7C353C0B25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0110" t="15853" r="-78" b="18493"/>
          <a:stretch/>
        </p:blipFill>
        <p:spPr>
          <a:xfrm>
            <a:off x="6130013" y="1670558"/>
            <a:ext cx="4380269" cy="4066994"/>
          </a:xfrm>
          <a:prstGeom prst="rect">
            <a:avLst/>
          </a:prstGeom>
        </p:spPr>
      </p:pic>
    </p:spTree>
    <p:extLst>
      <p:ext uri="{BB962C8B-B14F-4D97-AF65-F5344CB8AC3E}">
        <p14:creationId xmlns:p14="http://schemas.microsoft.com/office/powerpoint/2010/main" val="22081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Zeichnung, Kunst, Darstellung enthält.&#10;&#10;Automatisch generierte Beschreibung">
            <a:extLst>
              <a:ext uri="{FF2B5EF4-FFF2-40B4-BE49-F238E27FC236}">
                <a16:creationId xmlns:a16="http://schemas.microsoft.com/office/drawing/2014/main" id="{CDDE2145-E060-8A43-9DF2-6CCE0215B83D}"/>
              </a:ext>
            </a:extLst>
          </p:cNvPr>
          <p:cNvPicPr>
            <a:picLocks noChangeAspect="1"/>
          </p:cNvPicPr>
          <p:nvPr/>
        </p:nvPicPr>
        <p:blipFill rotWithShape="1">
          <a:blip r:embed="rId3">
            <a:extLst>
              <a:ext uri="{28A0092B-C50C-407E-A947-70E740481C1C}">
                <a14:useLocalDpi xmlns:a14="http://schemas.microsoft.com/office/drawing/2010/main" val="0"/>
              </a:ext>
            </a:extLst>
          </a:blip>
          <a:srcRect l="3557" t="7234" r="7698" b="14571"/>
          <a:stretch/>
        </p:blipFill>
        <p:spPr>
          <a:xfrm>
            <a:off x="6095999" y="950901"/>
            <a:ext cx="5548133" cy="5222103"/>
          </a:xfrm>
          <a:prstGeom prst="rect">
            <a:avLst/>
          </a:prstGeom>
        </p:spPr>
      </p:pic>
      <p:sp>
        <p:nvSpPr>
          <p:cNvPr id="50" name="Textplatzhalter 3">
            <a:extLst>
              <a:ext uri="{FF2B5EF4-FFF2-40B4-BE49-F238E27FC236}">
                <a16:creationId xmlns:a16="http://schemas.microsoft.com/office/drawing/2014/main" id="{171009AD-EB22-5606-9492-2CEB3ED2993E}"/>
              </a:ext>
            </a:extLst>
          </p:cNvPr>
          <p:cNvSpPr>
            <a:spLocks noGrp="1"/>
          </p:cNvSpPr>
          <p:nvPr>
            <p:ph type="body" sz="quarter" idx="14"/>
          </p:nvPr>
        </p:nvSpPr>
        <p:spPr>
          <a:xfrm>
            <a:off x="-5" y="6177339"/>
            <a:ext cx="11644137" cy="715963"/>
          </a:xfrm>
        </p:spPr>
        <p:txBody>
          <a:bodyPr/>
          <a:lstStyle/>
          <a:p>
            <a:br>
              <a:rPr lang="de-DE" sz="900" b="0" i="0" u="none" strike="noStrike" baseline="0" dirty="0">
                <a:solidFill>
                  <a:schemeClr val="tx1"/>
                </a:solidFill>
              </a:rPr>
            </a:br>
            <a:r>
              <a:rPr lang="de-DE" sz="900" dirty="0"/>
              <a:t>Referenzen: 1. </a:t>
            </a:r>
            <a:r>
              <a:rPr lang="de-DE" sz="900" b="0" dirty="0"/>
              <a:t>Ernst L, Schilling G. Körperliche Langzeitfolgen von Krebserkrankungen. </a:t>
            </a:r>
            <a:r>
              <a:rPr lang="de-DE" sz="900" b="0" dirty="0" err="1"/>
              <a:t>Bundesgesundheitsbl</a:t>
            </a:r>
            <a:r>
              <a:rPr lang="de-DE" sz="900" b="0" dirty="0"/>
              <a:t> 2022; 65: 420–430. </a:t>
            </a:r>
            <a:r>
              <a:rPr lang="de-DE" sz="900" dirty="0"/>
              <a:t>2.</a:t>
            </a:r>
            <a:r>
              <a:rPr lang="de-DE" sz="900" b="0" dirty="0"/>
              <a:t> Johnson DB et al. Immune-</a:t>
            </a:r>
            <a:r>
              <a:rPr lang="de-DE" sz="900" b="0" dirty="0" err="1"/>
              <a:t>checkpoint</a:t>
            </a:r>
            <a:r>
              <a:rPr lang="de-DE" sz="900" b="0" dirty="0"/>
              <a:t> </a:t>
            </a:r>
            <a:r>
              <a:rPr lang="de-DE" sz="900" b="0" dirty="0" err="1"/>
              <a:t>inhibitors</a:t>
            </a:r>
            <a:r>
              <a:rPr lang="de-DE" sz="900" b="0" dirty="0"/>
              <a:t>: </a:t>
            </a:r>
            <a:r>
              <a:rPr lang="de-DE" sz="900" b="0" dirty="0" err="1"/>
              <a:t>long</a:t>
            </a:r>
            <a:r>
              <a:rPr lang="de-DE" sz="900" b="0" dirty="0"/>
              <a:t>-term </a:t>
            </a:r>
            <a:r>
              <a:rPr lang="de-DE" sz="900" b="0" dirty="0" err="1"/>
              <a:t>implications</a:t>
            </a:r>
            <a:r>
              <a:rPr lang="de-DE" sz="900" b="0" dirty="0"/>
              <a:t> of </a:t>
            </a:r>
            <a:r>
              <a:rPr lang="de-DE" sz="900" b="0" dirty="0" err="1"/>
              <a:t>toxicity</a:t>
            </a:r>
            <a:r>
              <a:rPr lang="de-DE" sz="900" b="0" dirty="0"/>
              <a:t>. Nat Rev </a:t>
            </a:r>
            <a:r>
              <a:rPr lang="de-DE" sz="900" b="0" dirty="0" err="1"/>
              <a:t>Clin</a:t>
            </a:r>
            <a:r>
              <a:rPr lang="de-DE" sz="900" b="0" dirty="0"/>
              <a:t> </a:t>
            </a:r>
            <a:r>
              <a:rPr lang="de-DE" sz="900" b="0" dirty="0" err="1"/>
              <a:t>Oncol</a:t>
            </a:r>
            <a:r>
              <a:rPr lang="de-DE" sz="900" b="0" dirty="0"/>
              <a:t> 2022; 19(4): 254–267. </a:t>
            </a:r>
            <a:r>
              <a:rPr lang="de-DE" sz="900" dirty="0"/>
              <a:t>3.</a:t>
            </a:r>
            <a:r>
              <a:rPr lang="de-DE" sz="900" b="0" dirty="0"/>
              <a:t> </a:t>
            </a:r>
            <a:r>
              <a:rPr lang="de-DE" sz="900" b="0" dirty="0" err="1"/>
              <a:t>Patrinely</a:t>
            </a:r>
            <a:r>
              <a:rPr lang="de-DE" sz="900" b="0" dirty="0"/>
              <a:t> JR </a:t>
            </a:r>
            <a:r>
              <a:rPr lang="de-DE" sz="900" b="0" dirty="0" err="1"/>
              <a:t>Jr</a:t>
            </a:r>
            <a:r>
              <a:rPr lang="de-DE" sz="900" b="0" dirty="0"/>
              <a:t> et al. </a:t>
            </a:r>
            <a:r>
              <a:rPr lang="en-US" sz="900" b="0" dirty="0"/>
              <a:t>Chronic Immune-Related Adverse Events Following Adjuvant Anti-PD-1 Therapy for High-Risk Resected Melanoma.</a:t>
            </a:r>
            <a:r>
              <a:rPr lang="de-DE" sz="900" b="0" dirty="0"/>
              <a:t> JAMA </a:t>
            </a:r>
            <a:r>
              <a:rPr lang="de-DE" sz="900" b="0" dirty="0" err="1"/>
              <a:t>Oncol</a:t>
            </a:r>
            <a:r>
              <a:rPr lang="de-DE" sz="900" b="0" dirty="0"/>
              <a:t> 2021; 7(5): 744–748.</a:t>
            </a: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3" name="Titel 1">
            <a:extLst>
              <a:ext uri="{FF2B5EF4-FFF2-40B4-BE49-F238E27FC236}">
                <a16:creationId xmlns:a16="http://schemas.microsoft.com/office/drawing/2014/main" id="{5579EFB0-8F6F-5C04-C143-50A05CE29248}"/>
              </a:ext>
            </a:extLst>
          </p:cNvPr>
          <p:cNvSpPr txBox="1">
            <a:spLocks/>
          </p:cNvSpPr>
          <p:nvPr/>
        </p:nvSpPr>
        <p:spPr>
          <a:xfrm>
            <a:off x="480963" y="1253802"/>
            <a:ext cx="6328273"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Melanom-</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Survivor</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sind oft mit körperlichen Spät- und Langzeitfolgen von Erkrankung und Therapie konfrontiert</a:t>
            </a:r>
          </a:p>
        </p:txBody>
      </p:sp>
      <p:sp>
        <p:nvSpPr>
          <p:cNvPr id="47" name="Rechteck 46">
            <a:extLst>
              <a:ext uri="{FF2B5EF4-FFF2-40B4-BE49-F238E27FC236}">
                <a16:creationId xmlns:a16="http://schemas.microsoft.com/office/drawing/2014/main" id="{C4237E3A-C7B9-903F-1539-586083447221}"/>
              </a:ext>
            </a:extLst>
          </p:cNvPr>
          <p:cNvSpPr/>
          <p:nvPr/>
        </p:nvSpPr>
        <p:spPr>
          <a:xfrm>
            <a:off x="303250" y="2768594"/>
            <a:ext cx="5449622" cy="3404410"/>
          </a:xfrm>
          <a:prstGeom prst="rect">
            <a:avLst/>
          </a:prstGeom>
          <a:noFill/>
          <a:ln>
            <a:noFill/>
          </a:ln>
        </p:spPr>
        <p:txBody>
          <a:bodyPr vert="horz" lIns="72000" tIns="72000" rIns="72000" bIns="72000" rtlCol="0" anchor="t">
            <a:noAutofit/>
          </a:bodyPr>
          <a:lstStyle/>
          <a:p>
            <a:pPr marL="230400" indent="-230400">
              <a:spcBef>
                <a:spcPts val="1000"/>
              </a:spcBef>
              <a:buFont typeface="Wingdings" pitchFamily="2" charset="2"/>
              <a:buChar char="§"/>
              <a:defRPr/>
            </a:pPr>
            <a:r>
              <a:rPr lang="de-DE" dirty="0">
                <a:solidFill>
                  <a:srgbClr val="002060"/>
                </a:solidFill>
                <a:cs typeface="Arial" panose="020B0604020202020204" pitchFamily="34" charset="0"/>
              </a:rPr>
              <a:t>Operationen und Bestrahlung können zu Langzeitfolgen führen (z. B. Lymphödeme oder kutane Strahlenschäden)</a:t>
            </a:r>
            <a:r>
              <a:rPr lang="de-DE" baseline="30000" dirty="0">
                <a:solidFill>
                  <a:srgbClr val="002060"/>
                </a:solidFill>
                <a:cs typeface="Arial" panose="020B0604020202020204" pitchFamily="34" charset="0"/>
              </a:rPr>
              <a:t>1</a:t>
            </a:r>
          </a:p>
          <a:p>
            <a:pPr marL="230400" indent="-230400">
              <a:spcBef>
                <a:spcPts val="1000"/>
              </a:spcBef>
              <a:buFont typeface="Wingdings" pitchFamily="2" charset="2"/>
              <a:buChar char="§"/>
              <a:defRPr/>
            </a:pPr>
            <a:r>
              <a:rPr lang="de-DE" dirty="0">
                <a:solidFill>
                  <a:srgbClr val="002060"/>
                </a:solidFill>
                <a:cs typeface="Arial" panose="020B0604020202020204" pitchFamily="34" charset="0"/>
              </a:rPr>
              <a:t>Auch Systemtherapien können Langzeit- und Spätfolgen hinterlassen</a:t>
            </a:r>
            <a:r>
              <a:rPr lang="de-DE" baseline="30000" dirty="0">
                <a:solidFill>
                  <a:srgbClr val="002060"/>
                </a:solidFill>
                <a:cs typeface="Arial" panose="020B0604020202020204" pitchFamily="34" charset="0"/>
              </a:rPr>
              <a:t>2</a:t>
            </a:r>
          </a:p>
          <a:p>
            <a:pPr marL="511200" lvl="1" indent="-230400">
              <a:spcBef>
                <a:spcPts val="500"/>
              </a:spcBef>
              <a:buSzPct val="75000"/>
              <a:buFont typeface="Wingdings" pitchFamily="2" charset="2"/>
              <a:buChar char="§"/>
              <a:defRPr/>
            </a:pPr>
            <a:r>
              <a:rPr lang="de-DE" sz="1600" dirty="0">
                <a:solidFill>
                  <a:srgbClr val="002060"/>
                </a:solidFill>
                <a:cs typeface="Arial" panose="020B0604020202020204" pitchFamily="34" charset="0"/>
              </a:rPr>
              <a:t>Der Einsatz von Immun-Checkpoint-Inhibitoren </a:t>
            </a:r>
            <a:br>
              <a:rPr lang="de-DE" sz="1600" dirty="0">
                <a:solidFill>
                  <a:srgbClr val="002060"/>
                </a:solidFill>
                <a:cs typeface="Arial" panose="020B0604020202020204" pitchFamily="34" charset="0"/>
              </a:rPr>
            </a:br>
            <a:r>
              <a:rPr lang="de-DE" sz="1600" dirty="0">
                <a:solidFill>
                  <a:srgbClr val="002060"/>
                </a:solidFill>
                <a:cs typeface="Arial" panose="020B0604020202020204" pitchFamily="34" charset="0"/>
              </a:rPr>
              <a:t>kann mit Langzeitfolgen wie z.</a:t>
            </a:r>
            <a:r>
              <a:rPr lang="de-DE" sz="1600" dirty="0">
                <a:solidFill>
                  <a:srgbClr val="002060"/>
                </a:solidFill>
                <a:latin typeface="Nunito Sans" panose="00000500000000000000" pitchFamily="2" charset="0"/>
                <a:cs typeface="Arial" panose="020B0604020202020204" pitchFamily="34" charset="0"/>
              </a:rPr>
              <a:t> </a:t>
            </a:r>
            <a:r>
              <a:rPr lang="de-DE" sz="1600" dirty="0">
                <a:solidFill>
                  <a:srgbClr val="002060"/>
                </a:solidFill>
                <a:cs typeface="Arial" panose="020B0604020202020204" pitchFamily="34" charset="0"/>
              </a:rPr>
              <a:t>B. </a:t>
            </a:r>
            <a:r>
              <a:rPr lang="de-DE" sz="1600" dirty="0" err="1">
                <a:solidFill>
                  <a:srgbClr val="002060"/>
                </a:solidFill>
                <a:cs typeface="Arial" panose="020B0604020202020204" pitchFamily="34" charset="0"/>
              </a:rPr>
              <a:t>Hypophyseninsuffizienz</a:t>
            </a:r>
            <a:r>
              <a:rPr lang="de-DE" sz="1600" dirty="0">
                <a:solidFill>
                  <a:srgbClr val="002060"/>
                </a:solidFill>
                <a:cs typeface="Arial" panose="020B0604020202020204" pitchFamily="34" charset="0"/>
              </a:rPr>
              <a:t>, Hypothyreose und Nebenniereninsuffizienz einhergehen</a:t>
            </a:r>
            <a:r>
              <a:rPr lang="de-DE" sz="1600" baseline="30000" dirty="0">
                <a:solidFill>
                  <a:srgbClr val="002060"/>
                </a:solidFill>
                <a:cs typeface="Arial" panose="020B0604020202020204" pitchFamily="34" charset="0"/>
              </a:rPr>
              <a:t>3</a:t>
            </a:r>
            <a:r>
              <a:rPr lang="de-DE" sz="1600" dirty="0">
                <a:solidFill>
                  <a:srgbClr val="002060"/>
                </a:solidFill>
                <a:cs typeface="Arial" panose="020B0604020202020204" pitchFamily="34" charset="0"/>
              </a:rPr>
              <a:t> </a:t>
            </a:r>
          </a:p>
          <a:p>
            <a:pPr marL="230400" indent="-230400">
              <a:spcBef>
                <a:spcPts val="1000"/>
              </a:spcBef>
              <a:buFont typeface="Wingdings" pitchFamily="2" charset="2"/>
              <a:buChar char="§"/>
              <a:defRPr/>
            </a:pPr>
            <a:r>
              <a:rPr lang="de-DE" dirty="0" err="1">
                <a:solidFill>
                  <a:srgbClr val="002060"/>
                </a:solidFill>
                <a:cs typeface="Arial" panose="020B0604020202020204" pitchFamily="34" charset="0"/>
              </a:rPr>
              <a:t>Zweitneoplasien</a:t>
            </a:r>
            <a:r>
              <a:rPr lang="de-DE" dirty="0">
                <a:solidFill>
                  <a:srgbClr val="002060"/>
                </a:solidFill>
                <a:cs typeface="Arial" panose="020B0604020202020204" pitchFamily="34" charset="0"/>
              </a:rPr>
              <a:t>, Schlafstörungen, Fatigue und Schmerzen werden nach einer Krebserkrankung und </a:t>
            </a:r>
            <a:br>
              <a:rPr lang="de-DE" dirty="0">
                <a:solidFill>
                  <a:srgbClr val="002060"/>
                </a:solidFill>
                <a:cs typeface="Arial" panose="020B0604020202020204" pitchFamily="34" charset="0"/>
              </a:rPr>
            </a:br>
            <a:r>
              <a:rPr lang="de-DE" dirty="0">
                <a:solidFill>
                  <a:srgbClr val="002060"/>
                </a:solidFill>
                <a:cs typeface="Arial" panose="020B0604020202020204" pitchFamily="34" charset="0"/>
              </a:rPr>
              <a:t>-therapie häufiger beschrieben</a:t>
            </a:r>
            <a:r>
              <a:rPr lang="de-DE" baseline="30000" dirty="0">
                <a:solidFill>
                  <a:srgbClr val="002060"/>
                </a:solidFill>
                <a:cs typeface="Arial" panose="020B0604020202020204" pitchFamily="34" charset="0"/>
              </a:rPr>
              <a:t>1</a:t>
            </a:r>
          </a:p>
        </p:txBody>
      </p:sp>
      <p:sp>
        <p:nvSpPr>
          <p:cNvPr id="67" name="Textfeld 66">
            <a:extLst>
              <a:ext uri="{FF2B5EF4-FFF2-40B4-BE49-F238E27FC236}">
                <a16:creationId xmlns:a16="http://schemas.microsoft.com/office/drawing/2014/main" id="{9FEC5E49-7B53-D6EF-F8CB-2FD897725603}"/>
              </a:ext>
            </a:extLst>
          </p:cNvPr>
          <p:cNvSpPr txBox="1"/>
          <p:nvPr/>
        </p:nvSpPr>
        <p:spPr>
          <a:xfrm rot="16200000">
            <a:off x="10670949" y="5161184"/>
            <a:ext cx="1715534" cy="230832"/>
          </a:xfrm>
          <a:prstGeom prst="rect">
            <a:avLst/>
          </a:prstGeom>
          <a:noFill/>
        </p:spPr>
        <p:txBody>
          <a:bodyPr wrap="none" rtlCol="0">
            <a:spAutoFit/>
          </a:bodyPr>
          <a:lstStyle/>
          <a:p>
            <a:r>
              <a:rPr lang="de-AT" sz="900"/>
              <a:t>Mod. nach Ernst, Schilling 2022.</a:t>
            </a:r>
            <a:r>
              <a:rPr lang="de-AT" sz="900" baseline="30000"/>
              <a:t>1</a:t>
            </a:r>
          </a:p>
        </p:txBody>
      </p:sp>
    </p:spTree>
    <p:extLst>
      <p:ext uri="{BB962C8B-B14F-4D97-AF65-F5344CB8AC3E}">
        <p14:creationId xmlns:p14="http://schemas.microsoft.com/office/powerpoint/2010/main" val="2336311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24">
            <a:extLst>
              <a:ext uri="{FF2B5EF4-FFF2-40B4-BE49-F238E27FC236}">
                <a16:creationId xmlns:a16="http://schemas.microsoft.com/office/drawing/2014/main" id="{D0830DB5-C211-C8F1-6E87-893C49EEC006}"/>
              </a:ext>
            </a:extLst>
          </p:cNvPr>
          <p:cNvSpPr>
            <a:spLocks noChangeArrowheads="1"/>
          </p:cNvSpPr>
          <p:nvPr/>
        </p:nvSpPr>
        <p:spPr bwMode="auto">
          <a:xfrm>
            <a:off x="7211670" y="1706560"/>
            <a:ext cx="4983505" cy="4464000"/>
          </a:xfrm>
          <a:prstGeom prst="rect">
            <a:avLst/>
          </a:prstGeom>
          <a:solidFill>
            <a:srgbClr val="6DD17F">
              <a:alpha val="15000"/>
            </a:srgbClr>
          </a:solidFill>
          <a:ln>
            <a:noFill/>
          </a:ln>
        </p:spPr>
        <p:txBody>
          <a:bodyPr vert="horz" wrap="square" lIns="91412" tIns="45705" rIns="91412" bIns="45705" numCol="1" anchor="t" anchorCtr="0" compatLnSpc="1">
            <a:prstTxWarp prst="textNoShape">
              <a:avLst/>
            </a:prstTxWarp>
          </a:bodyPr>
          <a:lstStyle/>
          <a:p>
            <a:pPr defTabSz="914102">
              <a:defRPr/>
            </a:pPr>
            <a:endParaRPr lang="en-GB">
              <a:solidFill>
                <a:srgbClr val="000000"/>
              </a:solidFill>
              <a:latin typeface="Arial"/>
            </a:endParaRPr>
          </a:p>
        </p:txBody>
      </p:sp>
      <p:sp>
        <p:nvSpPr>
          <p:cNvPr id="5" name="Rectangle 624">
            <a:extLst>
              <a:ext uri="{FF2B5EF4-FFF2-40B4-BE49-F238E27FC236}">
                <a16:creationId xmlns:a16="http://schemas.microsoft.com/office/drawing/2014/main" id="{26FA4030-1F49-8C85-2B24-B15489D850B8}"/>
              </a:ext>
            </a:extLst>
          </p:cNvPr>
          <p:cNvSpPr>
            <a:spLocks noChangeArrowheads="1"/>
          </p:cNvSpPr>
          <p:nvPr/>
        </p:nvSpPr>
        <p:spPr bwMode="auto">
          <a:xfrm>
            <a:off x="4709375" y="1706560"/>
            <a:ext cx="2439377" cy="4464000"/>
          </a:xfrm>
          <a:prstGeom prst="rect">
            <a:avLst/>
          </a:prstGeom>
          <a:solidFill>
            <a:schemeClr val="bg1">
              <a:lumMod val="95000"/>
              <a:alpha val="50000"/>
            </a:schemeClr>
          </a:solidFill>
          <a:ln>
            <a:noFill/>
          </a:ln>
        </p:spPr>
        <p:txBody>
          <a:bodyPr vert="horz" wrap="square" lIns="91412" tIns="45705" rIns="91412" bIns="45705" numCol="1" anchor="t" anchorCtr="0" compatLnSpc="1">
            <a:prstTxWarp prst="textNoShape">
              <a:avLst/>
            </a:prstTxWarp>
          </a:bodyPr>
          <a:lstStyle/>
          <a:p>
            <a:pPr defTabSz="914102">
              <a:defRPr/>
            </a:pPr>
            <a:endParaRPr lang="en-GB">
              <a:solidFill>
                <a:srgbClr val="000000"/>
              </a:solidFill>
              <a:latin typeface="Arial"/>
            </a:endParaRPr>
          </a:p>
        </p:txBody>
      </p:sp>
      <p:sp>
        <p:nvSpPr>
          <p:cNvPr id="6" name="Rectangle 624">
            <a:extLst>
              <a:ext uri="{FF2B5EF4-FFF2-40B4-BE49-F238E27FC236}">
                <a16:creationId xmlns:a16="http://schemas.microsoft.com/office/drawing/2014/main" id="{7E6B92AE-B625-DF56-CC89-1C2658FB96BB}"/>
              </a:ext>
            </a:extLst>
          </p:cNvPr>
          <p:cNvSpPr>
            <a:spLocks noChangeArrowheads="1"/>
          </p:cNvSpPr>
          <p:nvPr/>
        </p:nvSpPr>
        <p:spPr bwMode="auto">
          <a:xfrm>
            <a:off x="44418" y="1706560"/>
            <a:ext cx="2098313" cy="4464000"/>
          </a:xfrm>
          <a:prstGeom prst="rect">
            <a:avLst/>
          </a:prstGeom>
          <a:solidFill>
            <a:schemeClr val="bg1">
              <a:lumMod val="95000"/>
              <a:alpha val="50000"/>
            </a:schemeClr>
          </a:solidFill>
          <a:ln>
            <a:noFill/>
          </a:ln>
        </p:spPr>
        <p:txBody>
          <a:bodyPr vert="horz" wrap="square" lIns="91412" tIns="45705" rIns="91412" bIns="45705" numCol="1" anchor="t" anchorCtr="0" compatLnSpc="1">
            <a:prstTxWarp prst="textNoShape">
              <a:avLst/>
            </a:prstTxWarp>
          </a:bodyPr>
          <a:lstStyle/>
          <a:p>
            <a:pPr defTabSz="914102">
              <a:defRPr/>
            </a:pPr>
            <a:endParaRPr lang="en-GB">
              <a:solidFill>
                <a:srgbClr val="000000"/>
              </a:solidFill>
              <a:latin typeface="Arial"/>
            </a:endParaRPr>
          </a:p>
        </p:txBody>
      </p:sp>
      <p:sp>
        <p:nvSpPr>
          <p:cNvPr id="7" name="Rectangle 624">
            <a:extLst>
              <a:ext uri="{FF2B5EF4-FFF2-40B4-BE49-F238E27FC236}">
                <a16:creationId xmlns:a16="http://schemas.microsoft.com/office/drawing/2014/main" id="{5B54909B-C767-5DE6-8F07-B7FC482E8A06}"/>
              </a:ext>
            </a:extLst>
          </p:cNvPr>
          <p:cNvSpPr>
            <a:spLocks noChangeArrowheads="1"/>
          </p:cNvSpPr>
          <p:nvPr/>
        </p:nvSpPr>
        <p:spPr bwMode="auto">
          <a:xfrm>
            <a:off x="2205648" y="1706560"/>
            <a:ext cx="2440810" cy="4464000"/>
          </a:xfrm>
          <a:prstGeom prst="rect">
            <a:avLst/>
          </a:prstGeom>
          <a:solidFill>
            <a:schemeClr val="bg1">
              <a:lumMod val="95000"/>
              <a:alpha val="50000"/>
            </a:schemeClr>
          </a:solidFill>
          <a:ln>
            <a:noFill/>
          </a:ln>
        </p:spPr>
        <p:txBody>
          <a:bodyPr vert="horz" wrap="square" lIns="91412" tIns="45705" rIns="91412" bIns="45705" numCol="1" anchor="t" anchorCtr="0" compatLnSpc="1">
            <a:prstTxWarp prst="textNoShape">
              <a:avLst/>
            </a:prstTxWarp>
          </a:bodyPr>
          <a:lstStyle/>
          <a:p>
            <a:pPr defTabSz="914102">
              <a:defRPr/>
            </a:pPr>
            <a:endParaRPr lang="en-GB">
              <a:solidFill>
                <a:srgbClr val="000000"/>
              </a:solidFill>
              <a:latin typeface="Arial"/>
            </a:endParaRPr>
          </a:p>
        </p:txBody>
      </p:sp>
      <p:sp>
        <p:nvSpPr>
          <p:cNvPr id="40" name="Rechtwinkliges Dreieck 39">
            <a:extLst>
              <a:ext uri="{FF2B5EF4-FFF2-40B4-BE49-F238E27FC236}">
                <a16:creationId xmlns:a16="http://schemas.microsoft.com/office/drawing/2014/main" id="{C43F0530-05DC-73DE-17E8-19361A44BED6}"/>
              </a:ext>
            </a:extLst>
          </p:cNvPr>
          <p:cNvSpPr/>
          <p:nvPr/>
        </p:nvSpPr>
        <p:spPr>
          <a:xfrm rot="10800000" flipV="1">
            <a:off x="5167479" y="4254554"/>
            <a:ext cx="7027696" cy="1916005"/>
          </a:xfrm>
          <a:prstGeom prst="rtTriangle">
            <a:avLst/>
          </a:prstGeom>
          <a:gradFill flip="none" rotWithShape="1">
            <a:gsLst>
              <a:gs pos="0">
                <a:srgbClr val="6DD17F"/>
              </a:gs>
              <a:gs pos="100000">
                <a:srgbClr val="6DD17F">
                  <a:alpha val="2000"/>
                </a:srgbClr>
              </a:gs>
              <a:gs pos="64000">
                <a:srgbClr val="6DD17F">
                  <a:alpha val="1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0" bIns="45720" rtlCol="0" anchor="ctr"/>
          <a:lstStyle/>
          <a:p>
            <a:pPr algn="r"/>
            <a:endParaRPr lang="de-AT" b="1">
              <a:cs typeface="Calibri"/>
            </a:endParaRP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a:xfrm>
            <a:off x="0" y="262886"/>
            <a:ext cx="10310452" cy="801687"/>
          </a:xfrm>
        </p:spPr>
        <p:txBody>
          <a:bodyPr>
            <a:normAutofit/>
          </a:bodyPr>
          <a:lstStyle/>
          <a:p>
            <a:r>
              <a:rPr lang="de-DE" sz="3200"/>
              <a:t>1. Cancer </a:t>
            </a:r>
            <a:r>
              <a:rPr lang="de-DE" sz="3200" err="1"/>
              <a:t>Survivorship</a:t>
            </a:r>
            <a:r>
              <a:rPr lang="de-DE" sz="3200"/>
              <a:t>: Eine Einführung  </a:t>
            </a:r>
            <a:endParaRPr lang="de-DE" sz="2800"/>
          </a:p>
        </p:txBody>
      </p:sp>
      <p:sp>
        <p:nvSpPr>
          <p:cNvPr id="3" name="Titel 1">
            <a:extLst>
              <a:ext uri="{FF2B5EF4-FFF2-40B4-BE49-F238E27FC236}">
                <a16:creationId xmlns:a16="http://schemas.microsoft.com/office/drawing/2014/main" id="{5579EFB0-8F6F-5C04-C143-50A05CE29248}"/>
              </a:ext>
            </a:extLst>
          </p:cNvPr>
          <p:cNvSpPr txBox="1">
            <a:spLocks/>
          </p:cNvSpPr>
          <p:nvPr/>
        </p:nvSpPr>
        <p:spPr>
          <a:xfrm>
            <a:off x="482432" y="1253802"/>
            <a:ext cx="11490856" cy="60130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Vom </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Melanompatienten</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zum </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Survivor</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 eine emotionale Achterbahnfahrt</a:t>
            </a:r>
          </a:p>
        </p:txBody>
      </p:sp>
      <p:sp>
        <p:nvSpPr>
          <p:cNvPr id="8" name="Text Placeholder 1896">
            <a:extLst>
              <a:ext uri="{FF2B5EF4-FFF2-40B4-BE49-F238E27FC236}">
                <a16:creationId xmlns:a16="http://schemas.microsoft.com/office/drawing/2014/main" id="{D27EE891-FC6E-DA9B-3BC1-19A5D313FB2D}"/>
              </a:ext>
            </a:extLst>
          </p:cNvPr>
          <p:cNvSpPr txBox="1">
            <a:spLocks/>
          </p:cNvSpPr>
          <p:nvPr/>
        </p:nvSpPr>
        <p:spPr>
          <a:xfrm>
            <a:off x="2256226" y="1812527"/>
            <a:ext cx="2327003" cy="215428"/>
          </a:xfrm>
          <a:prstGeom prst="rect">
            <a:avLst/>
          </a:prstGeom>
        </p:spPr>
        <p:txBody>
          <a:bodyPr vert="horz" wrap="square" lIns="0" tIns="0" rIns="91412" bIns="45705" rtlCol="0">
            <a:spAutoFit/>
          </a:bodyPr>
          <a:lstStyle>
            <a:lvl1pPr marL="0" indent="0" algn="l" defTabSz="914400" rtl="0" eaLnBrk="1" fontAlgn="base" latinLnBrk="0" hangingPunct="1">
              <a:spcBef>
                <a:spcPct val="20000"/>
              </a:spcBef>
              <a:spcAft>
                <a:spcPct val="0"/>
              </a:spcAft>
              <a:buFont typeface="Arial" panose="020B0604020202020204" pitchFamily="34" charset="0"/>
              <a:buNone/>
              <a:defRPr lang="en-US" sz="1400" b="1" kern="1200" baseline="0">
                <a:solidFill>
                  <a:schemeClr val="accent1"/>
                </a:solidFill>
                <a:latin typeface="Arial" pitchFamily="34" charset="0"/>
                <a:ea typeface="+mn-ea"/>
                <a:cs typeface="Arial" pitchFamily="34" charset="0"/>
              </a:defRPr>
            </a:lvl1pPr>
            <a:lvl2pPr marL="6350" indent="0" algn="l" defTabSz="914400" rtl="0" eaLnBrk="1" fontAlgn="base" latinLnBrk="0" hangingPunct="1">
              <a:spcBef>
                <a:spcPct val="20000"/>
              </a:spcBef>
              <a:spcAft>
                <a:spcPct val="0"/>
              </a:spcAft>
              <a:buFont typeface="Wingdings" panose="05000000000000000000" pitchFamily="2" charset="2"/>
              <a:buNone/>
              <a:defRPr lang="en-GB" sz="1400" b="0" kern="1200" baseline="0" dirty="0" smtClean="0">
                <a:solidFill>
                  <a:schemeClr val="accent4"/>
                </a:solidFill>
                <a:latin typeface="Arial" pitchFamily="34" charset="0"/>
                <a:ea typeface="+mn-ea"/>
                <a:cs typeface="Arial" pitchFamily="34" charset="0"/>
              </a:defRPr>
            </a:lvl2pPr>
            <a:lvl3pPr marL="180975" indent="-17462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a:solidFill>
                  <a:schemeClr val="accent4"/>
                </a:solidFill>
                <a:latin typeface="Arial" pitchFamily="34" charset="0"/>
                <a:ea typeface="+mn-ea"/>
                <a:cs typeface="Arial" pitchFamily="34" charset="0"/>
              </a:defRPr>
            </a:lvl3pPr>
            <a:lvl4pPr marL="361950"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dirty="0" smtClean="0">
                <a:solidFill>
                  <a:schemeClr val="accent4"/>
                </a:solidFill>
                <a:latin typeface="Arial" pitchFamily="34" charset="0"/>
                <a:ea typeface="+mn-ea"/>
                <a:cs typeface="Arial" pitchFamily="34" charset="0"/>
              </a:defRPr>
            </a:lvl4pPr>
            <a:lvl5pPr marL="542925"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GB" altLang="en-US" sz="1400" b="0" kern="1200" baseline="0" dirty="0" smtClean="0">
                <a:solidFill>
                  <a:schemeClr val="accent4"/>
                </a:solidFill>
                <a:latin typeface="Arial" pitchFamily="34" charset="0"/>
                <a:ea typeface="+mn-ea"/>
                <a:cs typeface="Arial" pitchFamily="34" charset="0"/>
              </a:defRPr>
            </a:lvl5pPr>
            <a:lvl6pPr marL="714375" indent="-171450" algn="l" defTabSz="914400" rtl="0" eaLnBrk="1" latinLnBrk="0" hangingPunct="1">
              <a:spcBef>
                <a:spcPct val="20000"/>
              </a:spcBef>
              <a:buFont typeface="Wingdings" panose="05000000000000000000" pitchFamily="2" charset="2"/>
              <a:buChar char="§"/>
              <a:defRPr sz="1400" kern="1200">
                <a:solidFill>
                  <a:schemeClr val="accent4"/>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14102">
              <a:defRPr/>
            </a:pPr>
            <a:r>
              <a:rPr lang="en-GB" sz="1100">
                <a:solidFill>
                  <a:srgbClr val="2F4E73"/>
                </a:solidFill>
              </a:rPr>
              <a:t>ÜBERWEISUNG UND DIAGNOSE</a:t>
            </a:r>
            <a:endParaRPr lang="en-GB" sz="1000" b="0">
              <a:solidFill>
                <a:srgbClr val="2F4E73"/>
              </a:solidFill>
            </a:endParaRPr>
          </a:p>
        </p:txBody>
      </p:sp>
      <p:sp>
        <p:nvSpPr>
          <p:cNvPr id="9" name="Text Placeholder 1896">
            <a:extLst>
              <a:ext uri="{FF2B5EF4-FFF2-40B4-BE49-F238E27FC236}">
                <a16:creationId xmlns:a16="http://schemas.microsoft.com/office/drawing/2014/main" id="{4BB36AD5-62A1-F995-D87C-B91E64BFFCCF}"/>
              </a:ext>
            </a:extLst>
          </p:cNvPr>
          <p:cNvSpPr txBox="1">
            <a:spLocks/>
          </p:cNvSpPr>
          <p:nvPr/>
        </p:nvSpPr>
        <p:spPr>
          <a:xfrm>
            <a:off x="26190" y="1812527"/>
            <a:ext cx="2072123" cy="384706"/>
          </a:xfrm>
          <a:prstGeom prst="rect">
            <a:avLst/>
          </a:prstGeom>
        </p:spPr>
        <p:txBody>
          <a:bodyPr vert="horz" wrap="square" lIns="0" tIns="0" rIns="91412" bIns="45705" rtlCol="0">
            <a:spAutoFit/>
          </a:bodyPr>
          <a:lstStyle>
            <a:lvl1pPr marL="0" indent="0" algn="l" defTabSz="914400" rtl="0" eaLnBrk="1" fontAlgn="base" latinLnBrk="0" hangingPunct="1">
              <a:spcBef>
                <a:spcPct val="20000"/>
              </a:spcBef>
              <a:spcAft>
                <a:spcPct val="0"/>
              </a:spcAft>
              <a:buFont typeface="Arial" panose="020B0604020202020204" pitchFamily="34" charset="0"/>
              <a:buNone/>
              <a:defRPr lang="en-US" sz="1400" b="1" kern="1200" baseline="0">
                <a:solidFill>
                  <a:schemeClr val="accent1"/>
                </a:solidFill>
                <a:latin typeface="Arial" pitchFamily="34" charset="0"/>
                <a:ea typeface="+mn-ea"/>
                <a:cs typeface="Arial" pitchFamily="34" charset="0"/>
              </a:defRPr>
            </a:lvl1pPr>
            <a:lvl2pPr marL="6350" indent="0" algn="l" defTabSz="914400" rtl="0" eaLnBrk="1" fontAlgn="base" latinLnBrk="0" hangingPunct="1">
              <a:spcBef>
                <a:spcPct val="20000"/>
              </a:spcBef>
              <a:spcAft>
                <a:spcPct val="0"/>
              </a:spcAft>
              <a:buFont typeface="Wingdings" panose="05000000000000000000" pitchFamily="2" charset="2"/>
              <a:buNone/>
              <a:defRPr lang="en-GB" sz="1400" b="0" kern="1200" baseline="0" dirty="0" smtClean="0">
                <a:solidFill>
                  <a:schemeClr val="accent4"/>
                </a:solidFill>
                <a:latin typeface="Arial" pitchFamily="34" charset="0"/>
                <a:ea typeface="+mn-ea"/>
                <a:cs typeface="Arial" pitchFamily="34" charset="0"/>
              </a:defRPr>
            </a:lvl2pPr>
            <a:lvl3pPr marL="180975" indent="-17462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a:solidFill>
                  <a:schemeClr val="accent4"/>
                </a:solidFill>
                <a:latin typeface="Arial" pitchFamily="34" charset="0"/>
                <a:ea typeface="+mn-ea"/>
                <a:cs typeface="Arial" pitchFamily="34" charset="0"/>
              </a:defRPr>
            </a:lvl3pPr>
            <a:lvl4pPr marL="361950"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dirty="0" smtClean="0">
                <a:solidFill>
                  <a:schemeClr val="accent4"/>
                </a:solidFill>
                <a:latin typeface="Arial" pitchFamily="34" charset="0"/>
                <a:ea typeface="+mn-ea"/>
                <a:cs typeface="Arial" pitchFamily="34" charset="0"/>
              </a:defRPr>
            </a:lvl4pPr>
            <a:lvl5pPr marL="542925"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GB" altLang="en-US" sz="1400" b="0" kern="1200" baseline="0" dirty="0" smtClean="0">
                <a:solidFill>
                  <a:schemeClr val="accent4"/>
                </a:solidFill>
                <a:latin typeface="Arial" pitchFamily="34" charset="0"/>
                <a:ea typeface="+mn-ea"/>
                <a:cs typeface="Arial" pitchFamily="34" charset="0"/>
              </a:defRPr>
            </a:lvl5pPr>
            <a:lvl6pPr marL="714375" indent="-171450" algn="l" defTabSz="914400" rtl="0" eaLnBrk="1" latinLnBrk="0" hangingPunct="1">
              <a:spcBef>
                <a:spcPct val="20000"/>
              </a:spcBef>
              <a:buFont typeface="Wingdings" panose="05000000000000000000" pitchFamily="2" charset="2"/>
              <a:buChar char="§"/>
              <a:defRPr sz="1400" kern="1200">
                <a:solidFill>
                  <a:schemeClr val="accent4"/>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14102">
              <a:defRPr/>
            </a:pPr>
            <a:r>
              <a:rPr lang="en-GB" sz="1100">
                <a:solidFill>
                  <a:srgbClr val="2F4E73"/>
                </a:solidFill>
              </a:rPr>
              <a:t>INITIALE SYMPTOME UND ERSTPRÄSENTATION</a:t>
            </a:r>
            <a:endParaRPr lang="en-GB" sz="1000" b="0">
              <a:solidFill>
                <a:srgbClr val="2F4E73"/>
              </a:solidFill>
            </a:endParaRPr>
          </a:p>
        </p:txBody>
      </p:sp>
      <p:sp>
        <p:nvSpPr>
          <p:cNvPr id="15" name="TextBox 6">
            <a:extLst>
              <a:ext uri="{FF2B5EF4-FFF2-40B4-BE49-F238E27FC236}">
                <a16:creationId xmlns:a16="http://schemas.microsoft.com/office/drawing/2014/main" id="{ABA42A33-56AA-163D-990A-16E35B146B62}"/>
              </a:ext>
            </a:extLst>
          </p:cNvPr>
          <p:cNvSpPr txBox="1"/>
          <p:nvPr/>
        </p:nvSpPr>
        <p:spPr>
          <a:xfrm>
            <a:off x="161291" y="2819643"/>
            <a:ext cx="1551931" cy="1062599"/>
          </a:xfrm>
          <a:prstGeom prst="rect">
            <a:avLst/>
          </a:prstGeom>
          <a:noFill/>
        </p:spPr>
        <p:txBody>
          <a:bodyPr wrap="square" rtlCol="0">
            <a:spAutoFit/>
          </a:bodyPr>
          <a:lstStyle/>
          <a:p>
            <a:pPr algn="r" defTabSz="914102">
              <a:defRPr/>
            </a:pPr>
            <a:r>
              <a:rPr lang="de-DE" sz="1051" i="1" u="sng">
                <a:solidFill>
                  <a:srgbClr val="2F4E73"/>
                </a:solidFill>
                <a:latin typeface="Arial"/>
              </a:rPr>
              <a:t>Hautveränderung</a:t>
            </a:r>
            <a:r>
              <a:rPr lang="de-DE" sz="1051" i="1">
                <a:solidFill>
                  <a:srgbClr val="2F4E73"/>
                </a:solidFill>
                <a:latin typeface="Arial"/>
              </a:rPr>
              <a:t>: Zumeist geringe Bedenken, </a:t>
            </a:r>
            <a:br>
              <a:rPr lang="de-DE" sz="1051" i="1">
                <a:solidFill>
                  <a:srgbClr val="2F4E73"/>
                </a:solidFill>
                <a:latin typeface="Arial"/>
              </a:rPr>
            </a:br>
            <a:r>
              <a:rPr lang="de-DE" sz="1051" i="1">
                <a:solidFill>
                  <a:srgbClr val="2F4E73"/>
                </a:solidFill>
                <a:latin typeface="Arial"/>
              </a:rPr>
              <a:t>z. B. Größe der Narbe, Wundheilung, akute Störungen im Alltag </a:t>
            </a:r>
          </a:p>
        </p:txBody>
      </p:sp>
      <p:sp>
        <p:nvSpPr>
          <p:cNvPr id="16" name="TextBox 7">
            <a:extLst>
              <a:ext uri="{FF2B5EF4-FFF2-40B4-BE49-F238E27FC236}">
                <a16:creationId xmlns:a16="http://schemas.microsoft.com/office/drawing/2014/main" id="{CC3B3DE6-8D7D-FB1F-6741-C7A38E794CBD}"/>
              </a:ext>
            </a:extLst>
          </p:cNvPr>
          <p:cNvSpPr txBox="1"/>
          <p:nvPr/>
        </p:nvSpPr>
        <p:spPr>
          <a:xfrm>
            <a:off x="2886736" y="2749092"/>
            <a:ext cx="1737299" cy="415755"/>
          </a:xfrm>
          <a:prstGeom prst="rect">
            <a:avLst/>
          </a:prstGeom>
          <a:noFill/>
        </p:spPr>
        <p:txBody>
          <a:bodyPr wrap="square" rtlCol="0">
            <a:spAutoFit/>
          </a:bodyPr>
          <a:lstStyle/>
          <a:p>
            <a:pPr defTabSz="914102">
              <a:defRPr/>
            </a:pPr>
            <a:r>
              <a:rPr lang="de-DE" sz="1051" i="1" u="sng">
                <a:solidFill>
                  <a:srgbClr val="2F4E73"/>
                </a:solidFill>
                <a:latin typeface="Arial"/>
              </a:rPr>
              <a:t>Biopsie/ggf. Überweisung ins HTZ</a:t>
            </a:r>
            <a:r>
              <a:rPr lang="de-DE" sz="1051" i="1">
                <a:solidFill>
                  <a:srgbClr val="2F4E73"/>
                </a:solidFill>
                <a:latin typeface="Arial"/>
              </a:rPr>
              <a:t>: Besorgnis steigt</a:t>
            </a:r>
          </a:p>
        </p:txBody>
      </p:sp>
      <p:sp>
        <p:nvSpPr>
          <p:cNvPr id="17" name="TextBox 8">
            <a:extLst>
              <a:ext uri="{FF2B5EF4-FFF2-40B4-BE49-F238E27FC236}">
                <a16:creationId xmlns:a16="http://schemas.microsoft.com/office/drawing/2014/main" id="{940D3B04-B1B3-DA0C-1E50-D3B5E235749E}"/>
              </a:ext>
            </a:extLst>
          </p:cNvPr>
          <p:cNvSpPr txBox="1"/>
          <p:nvPr/>
        </p:nvSpPr>
        <p:spPr>
          <a:xfrm>
            <a:off x="1685001" y="4566911"/>
            <a:ext cx="1688719" cy="900888"/>
          </a:xfrm>
          <a:prstGeom prst="rect">
            <a:avLst/>
          </a:prstGeom>
          <a:noFill/>
        </p:spPr>
        <p:txBody>
          <a:bodyPr wrap="square" rtlCol="0">
            <a:spAutoFit/>
          </a:bodyPr>
          <a:lstStyle/>
          <a:p>
            <a:pPr algn="r" defTabSz="914102">
              <a:defRPr/>
            </a:pPr>
            <a:r>
              <a:rPr lang="de-DE" sz="1051" i="1" u="sng">
                <a:solidFill>
                  <a:srgbClr val="2F4E73"/>
                </a:solidFill>
                <a:latin typeface="Arial"/>
              </a:rPr>
              <a:t>Diagnose Melanom</a:t>
            </a:r>
            <a:r>
              <a:rPr lang="de-DE" sz="1051" i="1">
                <a:solidFill>
                  <a:srgbClr val="2F4E73"/>
                </a:solidFill>
                <a:latin typeface="Arial"/>
              </a:rPr>
              <a:t>: Schock bei der Nachricht „Krebs”, </a:t>
            </a:r>
            <a:r>
              <a:rPr lang="de-DE" sz="1051" i="1" err="1">
                <a:solidFill>
                  <a:srgbClr val="2F4E73"/>
                </a:solidFill>
                <a:latin typeface="Arial"/>
              </a:rPr>
              <a:t>Rezidivängste</a:t>
            </a:r>
            <a:r>
              <a:rPr lang="de-DE" sz="1051" i="1">
                <a:solidFill>
                  <a:srgbClr val="2F4E73"/>
                </a:solidFill>
                <a:latin typeface="Arial"/>
              </a:rPr>
              <a:t>,</a:t>
            </a:r>
            <a:br>
              <a:rPr lang="de-DE" sz="1051" i="1">
                <a:solidFill>
                  <a:srgbClr val="2F4E73"/>
                </a:solidFill>
                <a:latin typeface="Arial"/>
              </a:rPr>
            </a:br>
            <a:r>
              <a:rPr lang="de-DE" sz="1051" i="1">
                <a:solidFill>
                  <a:srgbClr val="2F4E73"/>
                </a:solidFill>
                <a:latin typeface="Arial"/>
              </a:rPr>
              <a:t>„Wie sage ich es den Angehörigen?”</a:t>
            </a:r>
          </a:p>
        </p:txBody>
      </p:sp>
      <p:sp>
        <p:nvSpPr>
          <p:cNvPr id="18" name="TextBox 9">
            <a:extLst>
              <a:ext uri="{FF2B5EF4-FFF2-40B4-BE49-F238E27FC236}">
                <a16:creationId xmlns:a16="http://schemas.microsoft.com/office/drawing/2014/main" id="{4D0AB990-8EC9-D961-2826-0CC78555C41B}"/>
              </a:ext>
            </a:extLst>
          </p:cNvPr>
          <p:cNvSpPr txBox="1"/>
          <p:nvPr/>
        </p:nvSpPr>
        <p:spPr>
          <a:xfrm>
            <a:off x="2917631" y="3299347"/>
            <a:ext cx="1660529" cy="577466"/>
          </a:xfrm>
          <a:prstGeom prst="rect">
            <a:avLst/>
          </a:prstGeom>
          <a:noFill/>
        </p:spPr>
        <p:txBody>
          <a:bodyPr wrap="square" rtlCol="0">
            <a:spAutoFit/>
          </a:bodyPr>
          <a:lstStyle/>
          <a:p>
            <a:pPr algn="r" defTabSz="914102">
              <a:defRPr/>
            </a:pPr>
            <a:r>
              <a:rPr lang="en-GB" sz="1051" i="1" u="sng">
                <a:solidFill>
                  <a:srgbClr val="2F4E73"/>
                </a:solidFill>
                <a:latin typeface="Arial"/>
              </a:rPr>
              <a:t>Operation</a:t>
            </a:r>
            <a:r>
              <a:rPr lang="en-GB" sz="1051" i="1">
                <a:solidFill>
                  <a:srgbClr val="2F4E73"/>
                </a:solidFill>
                <a:latin typeface="Arial"/>
              </a:rPr>
              <a:t>: </a:t>
            </a:r>
            <a:br>
              <a:rPr lang="en-GB" sz="1051" i="1">
                <a:solidFill>
                  <a:srgbClr val="2F4E73"/>
                </a:solidFill>
                <a:latin typeface="Arial"/>
              </a:rPr>
            </a:br>
            <a:r>
              <a:rPr lang="de-DE" sz="1051" i="1">
                <a:solidFill>
                  <a:srgbClr val="2F4E73"/>
                </a:solidFill>
                <a:latin typeface="Arial"/>
              </a:rPr>
              <a:t>Erleichterung bei der Entfernung des Krebses</a:t>
            </a:r>
            <a:endParaRPr lang="en-GB" sz="1051" i="1">
              <a:solidFill>
                <a:srgbClr val="2F4E73"/>
              </a:solidFill>
              <a:latin typeface="Arial"/>
            </a:endParaRPr>
          </a:p>
        </p:txBody>
      </p:sp>
      <p:sp>
        <p:nvSpPr>
          <p:cNvPr id="19" name="TextBox 10">
            <a:extLst>
              <a:ext uri="{FF2B5EF4-FFF2-40B4-BE49-F238E27FC236}">
                <a16:creationId xmlns:a16="http://schemas.microsoft.com/office/drawing/2014/main" id="{58E65006-BCF9-5B89-391B-6EEADA9A4F57}"/>
              </a:ext>
            </a:extLst>
          </p:cNvPr>
          <p:cNvSpPr txBox="1"/>
          <p:nvPr/>
        </p:nvSpPr>
        <p:spPr>
          <a:xfrm>
            <a:off x="3376424" y="4813716"/>
            <a:ext cx="2439734" cy="900888"/>
          </a:xfrm>
          <a:prstGeom prst="rect">
            <a:avLst/>
          </a:prstGeom>
          <a:noFill/>
        </p:spPr>
        <p:txBody>
          <a:bodyPr wrap="square" rtlCol="0">
            <a:spAutoFit/>
          </a:bodyPr>
          <a:lstStyle/>
          <a:p>
            <a:pPr algn="ctr" defTabSz="914102">
              <a:defRPr/>
            </a:pPr>
            <a:r>
              <a:rPr lang="en-GB" sz="1051" i="1" u="sng">
                <a:solidFill>
                  <a:srgbClr val="2F4E73"/>
                </a:solidFill>
                <a:latin typeface="Arial"/>
              </a:rPr>
              <a:t>Staging</a:t>
            </a:r>
            <a:r>
              <a:rPr lang="en-GB" sz="1051" i="1">
                <a:solidFill>
                  <a:srgbClr val="2F4E73"/>
                </a:solidFill>
                <a:latin typeface="Arial"/>
              </a:rPr>
              <a:t>: </a:t>
            </a:r>
            <a:r>
              <a:rPr lang="de-DE" sz="1051" i="1">
                <a:solidFill>
                  <a:srgbClr val="2F4E73"/>
                </a:solidFill>
                <a:latin typeface="Arial"/>
              </a:rPr>
              <a:t>Schock/Trauer, wenn </a:t>
            </a:r>
            <a:br>
              <a:rPr lang="en-GB" sz="1051" i="1">
                <a:solidFill>
                  <a:srgbClr val="2F4E73"/>
                </a:solidFill>
                <a:latin typeface="Arial"/>
              </a:rPr>
            </a:br>
            <a:r>
              <a:rPr lang="de-DE" sz="1051" i="1">
                <a:solidFill>
                  <a:srgbClr val="2F4E73"/>
                </a:solidFill>
                <a:latin typeface="Arial"/>
              </a:rPr>
              <a:t>evtl. „Spuren von Krebs verblieben“ und eine weitere Maßnahme erforderlich ist, z. B. </a:t>
            </a:r>
            <a:r>
              <a:rPr lang="de-DE" sz="1051" i="1" err="1">
                <a:solidFill>
                  <a:srgbClr val="2F4E73"/>
                </a:solidFill>
                <a:latin typeface="Arial"/>
              </a:rPr>
              <a:t>Adjuvanz</a:t>
            </a:r>
            <a:r>
              <a:rPr lang="de-DE" sz="1051" i="1">
                <a:solidFill>
                  <a:srgbClr val="2F4E73"/>
                </a:solidFill>
                <a:latin typeface="Arial"/>
              </a:rPr>
              <a:t>.</a:t>
            </a:r>
            <a:r>
              <a:rPr lang="de-DE" sz="1051" i="1">
                <a:solidFill>
                  <a:srgbClr val="00CB54"/>
                </a:solidFill>
                <a:latin typeface="Arial"/>
              </a:rPr>
              <a:t> </a:t>
            </a:r>
            <a:br>
              <a:rPr lang="de-DE" sz="1051" i="1">
                <a:solidFill>
                  <a:srgbClr val="00CB54"/>
                </a:solidFill>
                <a:latin typeface="Arial"/>
              </a:rPr>
            </a:br>
            <a:r>
              <a:rPr lang="de-DE" sz="1051" i="1">
                <a:solidFill>
                  <a:srgbClr val="2F4E73"/>
                </a:solidFill>
                <a:latin typeface="Arial"/>
              </a:rPr>
              <a:t>Bei Metastasen: existenzielle Ängste</a:t>
            </a:r>
            <a:endParaRPr lang="en-GB" sz="1051" i="1">
              <a:solidFill>
                <a:srgbClr val="2F4E73"/>
              </a:solidFill>
              <a:latin typeface="Arial"/>
            </a:endParaRPr>
          </a:p>
        </p:txBody>
      </p:sp>
      <p:sp>
        <p:nvSpPr>
          <p:cNvPr id="20" name="TextBox 11">
            <a:extLst>
              <a:ext uri="{FF2B5EF4-FFF2-40B4-BE49-F238E27FC236}">
                <a16:creationId xmlns:a16="http://schemas.microsoft.com/office/drawing/2014/main" id="{FF479EEC-949F-4FC2-47FD-7D0FC3F60C9E}"/>
              </a:ext>
            </a:extLst>
          </p:cNvPr>
          <p:cNvSpPr txBox="1"/>
          <p:nvPr/>
        </p:nvSpPr>
        <p:spPr>
          <a:xfrm>
            <a:off x="4835832" y="2820928"/>
            <a:ext cx="2237074" cy="1224310"/>
          </a:xfrm>
          <a:prstGeom prst="rect">
            <a:avLst/>
          </a:prstGeom>
          <a:noFill/>
        </p:spPr>
        <p:txBody>
          <a:bodyPr wrap="square" lIns="91440" tIns="45720" rIns="91440" bIns="45720" rtlCol="0" anchor="t">
            <a:spAutoFit/>
          </a:bodyPr>
          <a:lstStyle/>
          <a:p>
            <a:pPr algn="ctr" defTabSz="914102">
              <a:defRPr/>
            </a:pPr>
            <a:r>
              <a:rPr lang="de-DE" sz="1051" i="1" u="sng">
                <a:solidFill>
                  <a:srgbClr val="2F4E73"/>
                </a:solidFill>
                <a:latin typeface="Arial"/>
              </a:rPr>
              <a:t>Therapieentscheidung </a:t>
            </a:r>
            <a:br>
              <a:rPr lang="de-DE" sz="1051" i="1" u="sng">
                <a:solidFill>
                  <a:srgbClr val="2F4E73"/>
                </a:solidFill>
                <a:latin typeface="Arial"/>
              </a:rPr>
            </a:br>
            <a:r>
              <a:rPr lang="de-DE" sz="1051" i="1" u="sng">
                <a:solidFill>
                  <a:srgbClr val="2F4E73"/>
                </a:solidFill>
                <a:latin typeface="Arial"/>
              </a:rPr>
              <a:t>und -beginn:</a:t>
            </a:r>
          </a:p>
          <a:p>
            <a:pPr algn="ctr" defTabSz="914102">
              <a:defRPr/>
            </a:pPr>
            <a:r>
              <a:rPr lang="de-DE" sz="1051" i="1">
                <a:solidFill>
                  <a:srgbClr val="2F4E73"/>
                </a:solidFill>
                <a:latin typeface="Arial"/>
              </a:rPr>
              <a:t>Therapieentscheidung belastet/kann überfordern.</a:t>
            </a:r>
          </a:p>
          <a:p>
            <a:pPr algn="ctr" defTabSz="914102">
              <a:defRPr/>
            </a:pPr>
            <a:r>
              <a:rPr lang="de-DE" sz="1051" i="1">
                <a:solidFill>
                  <a:srgbClr val="2F4E73"/>
                </a:solidFill>
                <a:latin typeface="Arial"/>
              </a:rPr>
              <a:t>Hoffnung, dass </a:t>
            </a:r>
            <a:r>
              <a:rPr lang="de-DE" sz="1051" i="1" err="1">
                <a:solidFill>
                  <a:srgbClr val="2F4E73"/>
                </a:solidFill>
                <a:latin typeface="Arial"/>
              </a:rPr>
              <a:t>Thx</a:t>
            </a:r>
            <a:r>
              <a:rPr lang="de-DE" sz="1051" i="1">
                <a:solidFill>
                  <a:srgbClr val="2F4E73"/>
                </a:solidFill>
                <a:latin typeface="Arial"/>
              </a:rPr>
              <a:t> ein Wiederauftreten verhindern kann/Metastasen bekämpft</a:t>
            </a:r>
            <a:endParaRPr lang="en-GB" sz="1051" i="1">
              <a:solidFill>
                <a:srgbClr val="2F4E73"/>
              </a:solidFill>
              <a:latin typeface="Arial"/>
            </a:endParaRPr>
          </a:p>
        </p:txBody>
      </p:sp>
      <p:sp>
        <p:nvSpPr>
          <p:cNvPr id="21" name="TextBox 12">
            <a:extLst>
              <a:ext uri="{FF2B5EF4-FFF2-40B4-BE49-F238E27FC236}">
                <a16:creationId xmlns:a16="http://schemas.microsoft.com/office/drawing/2014/main" id="{8EE1FBE1-BFB2-AE27-FB76-E0E004AD846E}"/>
              </a:ext>
            </a:extLst>
          </p:cNvPr>
          <p:cNvSpPr txBox="1"/>
          <p:nvPr/>
        </p:nvSpPr>
        <p:spPr>
          <a:xfrm>
            <a:off x="5573660" y="4464049"/>
            <a:ext cx="2102408" cy="1062599"/>
          </a:xfrm>
          <a:prstGeom prst="rect">
            <a:avLst/>
          </a:prstGeom>
          <a:noFill/>
        </p:spPr>
        <p:txBody>
          <a:bodyPr wrap="square" rtlCol="0">
            <a:spAutoFit/>
          </a:bodyPr>
          <a:lstStyle/>
          <a:p>
            <a:pPr algn="r" defTabSz="914102">
              <a:defRPr/>
            </a:pPr>
            <a:r>
              <a:rPr lang="de-DE" sz="1051" i="1" u="sng">
                <a:solidFill>
                  <a:srgbClr val="2F4E73"/>
                </a:solidFill>
                <a:latin typeface="Arial"/>
              </a:rPr>
              <a:t>Nebenwirkungen: </a:t>
            </a:r>
            <a:r>
              <a:rPr lang="de-DE" sz="1051" i="1">
                <a:solidFill>
                  <a:srgbClr val="2F4E73"/>
                </a:solidFill>
                <a:latin typeface="Arial"/>
              </a:rPr>
              <a:t>„Unangenehme Erfahrung“, aber allgemeine Akzeptanz angesichts der erhofften Therapievorteile; Angst vor irreversiblen Nebenwirkungen</a:t>
            </a:r>
            <a:endParaRPr lang="en-GB" sz="1051" i="1">
              <a:solidFill>
                <a:srgbClr val="2F4E73"/>
              </a:solidFill>
              <a:latin typeface="Arial"/>
            </a:endParaRPr>
          </a:p>
        </p:txBody>
      </p:sp>
      <p:sp>
        <p:nvSpPr>
          <p:cNvPr id="22" name="TextBox 13">
            <a:extLst>
              <a:ext uri="{FF2B5EF4-FFF2-40B4-BE49-F238E27FC236}">
                <a16:creationId xmlns:a16="http://schemas.microsoft.com/office/drawing/2014/main" id="{D2823E0E-29CC-6270-8C18-7AF501630F50}"/>
              </a:ext>
            </a:extLst>
          </p:cNvPr>
          <p:cNvSpPr txBox="1"/>
          <p:nvPr/>
        </p:nvSpPr>
        <p:spPr>
          <a:xfrm>
            <a:off x="7226452" y="3371803"/>
            <a:ext cx="1842173" cy="577466"/>
          </a:xfrm>
          <a:prstGeom prst="rect">
            <a:avLst/>
          </a:prstGeom>
          <a:noFill/>
        </p:spPr>
        <p:txBody>
          <a:bodyPr wrap="square" rtlCol="0">
            <a:spAutoFit/>
          </a:bodyPr>
          <a:lstStyle/>
          <a:p>
            <a:pPr defTabSz="914102">
              <a:defRPr/>
            </a:pPr>
            <a:r>
              <a:rPr lang="de-DE" sz="1051" i="1" u="sng">
                <a:solidFill>
                  <a:srgbClr val="2F4E73"/>
                </a:solidFill>
                <a:latin typeface="Arial"/>
              </a:rPr>
              <a:t>Ende der Behandlung:</a:t>
            </a:r>
          </a:p>
          <a:p>
            <a:pPr defTabSz="914102">
              <a:defRPr/>
            </a:pPr>
            <a:r>
              <a:rPr lang="de-DE" sz="1051" i="1">
                <a:solidFill>
                  <a:srgbClr val="2F4E73"/>
                </a:solidFill>
                <a:latin typeface="Arial"/>
              </a:rPr>
              <a:t>Erleichterung, gleichzeitig Verunsicherung</a:t>
            </a:r>
            <a:endParaRPr lang="de-DE" sz="1051" i="1">
              <a:solidFill>
                <a:srgbClr val="FF0000"/>
              </a:solidFill>
              <a:latin typeface="Arial"/>
            </a:endParaRPr>
          </a:p>
        </p:txBody>
      </p:sp>
      <p:sp>
        <p:nvSpPr>
          <p:cNvPr id="35" name="TextBox 14">
            <a:extLst>
              <a:ext uri="{FF2B5EF4-FFF2-40B4-BE49-F238E27FC236}">
                <a16:creationId xmlns:a16="http://schemas.microsoft.com/office/drawing/2014/main" id="{F748FE26-8843-D779-49E2-99E4B2D828E5}"/>
              </a:ext>
            </a:extLst>
          </p:cNvPr>
          <p:cNvSpPr txBox="1"/>
          <p:nvPr/>
        </p:nvSpPr>
        <p:spPr>
          <a:xfrm>
            <a:off x="8781723" y="5046429"/>
            <a:ext cx="3289608" cy="1015663"/>
          </a:xfrm>
          <a:prstGeom prst="rect">
            <a:avLst/>
          </a:prstGeom>
          <a:noFill/>
        </p:spPr>
        <p:txBody>
          <a:bodyPr wrap="square" lIns="91440" tIns="45720" rIns="91440" bIns="45720" rtlCol="0" anchor="t">
            <a:spAutoFit/>
          </a:bodyPr>
          <a:lstStyle/>
          <a:p>
            <a:pPr algn="ctr" defTabSz="914102">
              <a:defRPr/>
            </a:pPr>
            <a:r>
              <a:rPr lang="de-DE" sz="1200" b="1" i="1">
                <a:solidFill>
                  <a:schemeClr val="bg1"/>
                </a:solidFill>
                <a:latin typeface="Arial"/>
              </a:rPr>
              <a:t> </a:t>
            </a:r>
            <a:br>
              <a:rPr lang="de-DE" sz="1200" b="1" i="1">
                <a:latin typeface="Arial"/>
              </a:rPr>
            </a:br>
            <a:r>
              <a:rPr lang="de-DE" sz="1200" b="1" i="1" u="sng">
                <a:solidFill>
                  <a:srgbClr val="002060"/>
                </a:solidFill>
                <a:latin typeface="Arial"/>
              </a:rPr>
              <a:t>Rückkehr in den (neuen) Alltag:</a:t>
            </a:r>
            <a:r>
              <a:rPr lang="de-DE" sz="1200" b="1" i="1">
                <a:solidFill>
                  <a:srgbClr val="002060"/>
                </a:solidFill>
                <a:latin typeface="Arial"/>
              </a:rPr>
              <a:t> </a:t>
            </a:r>
            <a:endParaRPr lang="en-US" sz="2400" b="1">
              <a:cs typeface="Calibri" panose="020F0502020204030204"/>
            </a:endParaRPr>
          </a:p>
          <a:p>
            <a:pPr algn="ctr" defTabSz="914102">
              <a:defRPr/>
            </a:pPr>
            <a:r>
              <a:rPr lang="de-DE" sz="1200" b="1" i="1">
                <a:solidFill>
                  <a:srgbClr val="002060"/>
                </a:solidFill>
                <a:latin typeface="Arial"/>
              </a:rPr>
              <a:t>Spezielle </a:t>
            </a:r>
            <a:r>
              <a:rPr lang="de-DE" sz="1200" b="1" i="1" err="1">
                <a:solidFill>
                  <a:srgbClr val="002060"/>
                </a:solidFill>
                <a:latin typeface="Arial"/>
              </a:rPr>
              <a:t>Survivorship</a:t>
            </a:r>
            <a:r>
              <a:rPr lang="de-DE" sz="1200" b="1" i="1">
                <a:solidFill>
                  <a:srgbClr val="002060"/>
                </a:solidFill>
                <a:latin typeface="Arial"/>
              </a:rPr>
              <a:t>-Bedürfnisse und </a:t>
            </a:r>
            <a:br>
              <a:rPr lang="de-DE" sz="1200" b="1" i="1">
                <a:solidFill>
                  <a:srgbClr val="002060"/>
                </a:solidFill>
                <a:latin typeface="Arial"/>
              </a:rPr>
            </a:br>
            <a:r>
              <a:rPr lang="de-DE" sz="1200" b="1" i="1">
                <a:solidFill>
                  <a:srgbClr val="002060"/>
                </a:solidFill>
                <a:latin typeface="Arial"/>
              </a:rPr>
              <a:t>Sorgen inkl. Angst vor Rezidiv, bleibende Nebenwirkungen, wirtschaftliche Ausfälle</a:t>
            </a:r>
            <a:r>
              <a:rPr lang="de-DE" sz="1200" b="1" i="1">
                <a:solidFill>
                  <a:schemeClr val="bg1"/>
                </a:solidFill>
                <a:latin typeface="Arial"/>
              </a:rPr>
              <a:t> </a:t>
            </a:r>
            <a:endParaRPr lang="de-DE" sz="2400" b="1">
              <a:solidFill>
                <a:schemeClr val="bg1"/>
              </a:solidFill>
              <a:cs typeface="Calibri" panose="020F0502020204030204"/>
            </a:endParaRPr>
          </a:p>
        </p:txBody>
      </p:sp>
      <p:sp>
        <p:nvSpPr>
          <p:cNvPr id="42" name="TextBox 117">
            <a:extLst>
              <a:ext uri="{FF2B5EF4-FFF2-40B4-BE49-F238E27FC236}">
                <a16:creationId xmlns:a16="http://schemas.microsoft.com/office/drawing/2014/main" id="{FC8AF61C-7CAB-01C4-B820-7032A277B3F4}"/>
              </a:ext>
            </a:extLst>
          </p:cNvPr>
          <p:cNvSpPr txBox="1"/>
          <p:nvPr/>
        </p:nvSpPr>
        <p:spPr>
          <a:xfrm>
            <a:off x="7726215" y="4169928"/>
            <a:ext cx="2771160" cy="746358"/>
          </a:xfrm>
          <a:prstGeom prst="rect">
            <a:avLst/>
          </a:prstGeom>
          <a:noFill/>
        </p:spPr>
        <p:txBody>
          <a:bodyPr wrap="square" lIns="91440" tIns="45720" rIns="91440" bIns="45720" rtlCol="0" anchor="t">
            <a:spAutoFit/>
          </a:bodyPr>
          <a:lstStyle/>
          <a:p>
            <a:pPr algn="ctr" defTabSz="914102">
              <a:defRPr/>
            </a:pPr>
            <a:r>
              <a:rPr lang="de-DE" sz="1050" i="1" u="sng">
                <a:solidFill>
                  <a:srgbClr val="2F4E73"/>
                </a:solidFill>
                <a:latin typeface="Arial"/>
              </a:rPr>
              <a:t>Nachsorge</a:t>
            </a:r>
            <a:r>
              <a:rPr lang="en-GB" sz="1050" i="1" u="sng">
                <a:solidFill>
                  <a:srgbClr val="2F4E73"/>
                </a:solidFill>
                <a:latin typeface="Arial"/>
              </a:rPr>
              <a:t>:</a:t>
            </a:r>
            <a:r>
              <a:rPr lang="en-GB" sz="1050" i="1">
                <a:solidFill>
                  <a:srgbClr val="2F4E73"/>
                </a:solidFill>
                <a:latin typeface="Arial"/>
              </a:rPr>
              <a:t> </a:t>
            </a:r>
            <a:br>
              <a:rPr lang="en-GB" sz="1050" i="1">
                <a:latin typeface="Arial"/>
              </a:rPr>
            </a:br>
            <a:r>
              <a:rPr lang="de-DE" sz="1100" i="1">
                <a:solidFill>
                  <a:srgbClr val="2F4E73"/>
                </a:solidFill>
                <a:latin typeface="Arial"/>
              </a:rPr>
              <a:t>Zuversicht, dass die Therapie gewirkt hat.</a:t>
            </a:r>
            <a:endParaRPr lang="en-GB" sz="1100">
              <a:solidFill>
                <a:srgbClr val="2F4E73"/>
              </a:solidFill>
              <a:latin typeface="Arial"/>
            </a:endParaRPr>
          </a:p>
          <a:p>
            <a:pPr algn="ctr" defTabSz="914102">
              <a:defRPr/>
            </a:pPr>
            <a:r>
              <a:rPr lang="de-DE" sz="1050" i="1">
                <a:solidFill>
                  <a:srgbClr val="2F4E73"/>
                </a:solidFill>
                <a:latin typeface="Arial"/>
              </a:rPr>
              <a:t>Gleichzeitig Sorge, dass das Melanom wieder auftritt. </a:t>
            </a:r>
            <a:endParaRPr lang="de-DE" sz="1050" i="1">
              <a:solidFill>
                <a:srgbClr val="2F4E73"/>
              </a:solidFill>
              <a:latin typeface="Arial"/>
              <a:cs typeface="Arial"/>
            </a:endParaRPr>
          </a:p>
        </p:txBody>
      </p:sp>
      <p:sp>
        <p:nvSpPr>
          <p:cNvPr id="48" name="Text Placeholder 1896">
            <a:extLst>
              <a:ext uri="{FF2B5EF4-FFF2-40B4-BE49-F238E27FC236}">
                <a16:creationId xmlns:a16="http://schemas.microsoft.com/office/drawing/2014/main" id="{DD08F53E-590F-E727-7F18-C3F824280AA0}"/>
              </a:ext>
            </a:extLst>
          </p:cNvPr>
          <p:cNvSpPr txBox="1">
            <a:spLocks/>
          </p:cNvSpPr>
          <p:nvPr/>
        </p:nvSpPr>
        <p:spPr>
          <a:xfrm>
            <a:off x="4769957" y="1812527"/>
            <a:ext cx="2237075" cy="215428"/>
          </a:xfrm>
          <a:prstGeom prst="rect">
            <a:avLst/>
          </a:prstGeom>
        </p:spPr>
        <p:txBody>
          <a:bodyPr vert="horz" wrap="square" lIns="0" tIns="0" rIns="91412" bIns="45705" rtlCol="0">
            <a:spAutoFit/>
          </a:bodyPr>
          <a:lstStyle>
            <a:lvl1pPr marL="0" indent="0" algn="l" defTabSz="914400" rtl="0" eaLnBrk="1" fontAlgn="base" latinLnBrk="0" hangingPunct="1">
              <a:spcBef>
                <a:spcPct val="20000"/>
              </a:spcBef>
              <a:spcAft>
                <a:spcPct val="0"/>
              </a:spcAft>
              <a:buFont typeface="Arial" panose="020B0604020202020204" pitchFamily="34" charset="0"/>
              <a:buNone/>
              <a:defRPr lang="en-US" sz="1400" b="1" kern="1200" baseline="0">
                <a:solidFill>
                  <a:schemeClr val="accent1"/>
                </a:solidFill>
                <a:latin typeface="Arial" pitchFamily="34" charset="0"/>
                <a:ea typeface="+mn-ea"/>
                <a:cs typeface="Arial" pitchFamily="34" charset="0"/>
              </a:defRPr>
            </a:lvl1pPr>
            <a:lvl2pPr marL="6350" indent="0" algn="l" defTabSz="914400" rtl="0" eaLnBrk="1" fontAlgn="base" latinLnBrk="0" hangingPunct="1">
              <a:spcBef>
                <a:spcPct val="20000"/>
              </a:spcBef>
              <a:spcAft>
                <a:spcPct val="0"/>
              </a:spcAft>
              <a:buFont typeface="Wingdings" panose="05000000000000000000" pitchFamily="2" charset="2"/>
              <a:buNone/>
              <a:defRPr lang="en-GB" sz="1400" b="0" kern="1200" baseline="0" dirty="0" smtClean="0">
                <a:solidFill>
                  <a:schemeClr val="accent4"/>
                </a:solidFill>
                <a:latin typeface="Arial" pitchFamily="34" charset="0"/>
                <a:ea typeface="+mn-ea"/>
                <a:cs typeface="Arial" pitchFamily="34" charset="0"/>
              </a:defRPr>
            </a:lvl2pPr>
            <a:lvl3pPr marL="180975" indent="-17462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a:solidFill>
                  <a:schemeClr val="accent4"/>
                </a:solidFill>
                <a:latin typeface="Arial" pitchFamily="34" charset="0"/>
                <a:ea typeface="+mn-ea"/>
                <a:cs typeface="Arial" pitchFamily="34" charset="0"/>
              </a:defRPr>
            </a:lvl3pPr>
            <a:lvl4pPr marL="361950"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dirty="0" smtClean="0">
                <a:solidFill>
                  <a:schemeClr val="accent4"/>
                </a:solidFill>
                <a:latin typeface="Arial" pitchFamily="34" charset="0"/>
                <a:ea typeface="+mn-ea"/>
                <a:cs typeface="Arial" pitchFamily="34" charset="0"/>
              </a:defRPr>
            </a:lvl4pPr>
            <a:lvl5pPr marL="542925"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GB" altLang="en-US" sz="1400" b="0" kern="1200" baseline="0" dirty="0" smtClean="0">
                <a:solidFill>
                  <a:schemeClr val="accent4"/>
                </a:solidFill>
                <a:latin typeface="Arial" pitchFamily="34" charset="0"/>
                <a:ea typeface="+mn-ea"/>
                <a:cs typeface="Arial" pitchFamily="34" charset="0"/>
              </a:defRPr>
            </a:lvl5pPr>
            <a:lvl6pPr marL="714375" indent="-171450" algn="l" defTabSz="914400" rtl="0" eaLnBrk="1" latinLnBrk="0" hangingPunct="1">
              <a:spcBef>
                <a:spcPct val="20000"/>
              </a:spcBef>
              <a:buFont typeface="Wingdings" panose="05000000000000000000" pitchFamily="2" charset="2"/>
              <a:buChar char="§"/>
              <a:defRPr sz="1400" kern="1200">
                <a:solidFill>
                  <a:schemeClr val="accent4"/>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14102">
              <a:defRPr/>
            </a:pPr>
            <a:r>
              <a:rPr lang="en-GB" sz="1100">
                <a:solidFill>
                  <a:srgbClr val="2F4E73"/>
                </a:solidFill>
              </a:rPr>
              <a:t>THERAPIE</a:t>
            </a:r>
            <a:endParaRPr lang="en-GB" sz="1000" b="0">
              <a:solidFill>
                <a:srgbClr val="2F4E73"/>
              </a:solidFill>
            </a:endParaRPr>
          </a:p>
        </p:txBody>
      </p:sp>
      <p:sp>
        <p:nvSpPr>
          <p:cNvPr id="49" name="Text Placeholder 1896">
            <a:extLst>
              <a:ext uri="{FF2B5EF4-FFF2-40B4-BE49-F238E27FC236}">
                <a16:creationId xmlns:a16="http://schemas.microsoft.com/office/drawing/2014/main" id="{F8A8856A-DD03-FD85-C76E-EC77D2CC5E04}"/>
              </a:ext>
            </a:extLst>
          </p:cNvPr>
          <p:cNvSpPr txBox="1">
            <a:spLocks/>
          </p:cNvSpPr>
          <p:nvPr/>
        </p:nvSpPr>
        <p:spPr>
          <a:xfrm>
            <a:off x="8507215" y="1812527"/>
            <a:ext cx="2176780" cy="215428"/>
          </a:xfrm>
          <a:prstGeom prst="rect">
            <a:avLst/>
          </a:prstGeom>
        </p:spPr>
        <p:txBody>
          <a:bodyPr vert="horz" wrap="square" lIns="0" tIns="0" rIns="91412" bIns="45705" rtlCol="0" anchor="t">
            <a:spAutoFit/>
          </a:bodyPr>
          <a:lstStyle>
            <a:lvl1pPr marL="0" indent="0" algn="l" defTabSz="914400" rtl="0" eaLnBrk="1" fontAlgn="base" latinLnBrk="0" hangingPunct="1">
              <a:spcBef>
                <a:spcPct val="20000"/>
              </a:spcBef>
              <a:spcAft>
                <a:spcPct val="0"/>
              </a:spcAft>
              <a:buFont typeface="Arial" panose="020B0604020202020204" pitchFamily="34" charset="0"/>
              <a:buNone/>
              <a:defRPr lang="en-US" sz="1400" b="1" kern="1200" baseline="0">
                <a:solidFill>
                  <a:schemeClr val="accent1"/>
                </a:solidFill>
                <a:latin typeface="Arial" pitchFamily="34" charset="0"/>
                <a:ea typeface="+mn-ea"/>
                <a:cs typeface="Arial" pitchFamily="34" charset="0"/>
              </a:defRPr>
            </a:lvl1pPr>
            <a:lvl2pPr marL="6350" indent="0" algn="l" defTabSz="914400" rtl="0" eaLnBrk="1" fontAlgn="base" latinLnBrk="0" hangingPunct="1">
              <a:spcBef>
                <a:spcPct val="20000"/>
              </a:spcBef>
              <a:spcAft>
                <a:spcPct val="0"/>
              </a:spcAft>
              <a:buFont typeface="Wingdings" panose="05000000000000000000" pitchFamily="2" charset="2"/>
              <a:buNone/>
              <a:defRPr lang="en-GB" sz="1400" b="0" kern="1200" baseline="0" dirty="0" smtClean="0">
                <a:solidFill>
                  <a:schemeClr val="accent4"/>
                </a:solidFill>
                <a:latin typeface="Arial" pitchFamily="34" charset="0"/>
                <a:ea typeface="+mn-ea"/>
                <a:cs typeface="Arial" pitchFamily="34" charset="0"/>
              </a:defRPr>
            </a:lvl2pPr>
            <a:lvl3pPr marL="180975" indent="-17462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a:solidFill>
                  <a:schemeClr val="accent4"/>
                </a:solidFill>
                <a:latin typeface="Arial" pitchFamily="34" charset="0"/>
                <a:ea typeface="+mn-ea"/>
                <a:cs typeface="Arial" pitchFamily="34" charset="0"/>
              </a:defRPr>
            </a:lvl3pPr>
            <a:lvl4pPr marL="361950"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US" altLang="en-US" sz="1400" b="0" kern="1200" baseline="0" dirty="0" smtClean="0">
                <a:solidFill>
                  <a:schemeClr val="accent4"/>
                </a:solidFill>
                <a:latin typeface="Arial" pitchFamily="34" charset="0"/>
                <a:ea typeface="+mn-ea"/>
                <a:cs typeface="Arial" pitchFamily="34" charset="0"/>
              </a:defRPr>
            </a:lvl4pPr>
            <a:lvl5pPr marL="542925" indent="-180975" algn="l" defTabSz="914400" rtl="0" eaLnBrk="1" fontAlgn="base" latinLnBrk="0" hangingPunct="1">
              <a:spcBef>
                <a:spcPct val="20000"/>
              </a:spcBef>
              <a:spcAft>
                <a:spcPct val="0"/>
              </a:spcAft>
              <a:buClr>
                <a:schemeClr val="accent4"/>
              </a:buClr>
              <a:buFont typeface="Arial" panose="020B0604020202020204" pitchFamily="34" charset="0"/>
              <a:buChar char="▪"/>
              <a:defRPr lang="en-GB" altLang="en-US" sz="1400" b="0" kern="1200" baseline="0" dirty="0" smtClean="0">
                <a:solidFill>
                  <a:schemeClr val="accent4"/>
                </a:solidFill>
                <a:latin typeface="Arial" pitchFamily="34" charset="0"/>
                <a:ea typeface="+mn-ea"/>
                <a:cs typeface="Arial" pitchFamily="34" charset="0"/>
              </a:defRPr>
            </a:lvl5pPr>
            <a:lvl6pPr marL="714375" indent="-171450" algn="l" defTabSz="914400" rtl="0" eaLnBrk="1" latinLnBrk="0" hangingPunct="1">
              <a:spcBef>
                <a:spcPct val="20000"/>
              </a:spcBef>
              <a:buFont typeface="Wingdings" panose="05000000000000000000" pitchFamily="2" charset="2"/>
              <a:buChar char="§"/>
              <a:defRPr sz="1400" kern="1200">
                <a:solidFill>
                  <a:schemeClr val="accent4"/>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defTabSz="914102">
              <a:defRPr/>
            </a:pPr>
            <a:r>
              <a:rPr lang="en-GB" sz="1100">
                <a:solidFill>
                  <a:srgbClr val="2F4E73"/>
                </a:solidFill>
              </a:rPr>
              <a:t>FOLLOW-UP/SURVIVORSHIP</a:t>
            </a:r>
          </a:p>
        </p:txBody>
      </p:sp>
      <p:sp>
        <p:nvSpPr>
          <p:cNvPr id="54" name="TextBox 13">
            <a:extLst>
              <a:ext uri="{FF2B5EF4-FFF2-40B4-BE49-F238E27FC236}">
                <a16:creationId xmlns:a16="http://schemas.microsoft.com/office/drawing/2014/main" id="{DC5E1915-9D71-A699-47FF-31DA524645C0}"/>
              </a:ext>
            </a:extLst>
          </p:cNvPr>
          <p:cNvSpPr txBox="1"/>
          <p:nvPr/>
        </p:nvSpPr>
        <p:spPr>
          <a:xfrm>
            <a:off x="9819925" y="2315789"/>
            <a:ext cx="2417385" cy="577466"/>
          </a:xfrm>
          <a:prstGeom prst="rect">
            <a:avLst/>
          </a:prstGeom>
          <a:noFill/>
        </p:spPr>
        <p:txBody>
          <a:bodyPr wrap="square" lIns="91440" tIns="45720" rIns="91440" bIns="45720" rtlCol="0" anchor="t">
            <a:spAutoFit/>
          </a:bodyPr>
          <a:lstStyle/>
          <a:p>
            <a:pPr algn="ctr" defTabSz="914102">
              <a:defRPr/>
            </a:pPr>
            <a:r>
              <a:rPr lang="de-DE" sz="1050" i="1" u="sng">
                <a:solidFill>
                  <a:srgbClr val="2F4E73"/>
                </a:solidFill>
                <a:latin typeface="Arial"/>
              </a:rPr>
              <a:t>Ende der „Nachsorge </a:t>
            </a:r>
            <a:br>
              <a:rPr lang="de-DE" sz="1050" i="1" u="sng">
                <a:latin typeface="Arial"/>
              </a:rPr>
            </a:br>
            <a:r>
              <a:rPr lang="de-DE" sz="1050" i="1">
                <a:solidFill>
                  <a:srgbClr val="2F4E73"/>
                </a:solidFill>
                <a:latin typeface="Arial"/>
              </a:rPr>
              <a:t>Erleichterung/Ungewissheit, da Verlust der „Nachsorge-Struktur</a:t>
            </a:r>
            <a:r>
              <a:rPr lang="en-GB" sz="1050" i="1">
                <a:solidFill>
                  <a:srgbClr val="2F4E73"/>
                </a:solidFill>
                <a:latin typeface="Arial"/>
              </a:rPr>
              <a:t>”</a:t>
            </a:r>
          </a:p>
        </p:txBody>
      </p:sp>
      <p:sp>
        <p:nvSpPr>
          <p:cNvPr id="25" name="Textplatzhalter 3">
            <a:extLst>
              <a:ext uri="{FF2B5EF4-FFF2-40B4-BE49-F238E27FC236}">
                <a16:creationId xmlns:a16="http://schemas.microsoft.com/office/drawing/2014/main" id="{D988E027-67FD-987B-5491-C59A6756F262}"/>
              </a:ext>
            </a:extLst>
          </p:cNvPr>
          <p:cNvSpPr>
            <a:spLocks noGrp="1"/>
          </p:cNvSpPr>
          <p:nvPr>
            <p:ph type="body" sz="quarter" idx="14"/>
          </p:nvPr>
        </p:nvSpPr>
        <p:spPr>
          <a:xfrm>
            <a:off x="-5" y="6177339"/>
            <a:ext cx="12192000" cy="715963"/>
          </a:xfrm>
        </p:spPr>
        <p:txBody>
          <a:bodyPr/>
          <a:lstStyle/>
          <a:p>
            <a:r>
              <a:rPr lang="de-DE" sz="900"/>
              <a:t>Patientenerfahrungen können sehr unterschiedlich sein, die hier gezeigte Darstellung stellt nur ein typisches Beispiel dar.</a:t>
            </a:r>
          </a:p>
          <a:p>
            <a:r>
              <a:rPr lang="de-DE" sz="900"/>
              <a:t>HTZ</a:t>
            </a:r>
            <a:r>
              <a:rPr lang="de-DE" sz="900" b="0"/>
              <a:t>: Hauttumorzentrum; </a:t>
            </a:r>
            <a:r>
              <a:rPr lang="de-DE" sz="900" err="1"/>
              <a:t>Thx</a:t>
            </a:r>
            <a:r>
              <a:rPr lang="de-DE" sz="900" b="0"/>
              <a:t>: Therapie.</a:t>
            </a:r>
          </a:p>
        </p:txBody>
      </p:sp>
      <p:grpSp>
        <p:nvGrpSpPr>
          <p:cNvPr id="65" name="Gruppieren 64">
            <a:extLst>
              <a:ext uri="{FF2B5EF4-FFF2-40B4-BE49-F238E27FC236}">
                <a16:creationId xmlns:a16="http://schemas.microsoft.com/office/drawing/2014/main" id="{5EF27815-A47D-9B4F-B184-31E811C030B9}"/>
              </a:ext>
            </a:extLst>
          </p:cNvPr>
          <p:cNvGrpSpPr/>
          <p:nvPr/>
        </p:nvGrpSpPr>
        <p:grpSpPr>
          <a:xfrm>
            <a:off x="104585" y="3999207"/>
            <a:ext cx="831744" cy="831744"/>
            <a:chOff x="2957124" y="2219139"/>
            <a:chExt cx="2072123" cy="2072123"/>
          </a:xfrm>
        </p:grpSpPr>
        <p:sp>
          <p:nvSpPr>
            <p:cNvPr id="66" name="Oval 65">
              <a:extLst>
                <a:ext uri="{FF2B5EF4-FFF2-40B4-BE49-F238E27FC236}">
                  <a16:creationId xmlns:a16="http://schemas.microsoft.com/office/drawing/2014/main" id="{A9186274-25DC-7843-906E-B6852D870C8E}"/>
                </a:ext>
              </a:extLst>
            </p:cNvPr>
            <p:cNvSpPr/>
            <p:nvPr/>
          </p:nvSpPr>
          <p:spPr>
            <a:xfrm>
              <a:off x="2957124" y="2219139"/>
              <a:ext cx="2072123" cy="2072123"/>
            </a:xfrm>
            <a:prstGeom prst="ellipse">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7" name="Grafik 66" descr="Ein Bild, das Clipart, Cartoon enthält.&#10;&#10;Automatisch generierte Beschreibung">
              <a:extLst>
                <a:ext uri="{FF2B5EF4-FFF2-40B4-BE49-F238E27FC236}">
                  <a16:creationId xmlns:a16="http://schemas.microsoft.com/office/drawing/2014/main" id="{7DF601D9-8447-114C-B915-37E1510AFC73}"/>
                </a:ext>
              </a:extLst>
            </p:cNvPr>
            <p:cNvPicPr>
              <a:picLocks noChangeAspect="1"/>
            </p:cNvPicPr>
            <p:nvPr/>
          </p:nvPicPr>
          <p:blipFill>
            <a:blip r:embed="rId3" cstate="hqprint">
              <a:extLst>
                <a:ext uri="{28A0092B-C50C-407E-A947-70E740481C1C}">
                  <a14:useLocalDpi xmlns:a14="http://schemas.microsoft.com/office/drawing/2010/main" val="0"/>
                </a:ext>
              </a:extLst>
            </a:blip>
            <a:srcRect b="1587"/>
            <a:stretch>
              <a:fillRect/>
            </a:stretch>
          </p:blipFill>
          <p:spPr>
            <a:xfrm>
              <a:off x="3075994" y="2485997"/>
              <a:ext cx="1834382" cy="1805265"/>
            </a:xfrm>
            <a:custGeom>
              <a:avLst/>
              <a:gdLst>
                <a:gd name="connsiteX0" fmla="*/ 224852 w 1834382"/>
                <a:gd name="connsiteY0" fmla="*/ 0 h 1805265"/>
                <a:gd name="connsiteX1" fmla="*/ 1609532 w 1834382"/>
                <a:gd name="connsiteY1" fmla="*/ 0 h 1805265"/>
                <a:gd name="connsiteX2" fmla="*/ 1649798 w 1834382"/>
                <a:gd name="connsiteY2" fmla="*/ 36597 h 1805265"/>
                <a:gd name="connsiteX3" fmla="*/ 1828207 w 1834382"/>
                <a:gd name="connsiteY3" fmla="*/ 275354 h 1805265"/>
                <a:gd name="connsiteX4" fmla="*/ 1834382 w 1834382"/>
                <a:gd name="connsiteY4" fmla="*/ 288173 h 1805265"/>
                <a:gd name="connsiteX5" fmla="*/ 1834382 w 1834382"/>
                <a:gd name="connsiteY5" fmla="*/ 1250233 h 1805265"/>
                <a:gd name="connsiteX6" fmla="*/ 1828207 w 1834382"/>
                <a:gd name="connsiteY6" fmla="*/ 1263052 h 1805265"/>
                <a:gd name="connsiteX7" fmla="*/ 917192 w 1834382"/>
                <a:gd name="connsiteY7" fmla="*/ 1805265 h 1805265"/>
                <a:gd name="connsiteX8" fmla="*/ 6177 w 1834382"/>
                <a:gd name="connsiteY8" fmla="*/ 1263052 h 1805265"/>
                <a:gd name="connsiteX9" fmla="*/ 0 w 1834382"/>
                <a:gd name="connsiteY9" fmla="*/ 1250229 h 1805265"/>
                <a:gd name="connsiteX10" fmla="*/ 0 w 1834382"/>
                <a:gd name="connsiteY10" fmla="*/ 288177 h 1805265"/>
                <a:gd name="connsiteX11" fmla="*/ 6177 w 1834382"/>
                <a:gd name="connsiteY11" fmla="*/ 275354 h 1805265"/>
                <a:gd name="connsiteX12" fmla="*/ 184586 w 1834382"/>
                <a:gd name="connsiteY12" fmla="*/ 36597 h 1805265"/>
                <a:gd name="connsiteX13" fmla="*/ 224852 w 1834382"/>
                <a:gd name="connsiteY13" fmla="*/ 0 h 180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4382" h="1805265">
                  <a:moveTo>
                    <a:pt x="224852" y="0"/>
                  </a:moveTo>
                  <a:lnTo>
                    <a:pt x="1609532" y="0"/>
                  </a:lnTo>
                  <a:lnTo>
                    <a:pt x="1649798" y="36597"/>
                  </a:lnTo>
                  <a:cubicBezTo>
                    <a:pt x="1720107" y="106906"/>
                    <a:pt x="1780358" y="187273"/>
                    <a:pt x="1828207" y="275354"/>
                  </a:cubicBezTo>
                  <a:lnTo>
                    <a:pt x="1834382" y="288173"/>
                  </a:lnTo>
                  <a:lnTo>
                    <a:pt x="1834382" y="1250233"/>
                  </a:lnTo>
                  <a:lnTo>
                    <a:pt x="1828207" y="1263052"/>
                  </a:lnTo>
                  <a:cubicBezTo>
                    <a:pt x="1652761" y="1586018"/>
                    <a:pt x="1310580" y="1805265"/>
                    <a:pt x="917192" y="1805265"/>
                  </a:cubicBezTo>
                  <a:cubicBezTo>
                    <a:pt x="523804" y="1805265"/>
                    <a:pt x="181623" y="1586018"/>
                    <a:pt x="6177" y="1263052"/>
                  </a:cubicBezTo>
                  <a:lnTo>
                    <a:pt x="0" y="1250229"/>
                  </a:lnTo>
                  <a:lnTo>
                    <a:pt x="0" y="288177"/>
                  </a:lnTo>
                  <a:lnTo>
                    <a:pt x="6177" y="275354"/>
                  </a:lnTo>
                  <a:cubicBezTo>
                    <a:pt x="54026" y="187273"/>
                    <a:pt x="114277" y="106906"/>
                    <a:pt x="184586" y="36597"/>
                  </a:cubicBezTo>
                  <a:lnTo>
                    <a:pt x="224852" y="0"/>
                  </a:lnTo>
                  <a:close/>
                </a:path>
              </a:pathLst>
            </a:custGeom>
          </p:spPr>
        </p:pic>
      </p:grpSp>
      <p:sp>
        <p:nvSpPr>
          <p:cNvPr id="26" name="TextBox 7">
            <a:extLst>
              <a:ext uri="{FF2B5EF4-FFF2-40B4-BE49-F238E27FC236}">
                <a16:creationId xmlns:a16="http://schemas.microsoft.com/office/drawing/2014/main" id="{3BB4EADF-7C4F-F4BD-6740-96DA70C0F015}"/>
              </a:ext>
            </a:extLst>
          </p:cNvPr>
          <p:cNvSpPr txBox="1"/>
          <p:nvPr/>
        </p:nvSpPr>
        <p:spPr>
          <a:xfrm>
            <a:off x="1480449" y="2304406"/>
            <a:ext cx="1737299" cy="415755"/>
          </a:xfrm>
          <a:prstGeom prst="rect">
            <a:avLst/>
          </a:prstGeom>
          <a:noFill/>
        </p:spPr>
        <p:txBody>
          <a:bodyPr wrap="square" rtlCol="0">
            <a:spAutoFit/>
          </a:bodyPr>
          <a:lstStyle/>
          <a:p>
            <a:pPr defTabSz="914102">
              <a:defRPr/>
            </a:pPr>
            <a:r>
              <a:rPr lang="en-GB" sz="1051" i="1" u="sng" err="1">
                <a:solidFill>
                  <a:srgbClr val="2F4E73"/>
                </a:solidFill>
                <a:latin typeface="Arial"/>
              </a:rPr>
              <a:t>Exzision</a:t>
            </a:r>
            <a:r>
              <a:rPr lang="en-GB" sz="1051" i="1" u="sng">
                <a:solidFill>
                  <a:srgbClr val="2F4E73"/>
                </a:solidFill>
                <a:latin typeface="Arial"/>
              </a:rPr>
              <a:t> des </a:t>
            </a:r>
            <a:r>
              <a:rPr lang="en-GB" sz="1051" i="1" u="sng" err="1">
                <a:solidFill>
                  <a:srgbClr val="2F4E73"/>
                </a:solidFill>
                <a:latin typeface="Arial"/>
              </a:rPr>
              <a:t>Primärtumors</a:t>
            </a:r>
            <a:endParaRPr lang="en-GB" sz="1051" i="1" u="sng">
              <a:solidFill>
                <a:srgbClr val="2F4E73"/>
              </a:solidFill>
              <a:latin typeface="Arial"/>
            </a:endParaRPr>
          </a:p>
        </p:txBody>
      </p:sp>
      <p:pic>
        <p:nvPicPr>
          <p:cNvPr id="29" name="Grafik 28">
            <a:extLst>
              <a:ext uri="{FF2B5EF4-FFF2-40B4-BE49-F238E27FC236}">
                <a16:creationId xmlns:a16="http://schemas.microsoft.com/office/drawing/2014/main" id="{7FA56079-228A-324E-A37D-8703EF85A0D0}"/>
              </a:ext>
            </a:extLst>
          </p:cNvPr>
          <p:cNvPicPr>
            <a:picLocks noChangeAspect="1"/>
          </p:cNvPicPr>
          <p:nvPr/>
        </p:nvPicPr>
        <p:blipFill>
          <a:blip r:embed="rId4"/>
          <a:stretch>
            <a:fillRect/>
          </a:stretch>
        </p:blipFill>
        <p:spPr>
          <a:xfrm>
            <a:off x="9179512" y="2935053"/>
            <a:ext cx="545356" cy="712444"/>
          </a:xfrm>
          <a:prstGeom prst="rect">
            <a:avLst/>
          </a:prstGeom>
        </p:spPr>
      </p:pic>
      <p:pic>
        <p:nvPicPr>
          <p:cNvPr id="64" name="Grafik 63">
            <a:extLst>
              <a:ext uri="{FF2B5EF4-FFF2-40B4-BE49-F238E27FC236}">
                <a16:creationId xmlns:a16="http://schemas.microsoft.com/office/drawing/2014/main" id="{5958DA54-371E-404F-BB14-EDFD0FECF9AD}"/>
              </a:ext>
            </a:extLst>
          </p:cNvPr>
          <p:cNvPicPr>
            <a:picLocks noChangeAspect="1"/>
          </p:cNvPicPr>
          <p:nvPr/>
        </p:nvPicPr>
        <p:blipFill>
          <a:blip r:embed="rId5"/>
          <a:stretch>
            <a:fillRect/>
          </a:stretch>
        </p:blipFill>
        <p:spPr>
          <a:xfrm>
            <a:off x="2944631" y="2109334"/>
            <a:ext cx="310996" cy="617280"/>
          </a:xfrm>
          <a:prstGeom prst="rect">
            <a:avLst/>
          </a:prstGeom>
        </p:spPr>
      </p:pic>
      <p:pic>
        <p:nvPicPr>
          <p:cNvPr id="81" name="Grafik 80">
            <a:extLst>
              <a:ext uri="{FF2B5EF4-FFF2-40B4-BE49-F238E27FC236}">
                <a16:creationId xmlns:a16="http://schemas.microsoft.com/office/drawing/2014/main" id="{BA247B31-BE45-D443-9003-6258150AD81B}"/>
              </a:ext>
            </a:extLst>
          </p:cNvPr>
          <p:cNvPicPr>
            <a:picLocks noChangeAspect="1"/>
          </p:cNvPicPr>
          <p:nvPr/>
        </p:nvPicPr>
        <p:blipFill>
          <a:blip r:embed="rId6"/>
          <a:stretch>
            <a:fillRect/>
          </a:stretch>
        </p:blipFill>
        <p:spPr>
          <a:xfrm>
            <a:off x="5343453" y="2046686"/>
            <a:ext cx="1233167" cy="739423"/>
          </a:xfrm>
          <a:prstGeom prst="rect">
            <a:avLst/>
          </a:prstGeom>
        </p:spPr>
      </p:pic>
      <p:grpSp>
        <p:nvGrpSpPr>
          <p:cNvPr id="102" name="Gruppieren 101">
            <a:extLst>
              <a:ext uri="{FF2B5EF4-FFF2-40B4-BE49-F238E27FC236}">
                <a16:creationId xmlns:a16="http://schemas.microsoft.com/office/drawing/2014/main" id="{DE62C973-1705-D044-99D9-3B01BD7E4383}"/>
              </a:ext>
            </a:extLst>
          </p:cNvPr>
          <p:cNvGrpSpPr/>
          <p:nvPr/>
        </p:nvGrpSpPr>
        <p:grpSpPr>
          <a:xfrm>
            <a:off x="1707599" y="2750715"/>
            <a:ext cx="10510344" cy="2054106"/>
            <a:chOff x="1707599" y="2759951"/>
            <a:chExt cx="10510344" cy="2054106"/>
          </a:xfrm>
        </p:grpSpPr>
        <p:sp>
          <p:nvSpPr>
            <p:cNvPr id="103" name="Rectangle 59">
              <a:extLst>
                <a:ext uri="{FF2B5EF4-FFF2-40B4-BE49-F238E27FC236}">
                  <a16:creationId xmlns:a16="http://schemas.microsoft.com/office/drawing/2014/main" id="{E5BFC2BF-5D93-4A4F-B5C0-D80F4CD82BA2}"/>
                </a:ext>
              </a:extLst>
            </p:cNvPr>
            <p:cNvSpPr/>
            <p:nvPr/>
          </p:nvSpPr>
          <p:spPr>
            <a:xfrm>
              <a:off x="1707599" y="2759951"/>
              <a:ext cx="35989" cy="107967"/>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4" name="Rectangle 92">
              <a:extLst>
                <a:ext uri="{FF2B5EF4-FFF2-40B4-BE49-F238E27FC236}">
                  <a16:creationId xmlns:a16="http://schemas.microsoft.com/office/drawing/2014/main" id="{8C07D11B-BE91-D843-A814-766F46B58B6D}"/>
                </a:ext>
              </a:extLst>
            </p:cNvPr>
            <p:cNvSpPr/>
            <p:nvPr/>
          </p:nvSpPr>
          <p:spPr>
            <a:xfrm rot="3000000">
              <a:off x="2812404" y="3081053"/>
              <a:ext cx="35989" cy="107967"/>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5" name="Rectangle 101">
              <a:extLst>
                <a:ext uri="{FF2B5EF4-FFF2-40B4-BE49-F238E27FC236}">
                  <a16:creationId xmlns:a16="http://schemas.microsoft.com/office/drawing/2014/main" id="{169B472E-EEDD-5246-8BFD-B243CC5E1C3B}"/>
                </a:ext>
              </a:extLst>
            </p:cNvPr>
            <p:cNvSpPr/>
            <p:nvPr/>
          </p:nvSpPr>
          <p:spPr>
            <a:xfrm>
              <a:off x="6064808" y="4055106"/>
              <a:ext cx="35989" cy="107967"/>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6" name="Rectangle 110">
              <a:extLst>
                <a:ext uri="{FF2B5EF4-FFF2-40B4-BE49-F238E27FC236}">
                  <a16:creationId xmlns:a16="http://schemas.microsoft.com/office/drawing/2014/main" id="{199A44D9-F68A-E24F-A959-64B290F40466}"/>
                </a:ext>
              </a:extLst>
            </p:cNvPr>
            <p:cNvSpPr/>
            <p:nvPr/>
          </p:nvSpPr>
          <p:spPr>
            <a:xfrm>
              <a:off x="5022509" y="4670101"/>
              <a:ext cx="35989" cy="143956"/>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7" name="Rectangle 103">
              <a:extLst>
                <a:ext uri="{FF2B5EF4-FFF2-40B4-BE49-F238E27FC236}">
                  <a16:creationId xmlns:a16="http://schemas.microsoft.com/office/drawing/2014/main" id="{90F067A6-270C-5B45-AC83-77DB6CDB7AB6}"/>
                </a:ext>
              </a:extLst>
            </p:cNvPr>
            <p:cNvSpPr/>
            <p:nvPr/>
          </p:nvSpPr>
          <p:spPr>
            <a:xfrm>
              <a:off x="6800015" y="4284591"/>
              <a:ext cx="35989" cy="143956"/>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8" name="Rectangle 98">
              <a:extLst>
                <a:ext uri="{FF2B5EF4-FFF2-40B4-BE49-F238E27FC236}">
                  <a16:creationId xmlns:a16="http://schemas.microsoft.com/office/drawing/2014/main" id="{3138590B-F843-9040-9476-F9DFE68585F0}"/>
                </a:ext>
              </a:extLst>
            </p:cNvPr>
            <p:cNvSpPr/>
            <p:nvPr/>
          </p:nvSpPr>
          <p:spPr>
            <a:xfrm>
              <a:off x="3754658" y="3836148"/>
              <a:ext cx="35989" cy="107967"/>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09" name="Rectangle 96">
              <a:extLst>
                <a:ext uri="{FF2B5EF4-FFF2-40B4-BE49-F238E27FC236}">
                  <a16:creationId xmlns:a16="http://schemas.microsoft.com/office/drawing/2014/main" id="{F1DCE216-83E3-9C4A-8B1E-FBE41CF9BECC}"/>
                </a:ext>
              </a:extLst>
            </p:cNvPr>
            <p:cNvSpPr/>
            <p:nvPr/>
          </p:nvSpPr>
          <p:spPr>
            <a:xfrm>
              <a:off x="3047366" y="4421502"/>
              <a:ext cx="35989" cy="143956"/>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sp>
          <p:nvSpPr>
            <p:cNvPr id="110" name="Freeform 57">
              <a:extLst>
                <a:ext uri="{FF2B5EF4-FFF2-40B4-BE49-F238E27FC236}">
                  <a16:creationId xmlns:a16="http://schemas.microsoft.com/office/drawing/2014/main" id="{D6E36131-1B51-B545-8556-77A2663808CF}"/>
                </a:ext>
              </a:extLst>
            </p:cNvPr>
            <p:cNvSpPr/>
            <p:nvPr/>
          </p:nvSpPr>
          <p:spPr>
            <a:xfrm>
              <a:off x="1717232" y="2854750"/>
              <a:ext cx="10500711" cy="1838394"/>
            </a:xfrm>
            <a:custGeom>
              <a:avLst/>
              <a:gdLst>
                <a:gd name="connsiteX0" fmla="*/ 0 w 9991898"/>
                <a:gd name="connsiteY0" fmla="*/ 0 h 2147725"/>
                <a:gd name="connsiteX1" fmla="*/ 1105593 w 9991898"/>
                <a:gd name="connsiteY1" fmla="*/ 482138 h 2147725"/>
                <a:gd name="connsiteX2" fmla="*/ 2344189 w 9991898"/>
                <a:gd name="connsiteY2" fmla="*/ 1596044 h 2147725"/>
                <a:gd name="connsiteX3" fmla="*/ 3399906 w 9991898"/>
                <a:gd name="connsiteY3" fmla="*/ 1296786 h 2147725"/>
                <a:gd name="connsiteX4" fmla="*/ 3690851 w 9991898"/>
                <a:gd name="connsiteY4" fmla="*/ 1354975 h 2147725"/>
                <a:gd name="connsiteX5" fmla="*/ 4738255 w 9991898"/>
                <a:gd name="connsiteY5" fmla="*/ 2103120 h 2147725"/>
                <a:gd name="connsiteX6" fmla="*/ 6342611 w 9991898"/>
                <a:gd name="connsiteY6" fmla="*/ 1787237 h 2147725"/>
                <a:gd name="connsiteX7" fmla="*/ 7930342 w 9991898"/>
                <a:gd name="connsiteY7" fmla="*/ 2136371 h 2147725"/>
                <a:gd name="connsiteX8" fmla="*/ 8869680 w 9991898"/>
                <a:gd name="connsiteY8" fmla="*/ 1271848 h 2147725"/>
                <a:gd name="connsiteX9" fmla="*/ 9991898 w 9991898"/>
                <a:gd name="connsiteY9"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499659 w 9991898"/>
                <a:gd name="connsiteY3" fmla="*/ 1238597 h 2147725"/>
                <a:gd name="connsiteX4" fmla="*/ 3690851 w 9991898"/>
                <a:gd name="connsiteY4" fmla="*/ 1354975 h 2147725"/>
                <a:gd name="connsiteX5" fmla="*/ 4738255 w 9991898"/>
                <a:gd name="connsiteY5" fmla="*/ 2103120 h 2147725"/>
                <a:gd name="connsiteX6" fmla="*/ 6342611 w 9991898"/>
                <a:gd name="connsiteY6" fmla="*/ 1787237 h 2147725"/>
                <a:gd name="connsiteX7" fmla="*/ 7930342 w 9991898"/>
                <a:gd name="connsiteY7" fmla="*/ 2136371 h 2147725"/>
                <a:gd name="connsiteX8" fmla="*/ 8869680 w 9991898"/>
                <a:gd name="connsiteY8" fmla="*/ 1271848 h 2147725"/>
                <a:gd name="connsiteX9" fmla="*/ 9991898 w 9991898"/>
                <a:gd name="connsiteY9"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499659 w 9991898"/>
                <a:gd name="connsiteY3" fmla="*/ 1238597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624349 w 9991898"/>
                <a:gd name="connsiteY3" fmla="*/ 1280160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624349 w 9991898"/>
                <a:gd name="connsiteY3" fmla="*/ 1280160 h 2147725"/>
                <a:gd name="connsiteX4" fmla="*/ 3724102 w 9991898"/>
                <a:gd name="connsiteY4" fmla="*/ 1321724 h 2147725"/>
                <a:gd name="connsiteX5" fmla="*/ 4738255 w 9991898"/>
                <a:gd name="connsiteY5" fmla="*/ 2103120 h 2147725"/>
                <a:gd name="connsiteX6" fmla="*/ 6342611 w 9991898"/>
                <a:gd name="connsiteY6" fmla="*/ 1787237 h 2147725"/>
                <a:gd name="connsiteX7" fmla="*/ 7930342 w 9991898"/>
                <a:gd name="connsiteY7" fmla="*/ 2136371 h 2147725"/>
                <a:gd name="connsiteX8" fmla="*/ 8869680 w 9991898"/>
                <a:gd name="connsiteY8" fmla="*/ 1271848 h 2147725"/>
                <a:gd name="connsiteX9" fmla="*/ 9991898 w 9991898"/>
                <a:gd name="connsiteY9"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624349 w 9991898"/>
                <a:gd name="connsiteY3" fmla="*/ 1280160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632662 w 9991898"/>
                <a:gd name="connsiteY3" fmla="*/ 1230283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632662 w 9991898"/>
                <a:gd name="connsiteY3" fmla="*/ 1230283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516284 w 9991898"/>
                <a:gd name="connsiteY3" fmla="*/ 1263534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725"/>
                <a:gd name="connsiteX1" fmla="*/ 1105593 w 9991898"/>
                <a:gd name="connsiteY1" fmla="*/ 482138 h 2147725"/>
                <a:gd name="connsiteX2" fmla="*/ 2344189 w 9991898"/>
                <a:gd name="connsiteY2" fmla="*/ 1596044 h 2147725"/>
                <a:gd name="connsiteX3" fmla="*/ 3516284 w 9991898"/>
                <a:gd name="connsiteY3" fmla="*/ 1263534 h 2147725"/>
                <a:gd name="connsiteX4" fmla="*/ 4738255 w 9991898"/>
                <a:gd name="connsiteY4" fmla="*/ 2103120 h 2147725"/>
                <a:gd name="connsiteX5" fmla="*/ 6342611 w 9991898"/>
                <a:gd name="connsiteY5" fmla="*/ 1787237 h 2147725"/>
                <a:gd name="connsiteX6" fmla="*/ 7930342 w 9991898"/>
                <a:gd name="connsiteY6" fmla="*/ 2136371 h 2147725"/>
                <a:gd name="connsiteX7" fmla="*/ 8869680 w 9991898"/>
                <a:gd name="connsiteY7" fmla="*/ 1271848 h 2147725"/>
                <a:gd name="connsiteX8" fmla="*/ 9991898 w 9991898"/>
                <a:gd name="connsiteY8" fmla="*/ 1745673 h 2147725"/>
                <a:gd name="connsiteX0" fmla="*/ 0 w 9991898"/>
                <a:gd name="connsiteY0" fmla="*/ 0 h 2147851"/>
                <a:gd name="connsiteX1" fmla="*/ 1105593 w 9991898"/>
                <a:gd name="connsiteY1" fmla="*/ 482138 h 2147851"/>
                <a:gd name="connsiteX2" fmla="*/ 2344189 w 9991898"/>
                <a:gd name="connsiteY2" fmla="*/ 1596044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440575 h 2147851"/>
                <a:gd name="connsiteX2" fmla="*/ 2344189 w 9991898"/>
                <a:gd name="connsiteY2" fmla="*/ 1596044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440575 h 2147851"/>
                <a:gd name="connsiteX2" fmla="*/ 2344189 w 9991898"/>
                <a:gd name="connsiteY2" fmla="*/ 1596044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374073 h 2147851"/>
                <a:gd name="connsiteX2" fmla="*/ 2344189 w 9991898"/>
                <a:gd name="connsiteY2" fmla="*/ 1596044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374073 h 2147851"/>
                <a:gd name="connsiteX2" fmla="*/ 2360814 w 9991898"/>
                <a:gd name="connsiteY2" fmla="*/ 1803862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374073 h 2147851"/>
                <a:gd name="connsiteX2" fmla="*/ 2360814 w 9991898"/>
                <a:gd name="connsiteY2" fmla="*/ 1803862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9991898"/>
                <a:gd name="connsiteY0" fmla="*/ 0 h 2147851"/>
                <a:gd name="connsiteX1" fmla="*/ 1280161 w 9991898"/>
                <a:gd name="connsiteY1" fmla="*/ 374073 h 2147851"/>
                <a:gd name="connsiteX2" fmla="*/ 2360814 w 9991898"/>
                <a:gd name="connsiteY2" fmla="*/ 1803862 h 2147851"/>
                <a:gd name="connsiteX3" fmla="*/ 3516284 w 9991898"/>
                <a:gd name="connsiteY3" fmla="*/ 1263534 h 2147851"/>
                <a:gd name="connsiteX4" fmla="*/ 4788132 w 9991898"/>
                <a:gd name="connsiteY4" fmla="*/ 2069869 h 2147851"/>
                <a:gd name="connsiteX5" fmla="*/ 6342611 w 9991898"/>
                <a:gd name="connsiteY5" fmla="*/ 1787237 h 2147851"/>
                <a:gd name="connsiteX6" fmla="*/ 7930342 w 9991898"/>
                <a:gd name="connsiteY6" fmla="*/ 2136371 h 2147851"/>
                <a:gd name="connsiteX7" fmla="*/ 8869680 w 9991898"/>
                <a:gd name="connsiteY7" fmla="*/ 1271848 h 2147851"/>
                <a:gd name="connsiteX8" fmla="*/ 9991898 w 9991898"/>
                <a:gd name="connsiteY8" fmla="*/ 1745673 h 2147851"/>
                <a:gd name="connsiteX0" fmla="*/ 0 w 10025149"/>
                <a:gd name="connsiteY0" fmla="*/ 0 h 2014847"/>
                <a:gd name="connsiteX1" fmla="*/ 1313412 w 10025149"/>
                <a:gd name="connsiteY1" fmla="*/ 241069 h 2014847"/>
                <a:gd name="connsiteX2" fmla="*/ 2394065 w 10025149"/>
                <a:gd name="connsiteY2" fmla="*/ 1670858 h 2014847"/>
                <a:gd name="connsiteX3" fmla="*/ 3549535 w 10025149"/>
                <a:gd name="connsiteY3" fmla="*/ 1130530 h 2014847"/>
                <a:gd name="connsiteX4" fmla="*/ 4821383 w 10025149"/>
                <a:gd name="connsiteY4" fmla="*/ 1936865 h 2014847"/>
                <a:gd name="connsiteX5" fmla="*/ 6375862 w 10025149"/>
                <a:gd name="connsiteY5" fmla="*/ 1654233 h 2014847"/>
                <a:gd name="connsiteX6" fmla="*/ 7963593 w 10025149"/>
                <a:gd name="connsiteY6" fmla="*/ 2003367 h 2014847"/>
                <a:gd name="connsiteX7" fmla="*/ 8902931 w 10025149"/>
                <a:gd name="connsiteY7" fmla="*/ 1138844 h 2014847"/>
                <a:gd name="connsiteX8" fmla="*/ 10025149 w 10025149"/>
                <a:gd name="connsiteY8" fmla="*/ 1612669 h 2014847"/>
                <a:gd name="connsiteX0" fmla="*/ 0 w 10025149"/>
                <a:gd name="connsiteY0" fmla="*/ 1677 h 2016524"/>
                <a:gd name="connsiteX1" fmla="*/ 1313412 w 10025149"/>
                <a:gd name="connsiteY1" fmla="*/ 242746 h 2016524"/>
                <a:gd name="connsiteX2" fmla="*/ 2394065 w 10025149"/>
                <a:gd name="connsiteY2" fmla="*/ 1672535 h 2016524"/>
                <a:gd name="connsiteX3" fmla="*/ 3549535 w 10025149"/>
                <a:gd name="connsiteY3" fmla="*/ 1132207 h 2016524"/>
                <a:gd name="connsiteX4" fmla="*/ 4821383 w 10025149"/>
                <a:gd name="connsiteY4" fmla="*/ 1938542 h 2016524"/>
                <a:gd name="connsiteX5" fmla="*/ 6375862 w 10025149"/>
                <a:gd name="connsiteY5" fmla="*/ 1655910 h 2016524"/>
                <a:gd name="connsiteX6" fmla="*/ 7963593 w 10025149"/>
                <a:gd name="connsiteY6" fmla="*/ 2005044 h 2016524"/>
                <a:gd name="connsiteX7" fmla="*/ 8902931 w 10025149"/>
                <a:gd name="connsiteY7" fmla="*/ 1140521 h 2016524"/>
                <a:gd name="connsiteX8" fmla="*/ 10025149 w 10025149"/>
                <a:gd name="connsiteY8" fmla="*/ 1614346 h 2016524"/>
                <a:gd name="connsiteX0" fmla="*/ 0 w 9925397"/>
                <a:gd name="connsiteY0" fmla="*/ 51045 h 1916262"/>
                <a:gd name="connsiteX1" fmla="*/ 1213660 w 9925397"/>
                <a:gd name="connsiteY1" fmla="*/ 142484 h 1916262"/>
                <a:gd name="connsiteX2" fmla="*/ 2294313 w 9925397"/>
                <a:gd name="connsiteY2" fmla="*/ 1572273 h 1916262"/>
                <a:gd name="connsiteX3" fmla="*/ 3449783 w 9925397"/>
                <a:gd name="connsiteY3" fmla="*/ 1031945 h 1916262"/>
                <a:gd name="connsiteX4" fmla="*/ 4721631 w 9925397"/>
                <a:gd name="connsiteY4" fmla="*/ 1838280 h 1916262"/>
                <a:gd name="connsiteX5" fmla="*/ 6276110 w 9925397"/>
                <a:gd name="connsiteY5" fmla="*/ 1555648 h 1916262"/>
                <a:gd name="connsiteX6" fmla="*/ 7863841 w 9925397"/>
                <a:gd name="connsiteY6" fmla="*/ 1904782 h 1916262"/>
                <a:gd name="connsiteX7" fmla="*/ 8803179 w 9925397"/>
                <a:gd name="connsiteY7" fmla="*/ 1040259 h 1916262"/>
                <a:gd name="connsiteX8" fmla="*/ 9925397 w 9925397"/>
                <a:gd name="connsiteY8" fmla="*/ 1514084 h 1916262"/>
                <a:gd name="connsiteX0" fmla="*/ 0 w 9925397"/>
                <a:gd name="connsiteY0" fmla="*/ 468 h 1865685"/>
                <a:gd name="connsiteX1" fmla="*/ 1213660 w 9925397"/>
                <a:gd name="connsiteY1" fmla="*/ 91907 h 1865685"/>
                <a:gd name="connsiteX2" fmla="*/ 2294313 w 9925397"/>
                <a:gd name="connsiteY2" fmla="*/ 1521696 h 1865685"/>
                <a:gd name="connsiteX3" fmla="*/ 3449783 w 9925397"/>
                <a:gd name="connsiteY3" fmla="*/ 981368 h 1865685"/>
                <a:gd name="connsiteX4" fmla="*/ 4721631 w 9925397"/>
                <a:gd name="connsiteY4" fmla="*/ 1787703 h 1865685"/>
                <a:gd name="connsiteX5" fmla="*/ 6276110 w 9925397"/>
                <a:gd name="connsiteY5" fmla="*/ 1505071 h 1865685"/>
                <a:gd name="connsiteX6" fmla="*/ 7863841 w 9925397"/>
                <a:gd name="connsiteY6" fmla="*/ 1854205 h 1865685"/>
                <a:gd name="connsiteX7" fmla="*/ 8803179 w 9925397"/>
                <a:gd name="connsiteY7" fmla="*/ 989682 h 1865685"/>
                <a:gd name="connsiteX8" fmla="*/ 9925397 w 9925397"/>
                <a:gd name="connsiteY8" fmla="*/ 1463507 h 1865685"/>
                <a:gd name="connsiteX0" fmla="*/ 0 w 9925397"/>
                <a:gd name="connsiteY0" fmla="*/ 468 h 1865685"/>
                <a:gd name="connsiteX1" fmla="*/ 1213660 w 9925397"/>
                <a:gd name="connsiteY1" fmla="*/ 91907 h 1865685"/>
                <a:gd name="connsiteX2" fmla="*/ 2294313 w 9925397"/>
                <a:gd name="connsiteY2" fmla="*/ 1521696 h 1865685"/>
                <a:gd name="connsiteX3" fmla="*/ 3449783 w 9925397"/>
                <a:gd name="connsiteY3" fmla="*/ 981368 h 1865685"/>
                <a:gd name="connsiteX4" fmla="*/ 4721631 w 9925397"/>
                <a:gd name="connsiteY4" fmla="*/ 1787703 h 1865685"/>
                <a:gd name="connsiteX5" fmla="*/ 6276110 w 9925397"/>
                <a:gd name="connsiteY5" fmla="*/ 1505071 h 1865685"/>
                <a:gd name="connsiteX6" fmla="*/ 7863841 w 9925397"/>
                <a:gd name="connsiteY6" fmla="*/ 1854205 h 1865685"/>
                <a:gd name="connsiteX7" fmla="*/ 8803179 w 9925397"/>
                <a:gd name="connsiteY7" fmla="*/ 989682 h 1865685"/>
                <a:gd name="connsiteX8" fmla="*/ 9925397 w 9925397"/>
                <a:gd name="connsiteY8" fmla="*/ 1463507 h 1865685"/>
                <a:gd name="connsiteX0" fmla="*/ 0 w 9925397"/>
                <a:gd name="connsiteY0" fmla="*/ 468 h 1865685"/>
                <a:gd name="connsiteX1" fmla="*/ 1213660 w 9925397"/>
                <a:gd name="connsiteY1" fmla="*/ 91907 h 1865685"/>
                <a:gd name="connsiteX2" fmla="*/ 2294313 w 9925397"/>
                <a:gd name="connsiteY2" fmla="*/ 1521696 h 1865685"/>
                <a:gd name="connsiteX3" fmla="*/ 3449783 w 9925397"/>
                <a:gd name="connsiteY3" fmla="*/ 981368 h 1865685"/>
                <a:gd name="connsiteX4" fmla="*/ 4721631 w 9925397"/>
                <a:gd name="connsiteY4" fmla="*/ 1787703 h 1865685"/>
                <a:gd name="connsiteX5" fmla="*/ 6276110 w 9925397"/>
                <a:gd name="connsiteY5" fmla="*/ 1505071 h 1865685"/>
                <a:gd name="connsiteX6" fmla="*/ 7863841 w 9925397"/>
                <a:gd name="connsiteY6" fmla="*/ 1854205 h 1865685"/>
                <a:gd name="connsiteX7" fmla="*/ 8803179 w 9925397"/>
                <a:gd name="connsiteY7" fmla="*/ 989682 h 1865685"/>
                <a:gd name="connsiteX8" fmla="*/ 9925397 w 9925397"/>
                <a:gd name="connsiteY8" fmla="*/ 1463507 h 1865685"/>
                <a:gd name="connsiteX0" fmla="*/ 0 w 9552864"/>
                <a:gd name="connsiteY0" fmla="*/ 51044 h 1916261"/>
                <a:gd name="connsiteX1" fmla="*/ 841127 w 9552864"/>
                <a:gd name="connsiteY1" fmla="*/ 142483 h 1916261"/>
                <a:gd name="connsiteX2" fmla="*/ 1921780 w 9552864"/>
                <a:gd name="connsiteY2" fmla="*/ 1572272 h 1916261"/>
                <a:gd name="connsiteX3" fmla="*/ 3077250 w 9552864"/>
                <a:gd name="connsiteY3" fmla="*/ 1031944 h 1916261"/>
                <a:gd name="connsiteX4" fmla="*/ 4349098 w 9552864"/>
                <a:gd name="connsiteY4" fmla="*/ 1838279 h 1916261"/>
                <a:gd name="connsiteX5" fmla="*/ 5903577 w 9552864"/>
                <a:gd name="connsiteY5" fmla="*/ 1555647 h 1916261"/>
                <a:gd name="connsiteX6" fmla="*/ 7491308 w 9552864"/>
                <a:gd name="connsiteY6" fmla="*/ 1904781 h 1916261"/>
                <a:gd name="connsiteX7" fmla="*/ 8430646 w 9552864"/>
                <a:gd name="connsiteY7" fmla="*/ 1040258 h 1916261"/>
                <a:gd name="connsiteX8" fmla="*/ 9552864 w 9552864"/>
                <a:gd name="connsiteY8" fmla="*/ 1514083 h 1916261"/>
                <a:gd name="connsiteX0" fmla="*/ 0 w 9552864"/>
                <a:gd name="connsiteY0" fmla="*/ 74759 h 1939976"/>
                <a:gd name="connsiteX1" fmla="*/ 841127 w 9552864"/>
                <a:gd name="connsiteY1" fmla="*/ 166198 h 1939976"/>
                <a:gd name="connsiteX2" fmla="*/ 1921780 w 9552864"/>
                <a:gd name="connsiteY2" fmla="*/ 1595987 h 1939976"/>
                <a:gd name="connsiteX3" fmla="*/ 3077250 w 9552864"/>
                <a:gd name="connsiteY3" fmla="*/ 1055659 h 1939976"/>
                <a:gd name="connsiteX4" fmla="*/ 4349098 w 9552864"/>
                <a:gd name="connsiteY4" fmla="*/ 1861994 h 1939976"/>
                <a:gd name="connsiteX5" fmla="*/ 5903577 w 9552864"/>
                <a:gd name="connsiteY5" fmla="*/ 1579362 h 1939976"/>
                <a:gd name="connsiteX6" fmla="*/ 7491308 w 9552864"/>
                <a:gd name="connsiteY6" fmla="*/ 1928496 h 1939976"/>
                <a:gd name="connsiteX7" fmla="*/ 8430646 w 9552864"/>
                <a:gd name="connsiteY7" fmla="*/ 1063973 h 1939976"/>
                <a:gd name="connsiteX8" fmla="*/ 9552864 w 9552864"/>
                <a:gd name="connsiteY8" fmla="*/ 1537798 h 1939976"/>
                <a:gd name="connsiteX0" fmla="*/ 0 w 9544398"/>
                <a:gd name="connsiteY0" fmla="*/ 49502 h 1982452"/>
                <a:gd name="connsiteX1" fmla="*/ 832661 w 9544398"/>
                <a:gd name="connsiteY1" fmla="*/ 208674 h 1982452"/>
                <a:gd name="connsiteX2" fmla="*/ 1913314 w 9544398"/>
                <a:gd name="connsiteY2" fmla="*/ 1638463 h 1982452"/>
                <a:gd name="connsiteX3" fmla="*/ 3068784 w 9544398"/>
                <a:gd name="connsiteY3" fmla="*/ 1098135 h 1982452"/>
                <a:gd name="connsiteX4" fmla="*/ 4340632 w 9544398"/>
                <a:gd name="connsiteY4" fmla="*/ 1904470 h 1982452"/>
                <a:gd name="connsiteX5" fmla="*/ 5895111 w 9544398"/>
                <a:gd name="connsiteY5" fmla="*/ 1621838 h 1982452"/>
                <a:gd name="connsiteX6" fmla="*/ 7482842 w 9544398"/>
                <a:gd name="connsiteY6" fmla="*/ 1970972 h 1982452"/>
                <a:gd name="connsiteX7" fmla="*/ 8422180 w 9544398"/>
                <a:gd name="connsiteY7" fmla="*/ 1106449 h 1982452"/>
                <a:gd name="connsiteX8" fmla="*/ 9544398 w 9544398"/>
                <a:gd name="connsiteY8" fmla="*/ 1580274 h 1982452"/>
                <a:gd name="connsiteX0" fmla="*/ 0 w 9544398"/>
                <a:gd name="connsiteY0" fmla="*/ 10525 h 1943475"/>
                <a:gd name="connsiteX1" fmla="*/ 832661 w 9544398"/>
                <a:gd name="connsiteY1" fmla="*/ 169697 h 1943475"/>
                <a:gd name="connsiteX2" fmla="*/ 1913314 w 9544398"/>
                <a:gd name="connsiteY2" fmla="*/ 1599486 h 1943475"/>
                <a:gd name="connsiteX3" fmla="*/ 3068784 w 9544398"/>
                <a:gd name="connsiteY3" fmla="*/ 1059158 h 1943475"/>
                <a:gd name="connsiteX4" fmla="*/ 4340632 w 9544398"/>
                <a:gd name="connsiteY4" fmla="*/ 1865493 h 1943475"/>
                <a:gd name="connsiteX5" fmla="*/ 5895111 w 9544398"/>
                <a:gd name="connsiteY5" fmla="*/ 1582861 h 1943475"/>
                <a:gd name="connsiteX6" fmla="*/ 7482842 w 9544398"/>
                <a:gd name="connsiteY6" fmla="*/ 1931995 h 1943475"/>
                <a:gd name="connsiteX7" fmla="*/ 8422180 w 9544398"/>
                <a:gd name="connsiteY7" fmla="*/ 1067472 h 1943475"/>
                <a:gd name="connsiteX8" fmla="*/ 9544398 w 9544398"/>
                <a:gd name="connsiteY8" fmla="*/ 1541297 h 1943475"/>
                <a:gd name="connsiteX0" fmla="*/ 0 w 9544398"/>
                <a:gd name="connsiteY0" fmla="*/ 0 h 1932950"/>
                <a:gd name="connsiteX1" fmla="*/ 832661 w 9544398"/>
                <a:gd name="connsiteY1" fmla="*/ 159172 h 1932950"/>
                <a:gd name="connsiteX2" fmla="*/ 1913314 w 9544398"/>
                <a:gd name="connsiteY2" fmla="*/ 1588961 h 1932950"/>
                <a:gd name="connsiteX3" fmla="*/ 3068784 w 9544398"/>
                <a:gd name="connsiteY3" fmla="*/ 1048633 h 1932950"/>
                <a:gd name="connsiteX4" fmla="*/ 4340632 w 9544398"/>
                <a:gd name="connsiteY4" fmla="*/ 1854968 h 1932950"/>
                <a:gd name="connsiteX5" fmla="*/ 5895111 w 9544398"/>
                <a:gd name="connsiteY5" fmla="*/ 1572336 h 1932950"/>
                <a:gd name="connsiteX6" fmla="*/ 7482842 w 9544398"/>
                <a:gd name="connsiteY6" fmla="*/ 1921470 h 1932950"/>
                <a:gd name="connsiteX7" fmla="*/ 8422180 w 9544398"/>
                <a:gd name="connsiteY7" fmla="*/ 1056947 h 1932950"/>
                <a:gd name="connsiteX8" fmla="*/ 9544398 w 9544398"/>
                <a:gd name="connsiteY8" fmla="*/ 1530772 h 1932950"/>
                <a:gd name="connsiteX0" fmla="*/ 0 w 9561331"/>
                <a:gd name="connsiteY0" fmla="*/ 21444 h 1928994"/>
                <a:gd name="connsiteX1" fmla="*/ 849594 w 9561331"/>
                <a:gd name="connsiteY1" fmla="*/ 155216 h 1928994"/>
                <a:gd name="connsiteX2" fmla="*/ 1930247 w 9561331"/>
                <a:gd name="connsiteY2" fmla="*/ 1585005 h 1928994"/>
                <a:gd name="connsiteX3" fmla="*/ 3085717 w 9561331"/>
                <a:gd name="connsiteY3" fmla="*/ 1044677 h 1928994"/>
                <a:gd name="connsiteX4" fmla="*/ 4357565 w 9561331"/>
                <a:gd name="connsiteY4" fmla="*/ 1851012 h 1928994"/>
                <a:gd name="connsiteX5" fmla="*/ 5912044 w 9561331"/>
                <a:gd name="connsiteY5" fmla="*/ 1568380 h 1928994"/>
                <a:gd name="connsiteX6" fmla="*/ 7499775 w 9561331"/>
                <a:gd name="connsiteY6" fmla="*/ 1917514 h 1928994"/>
                <a:gd name="connsiteX7" fmla="*/ 8439113 w 9561331"/>
                <a:gd name="connsiteY7" fmla="*/ 1052991 h 1928994"/>
                <a:gd name="connsiteX8" fmla="*/ 9561331 w 9561331"/>
                <a:gd name="connsiteY8" fmla="*/ 1526816 h 1928994"/>
                <a:gd name="connsiteX0" fmla="*/ 0 w 9561331"/>
                <a:gd name="connsiteY0" fmla="*/ 24524 h 1932074"/>
                <a:gd name="connsiteX1" fmla="*/ 849594 w 9561331"/>
                <a:gd name="connsiteY1" fmla="*/ 158296 h 1932074"/>
                <a:gd name="connsiteX2" fmla="*/ 1930247 w 9561331"/>
                <a:gd name="connsiteY2" fmla="*/ 1588085 h 1932074"/>
                <a:gd name="connsiteX3" fmla="*/ 3085717 w 9561331"/>
                <a:gd name="connsiteY3" fmla="*/ 1047757 h 1932074"/>
                <a:gd name="connsiteX4" fmla="*/ 4357565 w 9561331"/>
                <a:gd name="connsiteY4" fmla="*/ 1854092 h 1932074"/>
                <a:gd name="connsiteX5" fmla="*/ 5912044 w 9561331"/>
                <a:gd name="connsiteY5" fmla="*/ 1571460 h 1932074"/>
                <a:gd name="connsiteX6" fmla="*/ 7499775 w 9561331"/>
                <a:gd name="connsiteY6" fmla="*/ 1920594 h 1932074"/>
                <a:gd name="connsiteX7" fmla="*/ 8439113 w 9561331"/>
                <a:gd name="connsiteY7" fmla="*/ 1056071 h 1932074"/>
                <a:gd name="connsiteX8" fmla="*/ 9561331 w 9561331"/>
                <a:gd name="connsiteY8" fmla="*/ 1529896 h 1932074"/>
                <a:gd name="connsiteX0" fmla="*/ 0 w 9561331"/>
                <a:gd name="connsiteY0" fmla="*/ 0 h 1907550"/>
                <a:gd name="connsiteX1" fmla="*/ 849594 w 9561331"/>
                <a:gd name="connsiteY1" fmla="*/ 133772 h 1907550"/>
                <a:gd name="connsiteX2" fmla="*/ 1930247 w 9561331"/>
                <a:gd name="connsiteY2" fmla="*/ 1563561 h 1907550"/>
                <a:gd name="connsiteX3" fmla="*/ 3085717 w 9561331"/>
                <a:gd name="connsiteY3" fmla="*/ 1023233 h 1907550"/>
                <a:gd name="connsiteX4" fmla="*/ 4357565 w 9561331"/>
                <a:gd name="connsiteY4" fmla="*/ 1829568 h 1907550"/>
                <a:gd name="connsiteX5" fmla="*/ 5912044 w 9561331"/>
                <a:gd name="connsiteY5" fmla="*/ 1546936 h 1907550"/>
                <a:gd name="connsiteX6" fmla="*/ 7499775 w 9561331"/>
                <a:gd name="connsiteY6" fmla="*/ 1896070 h 1907550"/>
                <a:gd name="connsiteX7" fmla="*/ 8439113 w 9561331"/>
                <a:gd name="connsiteY7" fmla="*/ 1031547 h 1907550"/>
                <a:gd name="connsiteX8" fmla="*/ 9561331 w 9561331"/>
                <a:gd name="connsiteY8" fmla="*/ 1505372 h 1907550"/>
                <a:gd name="connsiteX0" fmla="*/ 0 w 9561331"/>
                <a:gd name="connsiteY0" fmla="*/ 0 h 1907550"/>
                <a:gd name="connsiteX1" fmla="*/ 874994 w 9561331"/>
                <a:gd name="connsiteY1" fmla="*/ 159172 h 1907550"/>
                <a:gd name="connsiteX2" fmla="*/ 1930247 w 9561331"/>
                <a:gd name="connsiteY2" fmla="*/ 1563561 h 1907550"/>
                <a:gd name="connsiteX3" fmla="*/ 3085717 w 9561331"/>
                <a:gd name="connsiteY3" fmla="*/ 1023233 h 1907550"/>
                <a:gd name="connsiteX4" fmla="*/ 4357565 w 9561331"/>
                <a:gd name="connsiteY4" fmla="*/ 1829568 h 1907550"/>
                <a:gd name="connsiteX5" fmla="*/ 5912044 w 9561331"/>
                <a:gd name="connsiteY5" fmla="*/ 1546936 h 1907550"/>
                <a:gd name="connsiteX6" fmla="*/ 7499775 w 9561331"/>
                <a:gd name="connsiteY6" fmla="*/ 1896070 h 1907550"/>
                <a:gd name="connsiteX7" fmla="*/ 8439113 w 9561331"/>
                <a:gd name="connsiteY7" fmla="*/ 1031547 h 1907550"/>
                <a:gd name="connsiteX8" fmla="*/ 9561331 w 9561331"/>
                <a:gd name="connsiteY8" fmla="*/ 1505372 h 1907550"/>
                <a:gd name="connsiteX0" fmla="*/ 0 w 9561331"/>
                <a:gd name="connsiteY0" fmla="*/ 0 h 1907550"/>
                <a:gd name="connsiteX1" fmla="*/ 900394 w 9561331"/>
                <a:gd name="connsiteY1" fmla="*/ 133772 h 1907550"/>
                <a:gd name="connsiteX2" fmla="*/ 1930247 w 9561331"/>
                <a:gd name="connsiteY2" fmla="*/ 1563561 h 1907550"/>
                <a:gd name="connsiteX3" fmla="*/ 3085717 w 9561331"/>
                <a:gd name="connsiteY3" fmla="*/ 1023233 h 1907550"/>
                <a:gd name="connsiteX4" fmla="*/ 4357565 w 9561331"/>
                <a:gd name="connsiteY4" fmla="*/ 1829568 h 1907550"/>
                <a:gd name="connsiteX5" fmla="*/ 5912044 w 9561331"/>
                <a:gd name="connsiteY5" fmla="*/ 1546936 h 1907550"/>
                <a:gd name="connsiteX6" fmla="*/ 7499775 w 9561331"/>
                <a:gd name="connsiteY6" fmla="*/ 1896070 h 1907550"/>
                <a:gd name="connsiteX7" fmla="*/ 8439113 w 9561331"/>
                <a:gd name="connsiteY7" fmla="*/ 1031547 h 1907550"/>
                <a:gd name="connsiteX8" fmla="*/ 9561331 w 9561331"/>
                <a:gd name="connsiteY8" fmla="*/ 1505372 h 1907550"/>
                <a:gd name="connsiteX0" fmla="*/ 0 w 9561331"/>
                <a:gd name="connsiteY0" fmla="*/ 0 h 1829840"/>
                <a:gd name="connsiteX1" fmla="*/ 900394 w 9561331"/>
                <a:gd name="connsiteY1" fmla="*/ 133772 h 1829840"/>
                <a:gd name="connsiteX2" fmla="*/ 1930247 w 9561331"/>
                <a:gd name="connsiteY2" fmla="*/ 1563561 h 1829840"/>
                <a:gd name="connsiteX3" fmla="*/ 3085717 w 9561331"/>
                <a:gd name="connsiteY3" fmla="*/ 1023233 h 1829840"/>
                <a:gd name="connsiteX4" fmla="*/ 4357565 w 9561331"/>
                <a:gd name="connsiteY4" fmla="*/ 1829568 h 1829840"/>
                <a:gd name="connsiteX5" fmla="*/ 5912044 w 9561331"/>
                <a:gd name="connsiteY5" fmla="*/ 1546936 h 1829840"/>
                <a:gd name="connsiteX6" fmla="*/ 7393095 w 9561331"/>
                <a:gd name="connsiteY6" fmla="*/ 1728430 h 1829840"/>
                <a:gd name="connsiteX7" fmla="*/ 8439113 w 9561331"/>
                <a:gd name="connsiteY7" fmla="*/ 1031547 h 1829840"/>
                <a:gd name="connsiteX8" fmla="*/ 9561331 w 9561331"/>
                <a:gd name="connsiteY8" fmla="*/ 1505372 h 1829840"/>
                <a:gd name="connsiteX0" fmla="*/ 0 w 9561331"/>
                <a:gd name="connsiteY0" fmla="*/ 0 h 1835071"/>
                <a:gd name="connsiteX1" fmla="*/ 900394 w 9561331"/>
                <a:gd name="connsiteY1" fmla="*/ 133772 h 1835071"/>
                <a:gd name="connsiteX2" fmla="*/ 1930247 w 9561331"/>
                <a:gd name="connsiteY2" fmla="*/ 1563561 h 1835071"/>
                <a:gd name="connsiteX3" fmla="*/ 3085717 w 9561331"/>
                <a:gd name="connsiteY3" fmla="*/ 1023233 h 1835071"/>
                <a:gd name="connsiteX4" fmla="*/ 4357565 w 9561331"/>
                <a:gd name="connsiteY4" fmla="*/ 1829568 h 1835071"/>
                <a:gd name="connsiteX5" fmla="*/ 5912044 w 9561331"/>
                <a:gd name="connsiteY5" fmla="*/ 1394536 h 1835071"/>
                <a:gd name="connsiteX6" fmla="*/ 7393095 w 9561331"/>
                <a:gd name="connsiteY6" fmla="*/ 1728430 h 1835071"/>
                <a:gd name="connsiteX7" fmla="*/ 8439113 w 9561331"/>
                <a:gd name="connsiteY7" fmla="*/ 1031547 h 1835071"/>
                <a:gd name="connsiteX8" fmla="*/ 9561331 w 9561331"/>
                <a:gd name="connsiteY8" fmla="*/ 1505372 h 1835071"/>
                <a:gd name="connsiteX0" fmla="*/ 0 w 9561331"/>
                <a:gd name="connsiteY0" fmla="*/ 0 h 1835219"/>
                <a:gd name="connsiteX1" fmla="*/ 900394 w 9561331"/>
                <a:gd name="connsiteY1" fmla="*/ 133772 h 1835219"/>
                <a:gd name="connsiteX2" fmla="*/ 1930247 w 9561331"/>
                <a:gd name="connsiteY2" fmla="*/ 1563561 h 1835219"/>
                <a:gd name="connsiteX3" fmla="*/ 3085717 w 9561331"/>
                <a:gd name="connsiteY3" fmla="*/ 1023233 h 1835219"/>
                <a:gd name="connsiteX4" fmla="*/ 4357565 w 9561331"/>
                <a:gd name="connsiteY4" fmla="*/ 1829568 h 1835219"/>
                <a:gd name="connsiteX5" fmla="*/ 5912044 w 9561331"/>
                <a:gd name="connsiteY5" fmla="*/ 1394536 h 1835219"/>
                <a:gd name="connsiteX6" fmla="*/ 7377855 w 9561331"/>
                <a:gd name="connsiteY6" fmla="*/ 1644610 h 1835219"/>
                <a:gd name="connsiteX7" fmla="*/ 8439113 w 9561331"/>
                <a:gd name="connsiteY7" fmla="*/ 1031547 h 1835219"/>
                <a:gd name="connsiteX8" fmla="*/ 9561331 w 9561331"/>
                <a:gd name="connsiteY8" fmla="*/ 1505372 h 1835219"/>
                <a:gd name="connsiteX0" fmla="*/ 0 w 9561331"/>
                <a:gd name="connsiteY0" fmla="*/ 0 h 1835346"/>
                <a:gd name="connsiteX1" fmla="*/ 900394 w 9561331"/>
                <a:gd name="connsiteY1" fmla="*/ 133772 h 1835346"/>
                <a:gd name="connsiteX2" fmla="*/ 1930247 w 9561331"/>
                <a:gd name="connsiteY2" fmla="*/ 1563561 h 1835346"/>
                <a:gd name="connsiteX3" fmla="*/ 3085717 w 9561331"/>
                <a:gd name="connsiteY3" fmla="*/ 1023233 h 1835346"/>
                <a:gd name="connsiteX4" fmla="*/ 4357565 w 9561331"/>
                <a:gd name="connsiteY4" fmla="*/ 1829568 h 1835346"/>
                <a:gd name="connsiteX5" fmla="*/ 5912044 w 9561331"/>
                <a:gd name="connsiteY5" fmla="*/ 1394536 h 1835346"/>
                <a:gd name="connsiteX6" fmla="*/ 7408335 w 9561331"/>
                <a:gd name="connsiteY6" fmla="*/ 1576030 h 1835346"/>
                <a:gd name="connsiteX7" fmla="*/ 8439113 w 9561331"/>
                <a:gd name="connsiteY7" fmla="*/ 1031547 h 1835346"/>
                <a:gd name="connsiteX8" fmla="*/ 9561331 w 9561331"/>
                <a:gd name="connsiteY8" fmla="*/ 1505372 h 1835346"/>
                <a:gd name="connsiteX0" fmla="*/ 0 w 9561331"/>
                <a:gd name="connsiteY0" fmla="*/ 0 h 1832658"/>
                <a:gd name="connsiteX1" fmla="*/ 900394 w 9561331"/>
                <a:gd name="connsiteY1" fmla="*/ 133772 h 1832658"/>
                <a:gd name="connsiteX2" fmla="*/ 1930247 w 9561331"/>
                <a:gd name="connsiteY2" fmla="*/ 1563561 h 1832658"/>
                <a:gd name="connsiteX3" fmla="*/ 3085717 w 9561331"/>
                <a:gd name="connsiteY3" fmla="*/ 1023233 h 1832658"/>
                <a:gd name="connsiteX4" fmla="*/ 4357565 w 9561331"/>
                <a:gd name="connsiteY4" fmla="*/ 1829568 h 1832658"/>
                <a:gd name="connsiteX5" fmla="*/ 5904424 w 9561331"/>
                <a:gd name="connsiteY5" fmla="*/ 1310716 h 1832658"/>
                <a:gd name="connsiteX6" fmla="*/ 7408335 w 9561331"/>
                <a:gd name="connsiteY6" fmla="*/ 1576030 h 1832658"/>
                <a:gd name="connsiteX7" fmla="*/ 8439113 w 9561331"/>
                <a:gd name="connsiteY7" fmla="*/ 1031547 h 1832658"/>
                <a:gd name="connsiteX8" fmla="*/ 9561331 w 9561331"/>
                <a:gd name="connsiteY8" fmla="*/ 1505372 h 1832658"/>
                <a:gd name="connsiteX0" fmla="*/ 0 w 9553711"/>
                <a:gd name="connsiteY0" fmla="*/ 0 h 1832658"/>
                <a:gd name="connsiteX1" fmla="*/ 900394 w 9553711"/>
                <a:gd name="connsiteY1" fmla="*/ 133772 h 1832658"/>
                <a:gd name="connsiteX2" fmla="*/ 1930247 w 9553711"/>
                <a:gd name="connsiteY2" fmla="*/ 1563561 h 1832658"/>
                <a:gd name="connsiteX3" fmla="*/ 3085717 w 9553711"/>
                <a:gd name="connsiteY3" fmla="*/ 1023233 h 1832658"/>
                <a:gd name="connsiteX4" fmla="*/ 4357565 w 9553711"/>
                <a:gd name="connsiteY4" fmla="*/ 1829568 h 1832658"/>
                <a:gd name="connsiteX5" fmla="*/ 5904424 w 9553711"/>
                <a:gd name="connsiteY5" fmla="*/ 1310716 h 1832658"/>
                <a:gd name="connsiteX6" fmla="*/ 7408335 w 9553711"/>
                <a:gd name="connsiteY6" fmla="*/ 1576030 h 1832658"/>
                <a:gd name="connsiteX7" fmla="*/ 8439113 w 9553711"/>
                <a:gd name="connsiteY7" fmla="*/ 1031547 h 1832658"/>
                <a:gd name="connsiteX8" fmla="*/ 9553711 w 9553711"/>
                <a:gd name="connsiteY8" fmla="*/ 1322492 h 1832658"/>
                <a:gd name="connsiteX0" fmla="*/ 0 w 9553711"/>
                <a:gd name="connsiteY0" fmla="*/ 0 h 1832658"/>
                <a:gd name="connsiteX1" fmla="*/ 900394 w 9553711"/>
                <a:gd name="connsiteY1" fmla="*/ 133772 h 1832658"/>
                <a:gd name="connsiteX2" fmla="*/ 1930247 w 9553711"/>
                <a:gd name="connsiteY2" fmla="*/ 1563561 h 1832658"/>
                <a:gd name="connsiteX3" fmla="*/ 3085717 w 9553711"/>
                <a:gd name="connsiteY3" fmla="*/ 1023233 h 1832658"/>
                <a:gd name="connsiteX4" fmla="*/ 4357565 w 9553711"/>
                <a:gd name="connsiteY4" fmla="*/ 1829568 h 1832658"/>
                <a:gd name="connsiteX5" fmla="*/ 5904424 w 9553711"/>
                <a:gd name="connsiteY5" fmla="*/ 1310716 h 1832658"/>
                <a:gd name="connsiteX6" fmla="*/ 7408335 w 9553711"/>
                <a:gd name="connsiteY6" fmla="*/ 1576030 h 1832658"/>
                <a:gd name="connsiteX7" fmla="*/ 8446733 w 9553711"/>
                <a:gd name="connsiteY7" fmla="*/ 863907 h 1832658"/>
                <a:gd name="connsiteX8" fmla="*/ 9553711 w 9553711"/>
                <a:gd name="connsiteY8" fmla="*/ 1322492 h 1832658"/>
                <a:gd name="connsiteX0" fmla="*/ 0 w 9530851"/>
                <a:gd name="connsiteY0" fmla="*/ 0 h 1832658"/>
                <a:gd name="connsiteX1" fmla="*/ 900394 w 9530851"/>
                <a:gd name="connsiteY1" fmla="*/ 133772 h 1832658"/>
                <a:gd name="connsiteX2" fmla="*/ 1930247 w 9530851"/>
                <a:gd name="connsiteY2" fmla="*/ 1563561 h 1832658"/>
                <a:gd name="connsiteX3" fmla="*/ 3085717 w 9530851"/>
                <a:gd name="connsiteY3" fmla="*/ 1023233 h 1832658"/>
                <a:gd name="connsiteX4" fmla="*/ 4357565 w 9530851"/>
                <a:gd name="connsiteY4" fmla="*/ 1829568 h 1832658"/>
                <a:gd name="connsiteX5" fmla="*/ 5904424 w 9530851"/>
                <a:gd name="connsiteY5" fmla="*/ 1310716 h 1832658"/>
                <a:gd name="connsiteX6" fmla="*/ 7408335 w 9530851"/>
                <a:gd name="connsiteY6" fmla="*/ 1576030 h 1832658"/>
                <a:gd name="connsiteX7" fmla="*/ 8446733 w 9530851"/>
                <a:gd name="connsiteY7" fmla="*/ 863907 h 1832658"/>
                <a:gd name="connsiteX8" fmla="*/ 9530851 w 9530851"/>
                <a:gd name="connsiteY8" fmla="*/ 1185332 h 1832658"/>
                <a:gd name="connsiteX0" fmla="*/ 0 w 9576571"/>
                <a:gd name="connsiteY0" fmla="*/ 0 h 1832658"/>
                <a:gd name="connsiteX1" fmla="*/ 900394 w 9576571"/>
                <a:gd name="connsiteY1" fmla="*/ 133772 h 1832658"/>
                <a:gd name="connsiteX2" fmla="*/ 1930247 w 9576571"/>
                <a:gd name="connsiteY2" fmla="*/ 1563561 h 1832658"/>
                <a:gd name="connsiteX3" fmla="*/ 3085717 w 9576571"/>
                <a:gd name="connsiteY3" fmla="*/ 1023233 h 1832658"/>
                <a:gd name="connsiteX4" fmla="*/ 4357565 w 9576571"/>
                <a:gd name="connsiteY4" fmla="*/ 1829568 h 1832658"/>
                <a:gd name="connsiteX5" fmla="*/ 5904424 w 9576571"/>
                <a:gd name="connsiteY5" fmla="*/ 1310716 h 1832658"/>
                <a:gd name="connsiteX6" fmla="*/ 7408335 w 9576571"/>
                <a:gd name="connsiteY6" fmla="*/ 1576030 h 1832658"/>
                <a:gd name="connsiteX7" fmla="*/ 8446733 w 9576571"/>
                <a:gd name="connsiteY7" fmla="*/ 863907 h 1832658"/>
                <a:gd name="connsiteX8" fmla="*/ 9576571 w 9576571"/>
                <a:gd name="connsiteY8" fmla="*/ 1170092 h 1832658"/>
                <a:gd name="connsiteX0" fmla="*/ 0 w 9576571"/>
                <a:gd name="connsiteY0" fmla="*/ 25843 h 1858501"/>
                <a:gd name="connsiteX1" fmla="*/ 900394 w 9576571"/>
                <a:gd name="connsiteY1" fmla="*/ 159615 h 1858501"/>
                <a:gd name="connsiteX2" fmla="*/ 1366308 w 9576571"/>
                <a:gd name="connsiteY2" fmla="*/ 1610036 h 1858501"/>
                <a:gd name="connsiteX3" fmla="*/ 3085717 w 9576571"/>
                <a:gd name="connsiteY3" fmla="*/ 1049076 h 1858501"/>
                <a:gd name="connsiteX4" fmla="*/ 4357565 w 9576571"/>
                <a:gd name="connsiteY4" fmla="*/ 1855411 h 1858501"/>
                <a:gd name="connsiteX5" fmla="*/ 5904424 w 9576571"/>
                <a:gd name="connsiteY5" fmla="*/ 1336559 h 1858501"/>
                <a:gd name="connsiteX6" fmla="*/ 7408335 w 9576571"/>
                <a:gd name="connsiteY6" fmla="*/ 1601873 h 1858501"/>
                <a:gd name="connsiteX7" fmla="*/ 8446733 w 9576571"/>
                <a:gd name="connsiteY7" fmla="*/ 889750 h 1858501"/>
                <a:gd name="connsiteX8" fmla="*/ 9576571 w 9576571"/>
                <a:gd name="connsiteY8" fmla="*/ 1195935 h 1858501"/>
                <a:gd name="connsiteX0" fmla="*/ 0 w 9576571"/>
                <a:gd name="connsiteY0" fmla="*/ 0 h 1832658"/>
                <a:gd name="connsiteX1" fmla="*/ 1086081 w 9576571"/>
                <a:gd name="connsiteY1" fmla="*/ 312583 h 1832658"/>
                <a:gd name="connsiteX2" fmla="*/ 1366308 w 9576571"/>
                <a:gd name="connsiteY2" fmla="*/ 1584193 h 1832658"/>
                <a:gd name="connsiteX3" fmla="*/ 3085717 w 9576571"/>
                <a:gd name="connsiteY3" fmla="*/ 1023233 h 1832658"/>
                <a:gd name="connsiteX4" fmla="*/ 4357565 w 9576571"/>
                <a:gd name="connsiteY4" fmla="*/ 1829568 h 1832658"/>
                <a:gd name="connsiteX5" fmla="*/ 5904424 w 9576571"/>
                <a:gd name="connsiteY5" fmla="*/ 1310716 h 1832658"/>
                <a:gd name="connsiteX6" fmla="*/ 7408335 w 9576571"/>
                <a:gd name="connsiteY6" fmla="*/ 1576030 h 1832658"/>
                <a:gd name="connsiteX7" fmla="*/ 8446733 w 9576571"/>
                <a:gd name="connsiteY7" fmla="*/ 863907 h 1832658"/>
                <a:gd name="connsiteX8" fmla="*/ 9576571 w 9576571"/>
                <a:gd name="connsiteY8" fmla="*/ 1170092 h 1832658"/>
                <a:gd name="connsiteX0" fmla="*/ 0 w 9576571"/>
                <a:gd name="connsiteY0" fmla="*/ 0 h 1831420"/>
                <a:gd name="connsiteX1" fmla="*/ 1086081 w 9576571"/>
                <a:gd name="connsiteY1" fmla="*/ 312583 h 1831420"/>
                <a:gd name="connsiteX2" fmla="*/ 1366308 w 9576571"/>
                <a:gd name="connsiteY2" fmla="*/ 1584193 h 1831420"/>
                <a:gd name="connsiteX3" fmla="*/ 2067875 w 9576571"/>
                <a:gd name="connsiteY3" fmla="*/ 1092005 h 1831420"/>
                <a:gd name="connsiteX4" fmla="*/ 4357565 w 9576571"/>
                <a:gd name="connsiteY4" fmla="*/ 1829568 h 1831420"/>
                <a:gd name="connsiteX5" fmla="*/ 5904424 w 9576571"/>
                <a:gd name="connsiteY5" fmla="*/ 1310716 h 1831420"/>
                <a:gd name="connsiteX6" fmla="*/ 7408335 w 9576571"/>
                <a:gd name="connsiteY6" fmla="*/ 1576030 h 1831420"/>
                <a:gd name="connsiteX7" fmla="*/ 8446733 w 9576571"/>
                <a:gd name="connsiteY7" fmla="*/ 863907 h 1831420"/>
                <a:gd name="connsiteX8" fmla="*/ 9576571 w 9576571"/>
                <a:gd name="connsiteY8" fmla="*/ 1170092 h 1831420"/>
                <a:gd name="connsiteX0" fmla="*/ 0 w 9576571"/>
                <a:gd name="connsiteY0" fmla="*/ 0 h 1831420"/>
                <a:gd name="connsiteX1" fmla="*/ 1086081 w 9576571"/>
                <a:gd name="connsiteY1" fmla="*/ 312583 h 1831420"/>
                <a:gd name="connsiteX2" fmla="*/ 1366308 w 9576571"/>
                <a:gd name="connsiteY2" fmla="*/ 1584193 h 1831420"/>
                <a:gd name="connsiteX3" fmla="*/ 2067875 w 9576571"/>
                <a:gd name="connsiteY3" fmla="*/ 1092005 h 1831420"/>
                <a:gd name="connsiteX4" fmla="*/ 4357565 w 9576571"/>
                <a:gd name="connsiteY4" fmla="*/ 1829568 h 1831420"/>
                <a:gd name="connsiteX5" fmla="*/ 5904424 w 9576571"/>
                <a:gd name="connsiteY5" fmla="*/ 1310716 h 1831420"/>
                <a:gd name="connsiteX6" fmla="*/ 7408335 w 9576571"/>
                <a:gd name="connsiteY6" fmla="*/ 1576030 h 1831420"/>
                <a:gd name="connsiteX7" fmla="*/ 8446733 w 9576571"/>
                <a:gd name="connsiteY7" fmla="*/ 863907 h 1831420"/>
                <a:gd name="connsiteX8" fmla="*/ 9576571 w 9576571"/>
                <a:gd name="connsiteY8" fmla="*/ 1170092 h 1831420"/>
                <a:gd name="connsiteX0" fmla="*/ 0 w 9576571"/>
                <a:gd name="connsiteY0" fmla="*/ 0 h 1831420"/>
                <a:gd name="connsiteX1" fmla="*/ 1086081 w 9576571"/>
                <a:gd name="connsiteY1" fmla="*/ 312583 h 1831420"/>
                <a:gd name="connsiteX2" fmla="*/ 1366308 w 9576571"/>
                <a:gd name="connsiteY2" fmla="*/ 1584193 h 1831420"/>
                <a:gd name="connsiteX3" fmla="*/ 2067875 w 9576571"/>
                <a:gd name="connsiteY3" fmla="*/ 1092005 h 1831420"/>
                <a:gd name="connsiteX4" fmla="*/ 4357565 w 9576571"/>
                <a:gd name="connsiteY4" fmla="*/ 1829568 h 1831420"/>
                <a:gd name="connsiteX5" fmla="*/ 5904424 w 9576571"/>
                <a:gd name="connsiteY5" fmla="*/ 1310716 h 1831420"/>
                <a:gd name="connsiteX6" fmla="*/ 7408335 w 9576571"/>
                <a:gd name="connsiteY6" fmla="*/ 1576030 h 1831420"/>
                <a:gd name="connsiteX7" fmla="*/ 8446733 w 9576571"/>
                <a:gd name="connsiteY7" fmla="*/ 863907 h 1831420"/>
                <a:gd name="connsiteX8" fmla="*/ 9576571 w 9576571"/>
                <a:gd name="connsiteY8" fmla="*/ 1170092 h 1831420"/>
                <a:gd name="connsiteX0" fmla="*/ 0 w 9576571"/>
                <a:gd name="connsiteY0" fmla="*/ 0 h 1831420"/>
                <a:gd name="connsiteX1" fmla="*/ 1086081 w 9576571"/>
                <a:gd name="connsiteY1" fmla="*/ 312583 h 1831420"/>
                <a:gd name="connsiteX2" fmla="*/ 1345677 w 9576571"/>
                <a:gd name="connsiteY2" fmla="*/ 1584193 h 1831420"/>
                <a:gd name="connsiteX3" fmla="*/ 2067875 w 9576571"/>
                <a:gd name="connsiteY3" fmla="*/ 1092005 h 1831420"/>
                <a:gd name="connsiteX4" fmla="*/ 4357565 w 9576571"/>
                <a:gd name="connsiteY4" fmla="*/ 1829568 h 1831420"/>
                <a:gd name="connsiteX5" fmla="*/ 5904424 w 9576571"/>
                <a:gd name="connsiteY5" fmla="*/ 1310716 h 1831420"/>
                <a:gd name="connsiteX6" fmla="*/ 7408335 w 9576571"/>
                <a:gd name="connsiteY6" fmla="*/ 1576030 h 1831420"/>
                <a:gd name="connsiteX7" fmla="*/ 8446733 w 9576571"/>
                <a:gd name="connsiteY7" fmla="*/ 863907 h 1831420"/>
                <a:gd name="connsiteX8" fmla="*/ 9576571 w 9576571"/>
                <a:gd name="connsiteY8" fmla="*/ 1170092 h 1831420"/>
                <a:gd name="connsiteX0" fmla="*/ 0 w 9576571"/>
                <a:gd name="connsiteY0" fmla="*/ 0 h 1831481"/>
                <a:gd name="connsiteX1" fmla="*/ 1086081 w 9576571"/>
                <a:gd name="connsiteY1" fmla="*/ 312583 h 1831481"/>
                <a:gd name="connsiteX2" fmla="*/ 1345677 w 9576571"/>
                <a:gd name="connsiteY2" fmla="*/ 1584193 h 1831481"/>
                <a:gd name="connsiteX3" fmla="*/ 2067875 w 9576571"/>
                <a:gd name="connsiteY3" fmla="*/ 1092005 h 1831481"/>
                <a:gd name="connsiteX4" fmla="*/ 3178011 w 9576571"/>
                <a:gd name="connsiteY4" fmla="*/ 1471623 h 1831481"/>
                <a:gd name="connsiteX5" fmla="*/ 4357565 w 9576571"/>
                <a:gd name="connsiteY5" fmla="*/ 1829568 h 1831481"/>
                <a:gd name="connsiteX6" fmla="*/ 5904424 w 9576571"/>
                <a:gd name="connsiteY6" fmla="*/ 1310716 h 1831481"/>
                <a:gd name="connsiteX7" fmla="*/ 7408335 w 9576571"/>
                <a:gd name="connsiteY7" fmla="*/ 1576030 h 1831481"/>
                <a:gd name="connsiteX8" fmla="*/ 8446733 w 9576571"/>
                <a:gd name="connsiteY8" fmla="*/ 863907 h 1831481"/>
                <a:gd name="connsiteX9" fmla="*/ 9576571 w 9576571"/>
                <a:gd name="connsiteY9" fmla="*/ 1170092 h 1831481"/>
                <a:gd name="connsiteX0" fmla="*/ 0 w 9576571"/>
                <a:gd name="connsiteY0" fmla="*/ 0 h 1904284"/>
                <a:gd name="connsiteX1" fmla="*/ 1086081 w 9576571"/>
                <a:gd name="connsiteY1" fmla="*/ 312583 h 1904284"/>
                <a:gd name="connsiteX2" fmla="*/ 1345677 w 9576571"/>
                <a:gd name="connsiteY2" fmla="*/ 1584193 h 1904284"/>
                <a:gd name="connsiteX3" fmla="*/ 2067875 w 9576571"/>
                <a:gd name="connsiteY3" fmla="*/ 1092005 h 1904284"/>
                <a:gd name="connsiteX4" fmla="*/ 3322435 w 9576571"/>
                <a:gd name="connsiteY4" fmla="*/ 1822366 h 1904284"/>
                <a:gd name="connsiteX5" fmla="*/ 4357565 w 9576571"/>
                <a:gd name="connsiteY5" fmla="*/ 1829568 h 1904284"/>
                <a:gd name="connsiteX6" fmla="*/ 5904424 w 9576571"/>
                <a:gd name="connsiteY6" fmla="*/ 1310716 h 1904284"/>
                <a:gd name="connsiteX7" fmla="*/ 7408335 w 9576571"/>
                <a:gd name="connsiteY7" fmla="*/ 1576030 h 1904284"/>
                <a:gd name="connsiteX8" fmla="*/ 8446733 w 9576571"/>
                <a:gd name="connsiteY8" fmla="*/ 863907 h 1904284"/>
                <a:gd name="connsiteX9" fmla="*/ 9576571 w 9576571"/>
                <a:gd name="connsiteY9" fmla="*/ 1170092 h 1904284"/>
                <a:gd name="connsiteX0" fmla="*/ 0 w 9576571"/>
                <a:gd name="connsiteY0" fmla="*/ 0 h 1840107"/>
                <a:gd name="connsiteX1" fmla="*/ 1086081 w 9576571"/>
                <a:gd name="connsiteY1" fmla="*/ 312583 h 1840107"/>
                <a:gd name="connsiteX2" fmla="*/ 1345677 w 9576571"/>
                <a:gd name="connsiteY2" fmla="*/ 1584193 h 1840107"/>
                <a:gd name="connsiteX3" fmla="*/ 2067875 w 9576571"/>
                <a:gd name="connsiteY3" fmla="*/ 1092005 h 1840107"/>
                <a:gd name="connsiteX4" fmla="*/ 3322435 w 9576571"/>
                <a:gd name="connsiteY4" fmla="*/ 1822366 h 1840107"/>
                <a:gd name="connsiteX5" fmla="*/ 4453847 w 9576571"/>
                <a:gd name="connsiteY5" fmla="*/ 1306892 h 1840107"/>
                <a:gd name="connsiteX6" fmla="*/ 5904424 w 9576571"/>
                <a:gd name="connsiteY6" fmla="*/ 1310716 h 1840107"/>
                <a:gd name="connsiteX7" fmla="*/ 7408335 w 9576571"/>
                <a:gd name="connsiteY7" fmla="*/ 1576030 h 1840107"/>
                <a:gd name="connsiteX8" fmla="*/ 8446733 w 9576571"/>
                <a:gd name="connsiteY8" fmla="*/ 863907 h 1840107"/>
                <a:gd name="connsiteX9" fmla="*/ 9576571 w 9576571"/>
                <a:gd name="connsiteY9" fmla="*/ 1170092 h 1840107"/>
                <a:gd name="connsiteX0" fmla="*/ 0 w 9576571"/>
                <a:gd name="connsiteY0" fmla="*/ 0 h 1844100"/>
                <a:gd name="connsiteX1" fmla="*/ 1086081 w 9576571"/>
                <a:gd name="connsiteY1" fmla="*/ 312583 h 1844100"/>
                <a:gd name="connsiteX2" fmla="*/ 1345677 w 9576571"/>
                <a:gd name="connsiteY2" fmla="*/ 1584193 h 1844100"/>
                <a:gd name="connsiteX3" fmla="*/ 2067875 w 9576571"/>
                <a:gd name="connsiteY3" fmla="*/ 1092005 h 1844100"/>
                <a:gd name="connsiteX4" fmla="*/ 3322435 w 9576571"/>
                <a:gd name="connsiteY4" fmla="*/ 1822366 h 1844100"/>
                <a:gd name="connsiteX5" fmla="*/ 4453847 w 9576571"/>
                <a:gd name="connsiteY5" fmla="*/ 1306892 h 1844100"/>
                <a:gd name="connsiteX6" fmla="*/ 5904424 w 9576571"/>
                <a:gd name="connsiteY6" fmla="*/ 1310716 h 1844100"/>
                <a:gd name="connsiteX7" fmla="*/ 7408335 w 9576571"/>
                <a:gd name="connsiteY7" fmla="*/ 1576030 h 1844100"/>
                <a:gd name="connsiteX8" fmla="*/ 8446733 w 9576571"/>
                <a:gd name="connsiteY8" fmla="*/ 863907 h 1844100"/>
                <a:gd name="connsiteX9" fmla="*/ 9576571 w 9576571"/>
                <a:gd name="connsiteY9" fmla="*/ 1170092 h 1844100"/>
                <a:gd name="connsiteX0" fmla="*/ 0 w 9576571"/>
                <a:gd name="connsiteY0" fmla="*/ 0 h 1844100"/>
                <a:gd name="connsiteX1" fmla="*/ 1086081 w 9576571"/>
                <a:gd name="connsiteY1" fmla="*/ 312583 h 1844100"/>
                <a:gd name="connsiteX2" fmla="*/ 1345677 w 9576571"/>
                <a:gd name="connsiteY2" fmla="*/ 1584193 h 1844100"/>
                <a:gd name="connsiteX3" fmla="*/ 2047243 w 9576571"/>
                <a:gd name="connsiteY3" fmla="*/ 1085128 h 1844100"/>
                <a:gd name="connsiteX4" fmla="*/ 3322435 w 9576571"/>
                <a:gd name="connsiteY4" fmla="*/ 1822366 h 1844100"/>
                <a:gd name="connsiteX5" fmla="*/ 4453847 w 9576571"/>
                <a:gd name="connsiteY5" fmla="*/ 1306892 h 1844100"/>
                <a:gd name="connsiteX6" fmla="*/ 5904424 w 9576571"/>
                <a:gd name="connsiteY6" fmla="*/ 1310716 h 1844100"/>
                <a:gd name="connsiteX7" fmla="*/ 7408335 w 9576571"/>
                <a:gd name="connsiteY7" fmla="*/ 1576030 h 1844100"/>
                <a:gd name="connsiteX8" fmla="*/ 8446733 w 9576571"/>
                <a:gd name="connsiteY8" fmla="*/ 863907 h 1844100"/>
                <a:gd name="connsiteX9" fmla="*/ 9576571 w 9576571"/>
                <a:gd name="connsiteY9" fmla="*/ 1170092 h 1844100"/>
                <a:gd name="connsiteX0" fmla="*/ 0 w 9576571"/>
                <a:gd name="connsiteY0" fmla="*/ 0 h 1838962"/>
                <a:gd name="connsiteX1" fmla="*/ 1086081 w 9576571"/>
                <a:gd name="connsiteY1" fmla="*/ 312583 h 1838962"/>
                <a:gd name="connsiteX2" fmla="*/ 1345677 w 9576571"/>
                <a:gd name="connsiteY2" fmla="*/ 1584193 h 1838962"/>
                <a:gd name="connsiteX3" fmla="*/ 2047243 w 9576571"/>
                <a:gd name="connsiteY3" fmla="*/ 1085128 h 1838962"/>
                <a:gd name="connsiteX4" fmla="*/ 3322435 w 9576571"/>
                <a:gd name="connsiteY4" fmla="*/ 1822366 h 1838962"/>
                <a:gd name="connsiteX5" fmla="*/ 4453847 w 9576571"/>
                <a:gd name="connsiteY5" fmla="*/ 1306892 h 1838962"/>
                <a:gd name="connsiteX6" fmla="*/ 5801264 w 9576571"/>
                <a:gd name="connsiteY6" fmla="*/ 1585809 h 1838962"/>
                <a:gd name="connsiteX7" fmla="*/ 7408335 w 9576571"/>
                <a:gd name="connsiteY7" fmla="*/ 1576030 h 1838962"/>
                <a:gd name="connsiteX8" fmla="*/ 8446733 w 9576571"/>
                <a:gd name="connsiteY8" fmla="*/ 863907 h 1838962"/>
                <a:gd name="connsiteX9" fmla="*/ 9576571 w 9576571"/>
                <a:gd name="connsiteY9" fmla="*/ 1170092 h 1838962"/>
                <a:gd name="connsiteX0" fmla="*/ 0 w 9576571"/>
                <a:gd name="connsiteY0" fmla="*/ 0 h 1838962"/>
                <a:gd name="connsiteX1" fmla="*/ 1086081 w 9576571"/>
                <a:gd name="connsiteY1" fmla="*/ 312583 h 1838962"/>
                <a:gd name="connsiteX2" fmla="*/ 1345677 w 9576571"/>
                <a:gd name="connsiteY2" fmla="*/ 1584193 h 1838962"/>
                <a:gd name="connsiteX3" fmla="*/ 2047243 w 9576571"/>
                <a:gd name="connsiteY3" fmla="*/ 1085128 h 1838962"/>
                <a:gd name="connsiteX4" fmla="*/ 3322435 w 9576571"/>
                <a:gd name="connsiteY4" fmla="*/ 1822366 h 1838962"/>
                <a:gd name="connsiteX5" fmla="*/ 4453847 w 9576571"/>
                <a:gd name="connsiteY5" fmla="*/ 1306892 h 1838962"/>
                <a:gd name="connsiteX6" fmla="*/ 5801264 w 9576571"/>
                <a:gd name="connsiteY6" fmla="*/ 1585809 h 1838962"/>
                <a:gd name="connsiteX7" fmla="*/ 7497741 w 9576571"/>
                <a:gd name="connsiteY7" fmla="*/ 847035 h 1838962"/>
                <a:gd name="connsiteX8" fmla="*/ 8446733 w 9576571"/>
                <a:gd name="connsiteY8" fmla="*/ 863907 h 1838962"/>
                <a:gd name="connsiteX9" fmla="*/ 9576571 w 9576571"/>
                <a:gd name="connsiteY9" fmla="*/ 1170092 h 1838962"/>
                <a:gd name="connsiteX0" fmla="*/ 0 w 9576571"/>
                <a:gd name="connsiteY0" fmla="*/ 0 h 1838962"/>
                <a:gd name="connsiteX1" fmla="*/ 1086081 w 9576571"/>
                <a:gd name="connsiteY1" fmla="*/ 312583 h 1838962"/>
                <a:gd name="connsiteX2" fmla="*/ 1345677 w 9576571"/>
                <a:gd name="connsiteY2" fmla="*/ 1584193 h 1838962"/>
                <a:gd name="connsiteX3" fmla="*/ 2047243 w 9576571"/>
                <a:gd name="connsiteY3" fmla="*/ 1085128 h 1838962"/>
                <a:gd name="connsiteX4" fmla="*/ 3322435 w 9576571"/>
                <a:gd name="connsiteY4" fmla="*/ 1822366 h 1838962"/>
                <a:gd name="connsiteX5" fmla="*/ 4453847 w 9576571"/>
                <a:gd name="connsiteY5" fmla="*/ 1306892 h 1838962"/>
                <a:gd name="connsiteX6" fmla="*/ 5801264 w 9576571"/>
                <a:gd name="connsiteY6" fmla="*/ 1585809 h 1838962"/>
                <a:gd name="connsiteX7" fmla="*/ 7497741 w 9576571"/>
                <a:gd name="connsiteY7" fmla="*/ 847035 h 1838962"/>
                <a:gd name="connsiteX8" fmla="*/ 9576571 w 9576571"/>
                <a:gd name="connsiteY8" fmla="*/ 1170092 h 1838962"/>
                <a:gd name="connsiteX0" fmla="*/ 0 w 9576571"/>
                <a:gd name="connsiteY0" fmla="*/ 0 h 1838962"/>
                <a:gd name="connsiteX1" fmla="*/ 1086081 w 9576571"/>
                <a:gd name="connsiteY1" fmla="*/ 312583 h 1838962"/>
                <a:gd name="connsiteX2" fmla="*/ 1345677 w 9576571"/>
                <a:gd name="connsiteY2" fmla="*/ 1584193 h 1838962"/>
                <a:gd name="connsiteX3" fmla="*/ 2047243 w 9576571"/>
                <a:gd name="connsiteY3" fmla="*/ 1085128 h 1838962"/>
                <a:gd name="connsiteX4" fmla="*/ 3322435 w 9576571"/>
                <a:gd name="connsiteY4" fmla="*/ 1822366 h 1838962"/>
                <a:gd name="connsiteX5" fmla="*/ 4453847 w 9576571"/>
                <a:gd name="connsiteY5" fmla="*/ 1306892 h 1838962"/>
                <a:gd name="connsiteX6" fmla="*/ 5801264 w 9576571"/>
                <a:gd name="connsiteY6" fmla="*/ 1585809 h 1838962"/>
                <a:gd name="connsiteX7" fmla="*/ 7497741 w 9576571"/>
                <a:gd name="connsiteY7" fmla="*/ 833280 h 1838962"/>
                <a:gd name="connsiteX8" fmla="*/ 9576571 w 9576571"/>
                <a:gd name="connsiteY8" fmla="*/ 1170092 h 1838962"/>
                <a:gd name="connsiteX0" fmla="*/ 0 w 9616760"/>
                <a:gd name="connsiteY0" fmla="*/ 0 h 1838962"/>
                <a:gd name="connsiteX1" fmla="*/ 1086081 w 9616760"/>
                <a:gd name="connsiteY1" fmla="*/ 312583 h 1838962"/>
                <a:gd name="connsiteX2" fmla="*/ 1345677 w 9616760"/>
                <a:gd name="connsiteY2" fmla="*/ 1584193 h 1838962"/>
                <a:gd name="connsiteX3" fmla="*/ 2047243 w 9616760"/>
                <a:gd name="connsiteY3" fmla="*/ 1085128 h 1838962"/>
                <a:gd name="connsiteX4" fmla="*/ 3322435 w 9616760"/>
                <a:gd name="connsiteY4" fmla="*/ 1822366 h 1838962"/>
                <a:gd name="connsiteX5" fmla="*/ 4453847 w 9616760"/>
                <a:gd name="connsiteY5" fmla="*/ 1306892 h 1838962"/>
                <a:gd name="connsiteX6" fmla="*/ 5801264 w 9616760"/>
                <a:gd name="connsiteY6" fmla="*/ 1585809 h 1838962"/>
                <a:gd name="connsiteX7" fmla="*/ 7497741 w 9616760"/>
                <a:gd name="connsiteY7" fmla="*/ 833280 h 1838962"/>
                <a:gd name="connsiteX8" fmla="*/ 9415731 w 9616760"/>
                <a:gd name="connsiteY8" fmla="*/ 1133869 h 1838962"/>
                <a:gd name="connsiteX9" fmla="*/ 9576571 w 9616760"/>
                <a:gd name="connsiteY9" fmla="*/ 1170092 h 1838962"/>
                <a:gd name="connsiteX0" fmla="*/ 0 w 10549023"/>
                <a:gd name="connsiteY0" fmla="*/ 0 h 1838962"/>
                <a:gd name="connsiteX1" fmla="*/ 1086081 w 10549023"/>
                <a:gd name="connsiteY1" fmla="*/ 312583 h 1838962"/>
                <a:gd name="connsiteX2" fmla="*/ 1345677 w 10549023"/>
                <a:gd name="connsiteY2" fmla="*/ 1584193 h 1838962"/>
                <a:gd name="connsiteX3" fmla="*/ 2047243 w 10549023"/>
                <a:gd name="connsiteY3" fmla="*/ 1085128 h 1838962"/>
                <a:gd name="connsiteX4" fmla="*/ 3322435 w 10549023"/>
                <a:gd name="connsiteY4" fmla="*/ 1822366 h 1838962"/>
                <a:gd name="connsiteX5" fmla="*/ 4453847 w 10549023"/>
                <a:gd name="connsiteY5" fmla="*/ 1306892 h 1838962"/>
                <a:gd name="connsiteX6" fmla="*/ 5801264 w 10549023"/>
                <a:gd name="connsiteY6" fmla="*/ 1585809 h 1838962"/>
                <a:gd name="connsiteX7" fmla="*/ 7497741 w 10549023"/>
                <a:gd name="connsiteY7" fmla="*/ 833280 h 1838962"/>
                <a:gd name="connsiteX8" fmla="*/ 9415731 w 10549023"/>
                <a:gd name="connsiteY8" fmla="*/ 1133869 h 1838962"/>
                <a:gd name="connsiteX9" fmla="*/ 10549023 w 10549023"/>
                <a:gd name="connsiteY9" fmla="*/ 1044925 h 1838962"/>
                <a:gd name="connsiteX0" fmla="*/ 0 w 10549023"/>
                <a:gd name="connsiteY0" fmla="*/ 0 h 1838962"/>
                <a:gd name="connsiteX1" fmla="*/ 1086081 w 10549023"/>
                <a:gd name="connsiteY1" fmla="*/ 312583 h 1838962"/>
                <a:gd name="connsiteX2" fmla="*/ 1345677 w 10549023"/>
                <a:gd name="connsiteY2" fmla="*/ 1584193 h 1838962"/>
                <a:gd name="connsiteX3" fmla="*/ 2047243 w 10549023"/>
                <a:gd name="connsiteY3" fmla="*/ 1085128 h 1838962"/>
                <a:gd name="connsiteX4" fmla="*/ 3322435 w 10549023"/>
                <a:gd name="connsiteY4" fmla="*/ 1822366 h 1838962"/>
                <a:gd name="connsiteX5" fmla="*/ 4453847 w 10549023"/>
                <a:gd name="connsiteY5" fmla="*/ 1306892 h 1838962"/>
                <a:gd name="connsiteX6" fmla="*/ 5801264 w 10549023"/>
                <a:gd name="connsiteY6" fmla="*/ 1585809 h 1838962"/>
                <a:gd name="connsiteX7" fmla="*/ 7497741 w 10549023"/>
                <a:gd name="connsiteY7" fmla="*/ 833280 h 1838962"/>
                <a:gd name="connsiteX8" fmla="*/ 9608296 w 10549023"/>
                <a:gd name="connsiteY8" fmla="*/ 1162754 h 1838962"/>
                <a:gd name="connsiteX9" fmla="*/ 10549023 w 10549023"/>
                <a:gd name="connsiteY9" fmla="*/ 104492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7497741 w 10500882"/>
                <a:gd name="connsiteY7" fmla="*/ 833280 h 1838962"/>
                <a:gd name="connsiteX8" fmla="*/ 9608296 w 10500882"/>
                <a:gd name="connsiteY8" fmla="*/ 1162754 h 1838962"/>
                <a:gd name="connsiteX9" fmla="*/ 10500882 w 10500882"/>
                <a:gd name="connsiteY9"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9608296 w 10500882"/>
                <a:gd name="connsiteY8" fmla="*/ 1162754 h 1838962"/>
                <a:gd name="connsiteX9" fmla="*/ 10500882 w 10500882"/>
                <a:gd name="connsiteY9"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8520798 w 10500882"/>
                <a:gd name="connsiteY8" fmla="*/ 1039932 h 1838962"/>
                <a:gd name="connsiteX9" fmla="*/ 9608296 w 10500882"/>
                <a:gd name="connsiteY9" fmla="*/ 1162754 h 1838962"/>
                <a:gd name="connsiteX10" fmla="*/ 10500882 w 10500882"/>
                <a:gd name="connsiteY10"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875830 w 10500882"/>
                <a:gd name="connsiteY8" fmla="*/ 1380005 h 1838962"/>
                <a:gd name="connsiteX9" fmla="*/ 9608296 w 10500882"/>
                <a:gd name="connsiteY9" fmla="*/ 1162754 h 1838962"/>
                <a:gd name="connsiteX10" fmla="*/ 10500882 w 10500882"/>
                <a:gd name="connsiteY10"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875830 w 10500882"/>
                <a:gd name="connsiteY8" fmla="*/ 1380005 h 1838962"/>
                <a:gd name="connsiteX9" fmla="*/ 9080594 w 10500882"/>
                <a:gd name="connsiteY9" fmla="*/ 893040 h 1838962"/>
                <a:gd name="connsiteX10" fmla="*/ 10500882 w 10500882"/>
                <a:gd name="connsiteY10"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875830 w 10500882"/>
                <a:gd name="connsiteY8" fmla="*/ 1380005 h 1838962"/>
                <a:gd name="connsiteX9" fmla="*/ 9080594 w 10500882"/>
                <a:gd name="connsiteY9" fmla="*/ 893040 h 1838962"/>
                <a:gd name="connsiteX10" fmla="*/ 10500882 w 10500882"/>
                <a:gd name="connsiteY10"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875830 w 10500882"/>
                <a:gd name="connsiteY8" fmla="*/ 1380005 h 1838962"/>
                <a:gd name="connsiteX9" fmla="*/ 8763973 w 10500882"/>
                <a:gd name="connsiteY9" fmla="*/ 916494 h 1838962"/>
                <a:gd name="connsiteX10" fmla="*/ 10500882 w 10500882"/>
                <a:gd name="connsiteY10"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875830 w 10500882"/>
                <a:gd name="connsiteY8" fmla="*/ 1380005 h 1838962"/>
                <a:gd name="connsiteX9" fmla="*/ 8763973 w 10500882"/>
                <a:gd name="connsiteY9" fmla="*/ 916494 h 1838962"/>
                <a:gd name="connsiteX10" fmla="*/ 10350163 w 10500882"/>
                <a:gd name="connsiteY10" fmla="*/ 1016477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763973 w 10500882"/>
                <a:gd name="connsiteY9" fmla="*/ 916494 h 1838962"/>
                <a:gd name="connsiteX10" fmla="*/ 10350163 w 10500882"/>
                <a:gd name="connsiteY10" fmla="*/ 1016477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10350163 w 10500882"/>
                <a:gd name="connsiteY10" fmla="*/ 1016477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17568 w 10500882"/>
                <a:gd name="connsiteY10" fmla="*/ 1180652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17568 w 10500882"/>
                <a:gd name="connsiteY10" fmla="*/ 1180652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17568 w 10500882"/>
                <a:gd name="connsiteY10" fmla="*/ 1180652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17568 w 10500882"/>
                <a:gd name="connsiteY10" fmla="*/ 1180652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17568 w 10500882"/>
                <a:gd name="connsiteY10" fmla="*/ 1180652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388574 w 10500882"/>
                <a:gd name="connsiteY10" fmla="*/ 1204105 h 1838962"/>
                <a:gd name="connsiteX11" fmla="*/ 10500882 w 10500882"/>
                <a:gd name="connsiteY11" fmla="*/ 1025669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388574 w 10500882"/>
                <a:gd name="connsiteY10" fmla="*/ 1204105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388574 w 10500882"/>
                <a:gd name="connsiteY10" fmla="*/ 1204105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758563 w 10500882"/>
                <a:gd name="connsiteY8" fmla="*/ 1204105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946588 w 10500882"/>
                <a:gd name="connsiteY7" fmla="*/ 962274 h 1838962"/>
                <a:gd name="connsiteX8" fmla="*/ 7653024 w 10500882"/>
                <a:gd name="connsiteY8" fmla="*/ 1122018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653024 w 10500882"/>
                <a:gd name="connsiteY8" fmla="*/ 1122018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653024 w 10500882"/>
                <a:gd name="connsiteY8" fmla="*/ 1122018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465398 w 10500882"/>
                <a:gd name="connsiteY8" fmla="*/ 1075111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465399 w 10500882"/>
                <a:gd name="connsiteY8" fmla="*/ 1204105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465399 w 10500882"/>
                <a:gd name="connsiteY8" fmla="*/ 1204105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735508 w 10500882"/>
                <a:gd name="connsiteY7" fmla="*/ 1056088 h 1838962"/>
                <a:gd name="connsiteX8" fmla="*/ 7465399 w 10500882"/>
                <a:gd name="connsiteY8" fmla="*/ 1204105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470806 w 10500882"/>
                <a:gd name="connsiteY9" fmla="*/ 904767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353540 w 10500882"/>
                <a:gd name="connsiteY9" fmla="*/ 951673 h 1838962"/>
                <a:gd name="connsiteX10" fmla="*/ 9552748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353540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65399 w 10500882"/>
                <a:gd name="connsiteY8" fmla="*/ 1204105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88853 w 10500882"/>
                <a:gd name="connsiteY8" fmla="*/ 1286192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547486 w 10500882"/>
                <a:gd name="connsiteY8" fmla="*/ 1251012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547486 w 10500882"/>
                <a:gd name="connsiteY8" fmla="*/ 1251012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41945 w 10500882"/>
                <a:gd name="connsiteY8" fmla="*/ 1239285 h 1838962"/>
                <a:gd name="connsiteX9" fmla="*/ 8459081 w 10500882"/>
                <a:gd name="connsiteY9" fmla="*/ 951673 h 1838962"/>
                <a:gd name="connsiteX10" fmla="*/ 9376847 w 10500882"/>
                <a:gd name="connsiteY10" fmla="*/ 1192378 h 1838962"/>
                <a:gd name="connsiteX11" fmla="*/ 10500882 w 10500882"/>
                <a:gd name="connsiteY11" fmla="*/ 931855 h 1838962"/>
                <a:gd name="connsiteX0" fmla="*/ 0 w 10500882"/>
                <a:gd name="connsiteY0" fmla="*/ 0 h 1838962"/>
                <a:gd name="connsiteX1" fmla="*/ 1086081 w 10500882"/>
                <a:gd name="connsiteY1" fmla="*/ 312583 h 1838962"/>
                <a:gd name="connsiteX2" fmla="*/ 1345677 w 10500882"/>
                <a:gd name="connsiteY2" fmla="*/ 1584193 h 1838962"/>
                <a:gd name="connsiteX3" fmla="*/ 2047243 w 10500882"/>
                <a:gd name="connsiteY3" fmla="*/ 1085128 h 1838962"/>
                <a:gd name="connsiteX4" fmla="*/ 3322435 w 10500882"/>
                <a:gd name="connsiteY4" fmla="*/ 1822366 h 1838962"/>
                <a:gd name="connsiteX5" fmla="*/ 4453847 w 10500882"/>
                <a:gd name="connsiteY5" fmla="*/ 1306892 h 1838962"/>
                <a:gd name="connsiteX6" fmla="*/ 5801264 w 10500882"/>
                <a:gd name="connsiteY6" fmla="*/ 1585809 h 1838962"/>
                <a:gd name="connsiteX7" fmla="*/ 6606516 w 10500882"/>
                <a:gd name="connsiteY7" fmla="*/ 1114721 h 1838962"/>
                <a:gd name="connsiteX8" fmla="*/ 7441945 w 10500882"/>
                <a:gd name="connsiteY8" fmla="*/ 1239285 h 1838962"/>
                <a:gd name="connsiteX9" fmla="*/ 8330087 w 10500882"/>
                <a:gd name="connsiteY9" fmla="*/ 951673 h 1838962"/>
                <a:gd name="connsiteX10" fmla="*/ 9376847 w 10500882"/>
                <a:gd name="connsiteY10" fmla="*/ 1192378 h 1838962"/>
                <a:gd name="connsiteX11" fmla="*/ 10500882 w 10500882"/>
                <a:gd name="connsiteY11" fmla="*/ 931855 h 1838962"/>
                <a:gd name="connsiteX0" fmla="*/ 0 w 10465702"/>
                <a:gd name="connsiteY0" fmla="*/ 0 h 1838962"/>
                <a:gd name="connsiteX1" fmla="*/ 1086081 w 10465702"/>
                <a:gd name="connsiteY1" fmla="*/ 312583 h 1838962"/>
                <a:gd name="connsiteX2" fmla="*/ 1345677 w 10465702"/>
                <a:gd name="connsiteY2" fmla="*/ 1584193 h 1838962"/>
                <a:gd name="connsiteX3" fmla="*/ 2047243 w 10465702"/>
                <a:gd name="connsiteY3" fmla="*/ 1085128 h 1838962"/>
                <a:gd name="connsiteX4" fmla="*/ 3322435 w 10465702"/>
                <a:gd name="connsiteY4" fmla="*/ 1822366 h 1838962"/>
                <a:gd name="connsiteX5" fmla="*/ 4453847 w 10465702"/>
                <a:gd name="connsiteY5" fmla="*/ 1306892 h 1838962"/>
                <a:gd name="connsiteX6" fmla="*/ 5801264 w 10465702"/>
                <a:gd name="connsiteY6" fmla="*/ 1585809 h 1838962"/>
                <a:gd name="connsiteX7" fmla="*/ 6606516 w 10465702"/>
                <a:gd name="connsiteY7" fmla="*/ 1114721 h 1838962"/>
                <a:gd name="connsiteX8" fmla="*/ 7441945 w 10465702"/>
                <a:gd name="connsiteY8" fmla="*/ 1239285 h 1838962"/>
                <a:gd name="connsiteX9" fmla="*/ 8330087 w 10465702"/>
                <a:gd name="connsiteY9" fmla="*/ 951673 h 1838962"/>
                <a:gd name="connsiteX10" fmla="*/ 9376847 w 10465702"/>
                <a:gd name="connsiteY10" fmla="*/ 1192378 h 1838962"/>
                <a:gd name="connsiteX11" fmla="*/ 10465702 w 10465702"/>
                <a:gd name="connsiteY11" fmla="*/ 779408 h 1838962"/>
                <a:gd name="connsiteX0" fmla="*/ 0 w 10465702"/>
                <a:gd name="connsiteY0" fmla="*/ 0 h 1838962"/>
                <a:gd name="connsiteX1" fmla="*/ 1086081 w 10465702"/>
                <a:gd name="connsiteY1" fmla="*/ 312583 h 1838962"/>
                <a:gd name="connsiteX2" fmla="*/ 1345677 w 10465702"/>
                <a:gd name="connsiteY2" fmla="*/ 1584193 h 1838962"/>
                <a:gd name="connsiteX3" fmla="*/ 2047243 w 10465702"/>
                <a:gd name="connsiteY3" fmla="*/ 1085128 h 1838962"/>
                <a:gd name="connsiteX4" fmla="*/ 3322435 w 10465702"/>
                <a:gd name="connsiteY4" fmla="*/ 1822366 h 1838962"/>
                <a:gd name="connsiteX5" fmla="*/ 4453847 w 10465702"/>
                <a:gd name="connsiteY5" fmla="*/ 1306892 h 1838962"/>
                <a:gd name="connsiteX6" fmla="*/ 5801264 w 10465702"/>
                <a:gd name="connsiteY6" fmla="*/ 1585809 h 1838962"/>
                <a:gd name="connsiteX7" fmla="*/ 6606516 w 10465702"/>
                <a:gd name="connsiteY7" fmla="*/ 1114721 h 1838962"/>
                <a:gd name="connsiteX8" fmla="*/ 7441945 w 10465702"/>
                <a:gd name="connsiteY8" fmla="*/ 1239285 h 1838962"/>
                <a:gd name="connsiteX9" fmla="*/ 8330087 w 10465702"/>
                <a:gd name="connsiteY9" fmla="*/ 951673 h 1838962"/>
                <a:gd name="connsiteX10" fmla="*/ 9376847 w 10465702"/>
                <a:gd name="connsiteY10" fmla="*/ 1192378 h 1838962"/>
                <a:gd name="connsiteX11" fmla="*/ 10465702 w 10465702"/>
                <a:gd name="connsiteY11" fmla="*/ 779408 h 1838962"/>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330087 w 10439632"/>
                <a:gd name="connsiteY9" fmla="*/ 1113081 h 2000370"/>
                <a:gd name="connsiteX10" fmla="*/ 9376847 w 10439632"/>
                <a:gd name="connsiteY10" fmla="*/ 1353786 h 2000370"/>
                <a:gd name="connsiteX11" fmla="*/ 10439632 w 10439632"/>
                <a:gd name="connsiteY11" fmla="*/ 0 h 2000370"/>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812401 w 10439632"/>
                <a:gd name="connsiteY9" fmla="*/ 394403 h 2000370"/>
                <a:gd name="connsiteX10" fmla="*/ 9376847 w 10439632"/>
                <a:gd name="connsiteY10" fmla="*/ 1353786 h 2000370"/>
                <a:gd name="connsiteX11" fmla="*/ 10439632 w 10439632"/>
                <a:gd name="connsiteY11" fmla="*/ 0 h 2000370"/>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812401 w 10439632"/>
                <a:gd name="connsiteY9" fmla="*/ 394403 h 2000370"/>
                <a:gd name="connsiteX10" fmla="*/ 9533274 w 10439632"/>
                <a:gd name="connsiteY10" fmla="*/ 543639 h 2000370"/>
                <a:gd name="connsiteX11" fmla="*/ 10439632 w 10439632"/>
                <a:gd name="connsiteY11" fmla="*/ 0 h 2000370"/>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669010 w 10439632"/>
                <a:gd name="connsiteY9" fmla="*/ 616540 h 2000370"/>
                <a:gd name="connsiteX10" fmla="*/ 9533274 w 10439632"/>
                <a:gd name="connsiteY10" fmla="*/ 543639 h 2000370"/>
                <a:gd name="connsiteX11" fmla="*/ 10439632 w 10439632"/>
                <a:gd name="connsiteY11" fmla="*/ 0 h 2000370"/>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669010 w 10439632"/>
                <a:gd name="connsiteY9" fmla="*/ 616540 h 2000370"/>
                <a:gd name="connsiteX10" fmla="*/ 9533274 w 10439632"/>
                <a:gd name="connsiteY10" fmla="*/ 543639 h 2000370"/>
                <a:gd name="connsiteX11" fmla="*/ 10439632 w 10439632"/>
                <a:gd name="connsiteY11" fmla="*/ 0 h 2000370"/>
                <a:gd name="connsiteX0" fmla="*/ 0 w 10439632"/>
                <a:gd name="connsiteY0" fmla="*/ 161408 h 2000370"/>
                <a:gd name="connsiteX1" fmla="*/ 1086081 w 10439632"/>
                <a:gd name="connsiteY1" fmla="*/ 473991 h 2000370"/>
                <a:gd name="connsiteX2" fmla="*/ 1345677 w 10439632"/>
                <a:gd name="connsiteY2" fmla="*/ 1745601 h 2000370"/>
                <a:gd name="connsiteX3" fmla="*/ 2047243 w 10439632"/>
                <a:gd name="connsiteY3" fmla="*/ 1246536 h 2000370"/>
                <a:gd name="connsiteX4" fmla="*/ 3322435 w 10439632"/>
                <a:gd name="connsiteY4" fmla="*/ 1983774 h 2000370"/>
                <a:gd name="connsiteX5" fmla="*/ 4453847 w 10439632"/>
                <a:gd name="connsiteY5" fmla="*/ 1468300 h 2000370"/>
                <a:gd name="connsiteX6" fmla="*/ 5801264 w 10439632"/>
                <a:gd name="connsiteY6" fmla="*/ 1747217 h 2000370"/>
                <a:gd name="connsiteX7" fmla="*/ 6606516 w 10439632"/>
                <a:gd name="connsiteY7" fmla="*/ 1276129 h 2000370"/>
                <a:gd name="connsiteX8" fmla="*/ 7441945 w 10439632"/>
                <a:gd name="connsiteY8" fmla="*/ 1400693 h 2000370"/>
                <a:gd name="connsiteX9" fmla="*/ 8669010 w 10439632"/>
                <a:gd name="connsiteY9" fmla="*/ 616540 h 2000370"/>
                <a:gd name="connsiteX10" fmla="*/ 9533274 w 10439632"/>
                <a:gd name="connsiteY10" fmla="*/ 543639 h 2000370"/>
                <a:gd name="connsiteX11" fmla="*/ 10439632 w 10439632"/>
                <a:gd name="connsiteY11" fmla="*/ 0 h 2000370"/>
                <a:gd name="connsiteX0" fmla="*/ 0 w 10478739"/>
                <a:gd name="connsiteY0" fmla="*/ 30740 h 1869702"/>
                <a:gd name="connsiteX1" fmla="*/ 1086081 w 10478739"/>
                <a:gd name="connsiteY1" fmla="*/ 343323 h 1869702"/>
                <a:gd name="connsiteX2" fmla="*/ 1345677 w 10478739"/>
                <a:gd name="connsiteY2" fmla="*/ 1614933 h 1869702"/>
                <a:gd name="connsiteX3" fmla="*/ 2047243 w 10478739"/>
                <a:gd name="connsiteY3" fmla="*/ 1115868 h 1869702"/>
                <a:gd name="connsiteX4" fmla="*/ 3322435 w 10478739"/>
                <a:gd name="connsiteY4" fmla="*/ 1853106 h 1869702"/>
                <a:gd name="connsiteX5" fmla="*/ 4453847 w 10478739"/>
                <a:gd name="connsiteY5" fmla="*/ 1337632 h 1869702"/>
                <a:gd name="connsiteX6" fmla="*/ 5801264 w 10478739"/>
                <a:gd name="connsiteY6" fmla="*/ 1616549 h 1869702"/>
                <a:gd name="connsiteX7" fmla="*/ 6606516 w 10478739"/>
                <a:gd name="connsiteY7" fmla="*/ 1145461 h 1869702"/>
                <a:gd name="connsiteX8" fmla="*/ 7441945 w 10478739"/>
                <a:gd name="connsiteY8" fmla="*/ 1270025 h 1869702"/>
                <a:gd name="connsiteX9" fmla="*/ 8669010 w 10478739"/>
                <a:gd name="connsiteY9" fmla="*/ 485872 h 1869702"/>
                <a:gd name="connsiteX10" fmla="*/ 9533274 w 10478739"/>
                <a:gd name="connsiteY10" fmla="*/ 412971 h 1869702"/>
                <a:gd name="connsiteX11" fmla="*/ 10478739 w 10478739"/>
                <a:gd name="connsiteY11" fmla="*/ 0 h 1869702"/>
                <a:gd name="connsiteX0" fmla="*/ 0 w 10478739"/>
                <a:gd name="connsiteY0" fmla="*/ 30740 h 1869702"/>
                <a:gd name="connsiteX1" fmla="*/ 1086081 w 10478739"/>
                <a:gd name="connsiteY1" fmla="*/ 343323 h 1869702"/>
                <a:gd name="connsiteX2" fmla="*/ 1345677 w 10478739"/>
                <a:gd name="connsiteY2" fmla="*/ 1614933 h 1869702"/>
                <a:gd name="connsiteX3" fmla="*/ 2047243 w 10478739"/>
                <a:gd name="connsiteY3" fmla="*/ 1115868 h 1869702"/>
                <a:gd name="connsiteX4" fmla="*/ 3322435 w 10478739"/>
                <a:gd name="connsiteY4" fmla="*/ 1853106 h 1869702"/>
                <a:gd name="connsiteX5" fmla="*/ 4453847 w 10478739"/>
                <a:gd name="connsiteY5" fmla="*/ 1337632 h 1869702"/>
                <a:gd name="connsiteX6" fmla="*/ 5801264 w 10478739"/>
                <a:gd name="connsiteY6" fmla="*/ 1616549 h 1869702"/>
                <a:gd name="connsiteX7" fmla="*/ 6606516 w 10478739"/>
                <a:gd name="connsiteY7" fmla="*/ 1145461 h 1869702"/>
                <a:gd name="connsiteX8" fmla="*/ 7441945 w 10478739"/>
                <a:gd name="connsiteY8" fmla="*/ 1270025 h 1869702"/>
                <a:gd name="connsiteX9" fmla="*/ 8669010 w 10478739"/>
                <a:gd name="connsiteY9" fmla="*/ 485872 h 1869702"/>
                <a:gd name="connsiteX10" fmla="*/ 9533274 w 10478739"/>
                <a:gd name="connsiteY10" fmla="*/ 412971 h 1869702"/>
                <a:gd name="connsiteX11" fmla="*/ 10478739 w 10478739"/>
                <a:gd name="connsiteY11" fmla="*/ 0 h 1869702"/>
                <a:gd name="connsiteX0" fmla="*/ 0 w 10478739"/>
                <a:gd name="connsiteY0" fmla="*/ 30740 h 1869702"/>
                <a:gd name="connsiteX1" fmla="*/ 1086081 w 10478739"/>
                <a:gd name="connsiteY1" fmla="*/ 343323 h 1869702"/>
                <a:gd name="connsiteX2" fmla="*/ 1345677 w 10478739"/>
                <a:gd name="connsiteY2" fmla="*/ 1614933 h 1869702"/>
                <a:gd name="connsiteX3" fmla="*/ 2047243 w 10478739"/>
                <a:gd name="connsiteY3" fmla="*/ 1115868 h 1869702"/>
                <a:gd name="connsiteX4" fmla="*/ 3322435 w 10478739"/>
                <a:gd name="connsiteY4" fmla="*/ 1853106 h 1869702"/>
                <a:gd name="connsiteX5" fmla="*/ 4453847 w 10478739"/>
                <a:gd name="connsiteY5" fmla="*/ 1337632 h 1869702"/>
                <a:gd name="connsiteX6" fmla="*/ 5801264 w 10478739"/>
                <a:gd name="connsiteY6" fmla="*/ 1616549 h 1869702"/>
                <a:gd name="connsiteX7" fmla="*/ 6606516 w 10478739"/>
                <a:gd name="connsiteY7" fmla="*/ 1145461 h 1869702"/>
                <a:gd name="connsiteX8" fmla="*/ 7441945 w 10478739"/>
                <a:gd name="connsiteY8" fmla="*/ 1270025 h 1869702"/>
                <a:gd name="connsiteX9" fmla="*/ 8669010 w 10478739"/>
                <a:gd name="connsiteY9" fmla="*/ 485872 h 1869702"/>
                <a:gd name="connsiteX10" fmla="*/ 9728807 w 10478739"/>
                <a:gd name="connsiteY10" fmla="*/ 399904 h 1869702"/>
                <a:gd name="connsiteX11" fmla="*/ 10478739 w 10478739"/>
                <a:gd name="connsiteY11" fmla="*/ 0 h 1869702"/>
                <a:gd name="connsiteX0" fmla="*/ 0 w 10478739"/>
                <a:gd name="connsiteY0" fmla="*/ 30740 h 1869702"/>
                <a:gd name="connsiteX1" fmla="*/ 1086081 w 10478739"/>
                <a:gd name="connsiteY1" fmla="*/ 343323 h 1869702"/>
                <a:gd name="connsiteX2" fmla="*/ 1345677 w 10478739"/>
                <a:gd name="connsiteY2" fmla="*/ 1614933 h 1869702"/>
                <a:gd name="connsiteX3" fmla="*/ 2047243 w 10478739"/>
                <a:gd name="connsiteY3" fmla="*/ 1115868 h 1869702"/>
                <a:gd name="connsiteX4" fmla="*/ 3322435 w 10478739"/>
                <a:gd name="connsiteY4" fmla="*/ 1853106 h 1869702"/>
                <a:gd name="connsiteX5" fmla="*/ 4453847 w 10478739"/>
                <a:gd name="connsiteY5" fmla="*/ 1337632 h 1869702"/>
                <a:gd name="connsiteX6" fmla="*/ 5801264 w 10478739"/>
                <a:gd name="connsiteY6" fmla="*/ 1616549 h 1869702"/>
                <a:gd name="connsiteX7" fmla="*/ 6606516 w 10478739"/>
                <a:gd name="connsiteY7" fmla="*/ 1145461 h 1869702"/>
                <a:gd name="connsiteX8" fmla="*/ 7441945 w 10478739"/>
                <a:gd name="connsiteY8" fmla="*/ 1270025 h 1869702"/>
                <a:gd name="connsiteX9" fmla="*/ 8669010 w 10478739"/>
                <a:gd name="connsiteY9" fmla="*/ 485872 h 1869702"/>
                <a:gd name="connsiteX10" fmla="*/ 9728807 w 10478739"/>
                <a:gd name="connsiteY10" fmla="*/ 399904 h 1869702"/>
                <a:gd name="connsiteX11" fmla="*/ 10478739 w 10478739"/>
                <a:gd name="connsiteY11" fmla="*/ 0 h 1869702"/>
                <a:gd name="connsiteX0" fmla="*/ 0 w 10478739"/>
                <a:gd name="connsiteY0" fmla="*/ 30740 h 1869702"/>
                <a:gd name="connsiteX1" fmla="*/ 1086081 w 10478739"/>
                <a:gd name="connsiteY1" fmla="*/ 343323 h 1869702"/>
                <a:gd name="connsiteX2" fmla="*/ 1345677 w 10478739"/>
                <a:gd name="connsiteY2" fmla="*/ 1614933 h 1869702"/>
                <a:gd name="connsiteX3" fmla="*/ 2047243 w 10478739"/>
                <a:gd name="connsiteY3" fmla="*/ 1115868 h 1869702"/>
                <a:gd name="connsiteX4" fmla="*/ 3322435 w 10478739"/>
                <a:gd name="connsiteY4" fmla="*/ 1853106 h 1869702"/>
                <a:gd name="connsiteX5" fmla="*/ 4453847 w 10478739"/>
                <a:gd name="connsiteY5" fmla="*/ 1337632 h 1869702"/>
                <a:gd name="connsiteX6" fmla="*/ 5801264 w 10478739"/>
                <a:gd name="connsiteY6" fmla="*/ 1616549 h 1869702"/>
                <a:gd name="connsiteX7" fmla="*/ 6606516 w 10478739"/>
                <a:gd name="connsiteY7" fmla="*/ 1145461 h 1869702"/>
                <a:gd name="connsiteX8" fmla="*/ 7441945 w 10478739"/>
                <a:gd name="connsiteY8" fmla="*/ 1270025 h 1869702"/>
                <a:gd name="connsiteX9" fmla="*/ 8669010 w 10478739"/>
                <a:gd name="connsiteY9" fmla="*/ 485872 h 1869702"/>
                <a:gd name="connsiteX10" fmla="*/ 9767913 w 10478739"/>
                <a:gd name="connsiteY10" fmla="*/ 439106 h 1869702"/>
                <a:gd name="connsiteX11" fmla="*/ 10478739 w 10478739"/>
                <a:gd name="connsiteY11" fmla="*/ 0 h 186970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67913 w 10478739"/>
                <a:gd name="connsiteY10" fmla="*/ 408366 h 1838962"/>
                <a:gd name="connsiteX11" fmla="*/ 10478739 w 10478739"/>
                <a:gd name="connsiteY11" fmla="*/ 152196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676665 w 10478739"/>
                <a:gd name="connsiteY10" fmla="*/ 539035 h 1838962"/>
                <a:gd name="connsiteX11" fmla="*/ 10478739 w 10478739"/>
                <a:gd name="connsiteY11" fmla="*/ 152196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676665 w 10478739"/>
                <a:gd name="connsiteY10" fmla="*/ 539035 h 1838962"/>
                <a:gd name="connsiteX11" fmla="*/ 10478739 w 10478739"/>
                <a:gd name="connsiteY11" fmla="*/ 152196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41842 w 10478739"/>
                <a:gd name="connsiteY10" fmla="*/ 539035 h 1838962"/>
                <a:gd name="connsiteX11" fmla="*/ 10478739 w 10478739"/>
                <a:gd name="connsiteY11" fmla="*/ 152196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41842 w 10478739"/>
                <a:gd name="connsiteY10" fmla="*/ 539035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41842 w 10478739"/>
                <a:gd name="connsiteY10" fmla="*/ 539035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41842 w 10478739"/>
                <a:gd name="connsiteY10" fmla="*/ 539035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41842 w 10478739"/>
                <a:gd name="connsiteY10" fmla="*/ 539035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669010 w 10478739"/>
                <a:gd name="connsiteY9" fmla="*/ 455132 h 1838962"/>
                <a:gd name="connsiteX10" fmla="*/ 9728806 w 10478739"/>
                <a:gd name="connsiteY10" fmla="*/ 617437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903649 w 10478739"/>
                <a:gd name="connsiteY9" fmla="*/ 428998 h 1838962"/>
                <a:gd name="connsiteX10" fmla="*/ 9728806 w 10478739"/>
                <a:gd name="connsiteY10" fmla="*/ 617437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903649 w 10478739"/>
                <a:gd name="connsiteY9" fmla="*/ 428998 h 1838962"/>
                <a:gd name="connsiteX10" fmla="*/ 9728806 w 10478739"/>
                <a:gd name="connsiteY10" fmla="*/ 617437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28806 w 10478739"/>
                <a:gd name="connsiteY10" fmla="*/ 617437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525968 h 1838962"/>
                <a:gd name="connsiteX11" fmla="*/ 10478739 w 10478739"/>
                <a:gd name="connsiteY11" fmla="*/ 269797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525968 h 1838962"/>
                <a:gd name="connsiteX11" fmla="*/ 10478739 w 10478739"/>
                <a:gd name="connsiteY11" fmla="*/ 178329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525968 h 1838962"/>
                <a:gd name="connsiteX11" fmla="*/ 10478739 w 10478739"/>
                <a:gd name="connsiteY11" fmla="*/ 178329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525968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41842 w 10478739"/>
                <a:gd name="connsiteY10" fmla="*/ 434500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83319 w 10478739"/>
                <a:gd name="connsiteY10" fmla="*/ 452319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83319 w 10478739"/>
                <a:gd name="connsiteY10" fmla="*/ 452319 h 1838962"/>
                <a:gd name="connsiteX11" fmla="*/ 10478739 w 10478739"/>
                <a:gd name="connsiteY11" fmla="*/ 99928 h 1838962"/>
                <a:gd name="connsiteX0" fmla="*/ 0 w 10478739"/>
                <a:gd name="connsiteY0" fmla="*/ 0 h 1838962"/>
                <a:gd name="connsiteX1" fmla="*/ 1086081 w 10478739"/>
                <a:gd name="connsiteY1" fmla="*/ 312583 h 1838962"/>
                <a:gd name="connsiteX2" fmla="*/ 1345677 w 10478739"/>
                <a:gd name="connsiteY2" fmla="*/ 1584193 h 1838962"/>
                <a:gd name="connsiteX3" fmla="*/ 2047243 w 10478739"/>
                <a:gd name="connsiteY3" fmla="*/ 1085128 h 1838962"/>
                <a:gd name="connsiteX4" fmla="*/ 3322435 w 10478739"/>
                <a:gd name="connsiteY4" fmla="*/ 1822366 h 1838962"/>
                <a:gd name="connsiteX5" fmla="*/ 4453847 w 10478739"/>
                <a:gd name="connsiteY5" fmla="*/ 1306892 h 1838962"/>
                <a:gd name="connsiteX6" fmla="*/ 5801264 w 10478739"/>
                <a:gd name="connsiteY6" fmla="*/ 1585809 h 1838962"/>
                <a:gd name="connsiteX7" fmla="*/ 6606516 w 10478739"/>
                <a:gd name="connsiteY7" fmla="*/ 1114721 h 1838962"/>
                <a:gd name="connsiteX8" fmla="*/ 7441945 w 10478739"/>
                <a:gd name="connsiteY8" fmla="*/ 1239285 h 1838962"/>
                <a:gd name="connsiteX9" fmla="*/ 8890613 w 10478739"/>
                <a:gd name="connsiteY9" fmla="*/ 324463 h 1838962"/>
                <a:gd name="connsiteX10" fmla="*/ 9783319 w 10478739"/>
                <a:gd name="connsiteY10" fmla="*/ 452319 h 1838962"/>
                <a:gd name="connsiteX11" fmla="*/ 10478739 w 10478739"/>
                <a:gd name="connsiteY11" fmla="*/ 99928 h 183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8739" h="1838962">
                  <a:moveTo>
                    <a:pt x="0" y="0"/>
                  </a:moveTo>
                  <a:cubicBezTo>
                    <a:pt x="338206" y="16932"/>
                    <a:pt x="861802" y="48551"/>
                    <a:pt x="1086081" y="312583"/>
                  </a:cubicBezTo>
                  <a:cubicBezTo>
                    <a:pt x="1310361" y="576615"/>
                    <a:pt x="1185483" y="1455436"/>
                    <a:pt x="1345677" y="1584193"/>
                  </a:cubicBezTo>
                  <a:cubicBezTo>
                    <a:pt x="1505871" y="1712950"/>
                    <a:pt x="1717783" y="1045433"/>
                    <a:pt x="2047243" y="1085128"/>
                  </a:cubicBezTo>
                  <a:cubicBezTo>
                    <a:pt x="2376703" y="1124823"/>
                    <a:pt x="2940820" y="1699439"/>
                    <a:pt x="3322435" y="1822366"/>
                  </a:cubicBezTo>
                  <a:cubicBezTo>
                    <a:pt x="3704050" y="1945293"/>
                    <a:pt x="4040709" y="1346318"/>
                    <a:pt x="4453847" y="1306892"/>
                  </a:cubicBezTo>
                  <a:cubicBezTo>
                    <a:pt x="4866985" y="1267466"/>
                    <a:pt x="5442486" y="1617837"/>
                    <a:pt x="5801264" y="1585809"/>
                  </a:cubicBezTo>
                  <a:cubicBezTo>
                    <a:pt x="6160042" y="1553781"/>
                    <a:pt x="6333069" y="1172475"/>
                    <a:pt x="6606516" y="1114721"/>
                  </a:cubicBezTo>
                  <a:cubicBezTo>
                    <a:pt x="6879963" y="1056967"/>
                    <a:pt x="6974874" y="1264506"/>
                    <a:pt x="7441945" y="1239285"/>
                  </a:cubicBezTo>
                  <a:cubicBezTo>
                    <a:pt x="7920743" y="1225792"/>
                    <a:pt x="8500384" y="455624"/>
                    <a:pt x="8890613" y="324463"/>
                  </a:cubicBezTo>
                  <a:cubicBezTo>
                    <a:pt x="9280842" y="193302"/>
                    <a:pt x="9429641" y="412745"/>
                    <a:pt x="9783319" y="452319"/>
                  </a:cubicBezTo>
                  <a:cubicBezTo>
                    <a:pt x="10151398" y="471628"/>
                    <a:pt x="10187507" y="383503"/>
                    <a:pt x="10478739" y="99928"/>
                  </a:cubicBezTo>
                </a:path>
              </a:pathLst>
            </a:custGeom>
            <a:noFill/>
            <a:ln w="38100">
              <a:solidFill>
                <a:srgbClr val="00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sz="1600">
                <a:solidFill>
                  <a:srgbClr val="FFFFFF"/>
                </a:solidFill>
                <a:latin typeface="Arial"/>
              </a:endParaRPr>
            </a:p>
          </p:txBody>
        </p:sp>
        <p:sp>
          <p:nvSpPr>
            <p:cNvPr id="111" name="Rectangle 88">
              <a:extLst>
                <a:ext uri="{FF2B5EF4-FFF2-40B4-BE49-F238E27FC236}">
                  <a16:creationId xmlns:a16="http://schemas.microsoft.com/office/drawing/2014/main" id="{F05E2693-6C44-0E47-86B2-46DBACB9334A}"/>
                </a:ext>
              </a:extLst>
            </p:cNvPr>
            <p:cNvSpPr/>
            <p:nvPr/>
          </p:nvSpPr>
          <p:spPr>
            <a:xfrm>
              <a:off x="11293740" y="3126912"/>
              <a:ext cx="45719" cy="147395"/>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sz="1600">
                <a:solidFill>
                  <a:srgbClr val="FFFFFF"/>
                </a:solidFill>
                <a:latin typeface="Arial"/>
              </a:endParaRPr>
            </a:p>
          </p:txBody>
        </p:sp>
        <p:sp>
          <p:nvSpPr>
            <p:cNvPr id="112" name="Rectangle 88">
              <a:extLst>
                <a:ext uri="{FF2B5EF4-FFF2-40B4-BE49-F238E27FC236}">
                  <a16:creationId xmlns:a16="http://schemas.microsoft.com/office/drawing/2014/main" id="{F66D10D7-C802-3B49-824F-CEA04AB74234}"/>
                </a:ext>
              </a:extLst>
            </p:cNvPr>
            <p:cNvSpPr/>
            <p:nvPr/>
          </p:nvSpPr>
          <p:spPr>
            <a:xfrm>
              <a:off x="7612089" y="4263036"/>
              <a:ext cx="45719" cy="147395"/>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sz="1600">
                <a:solidFill>
                  <a:srgbClr val="FFFFFF"/>
                </a:solidFill>
                <a:latin typeface="Arial"/>
              </a:endParaRPr>
            </a:p>
          </p:txBody>
        </p:sp>
        <p:sp>
          <p:nvSpPr>
            <p:cNvPr id="113" name="Rectangle 88">
              <a:extLst>
                <a:ext uri="{FF2B5EF4-FFF2-40B4-BE49-F238E27FC236}">
                  <a16:creationId xmlns:a16="http://schemas.microsoft.com/office/drawing/2014/main" id="{4260EFF7-F49A-0A43-BD97-624E5E5E6D36}"/>
                </a:ext>
              </a:extLst>
            </p:cNvPr>
            <p:cNvSpPr/>
            <p:nvPr/>
          </p:nvSpPr>
          <p:spPr>
            <a:xfrm>
              <a:off x="9094237" y="3928044"/>
              <a:ext cx="45719" cy="147395"/>
            </a:xfrm>
            <a:prstGeom prst="rect">
              <a:avLst/>
            </a:prstGeom>
            <a:solidFill>
              <a:srgbClr val="00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2">
                <a:defRPr/>
              </a:pPr>
              <a:endParaRPr lang="en-GB">
                <a:solidFill>
                  <a:srgbClr val="FFFFFF"/>
                </a:solidFill>
                <a:latin typeface="Arial"/>
              </a:endParaRPr>
            </a:p>
          </p:txBody>
        </p:sp>
      </p:grpSp>
    </p:spTree>
    <p:extLst>
      <p:ext uri="{BB962C8B-B14F-4D97-AF65-F5344CB8AC3E}">
        <p14:creationId xmlns:p14="http://schemas.microsoft.com/office/powerpoint/2010/main" val="4202180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034540D-64E2-60B8-77CF-D7B6910A42CB}"/>
              </a:ext>
            </a:extLst>
          </p:cNvPr>
          <p:cNvSpPr/>
          <p:nvPr/>
        </p:nvSpPr>
        <p:spPr>
          <a:xfrm>
            <a:off x="5925139" y="2138047"/>
            <a:ext cx="5604121" cy="3602996"/>
          </a:xfrm>
          <a:prstGeom prst="rect">
            <a:avLst/>
          </a:prstGeom>
          <a:solidFill>
            <a:srgbClr val="6DD17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2F4E73"/>
              </a:solidFill>
            </a:endParaRP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Survivorship: Eine Einführung  </a:t>
            </a:r>
            <a:endParaRPr lang="de-DE" sz="2800"/>
          </a:p>
        </p:txBody>
      </p:sp>
      <p:sp>
        <p:nvSpPr>
          <p:cNvPr id="3" name="Titel 1">
            <a:extLst>
              <a:ext uri="{FF2B5EF4-FFF2-40B4-BE49-F238E27FC236}">
                <a16:creationId xmlns:a16="http://schemas.microsoft.com/office/drawing/2014/main" id="{5579EFB0-8F6F-5C04-C143-50A05CE29248}"/>
              </a:ext>
            </a:extLst>
          </p:cNvPr>
          <p:cNvSpPr txBox="1">
            <a:spLocks/>
          </p:cNvSpPr>
          <p:nvPr/>
        </p:nvSpPr>
        <p:spPr>
          <a:xfrm>
            <a:off x="481983" y="1251727"/>
            <a:ext cx="10828730" cy="8988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Relevanz für die</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Therapieentscheidung</a:t>
            </a:r>
          </a:p>
        </p:txBody>
      </p:sp>
      <p:sp>
        <p:nvSpPr>
          <p:cNvPr id="10" name="Titel 6">
            <a:extLst>
              <a:ext uri="{FF2B5EF4-FFF2-40B4-BE49-F238E27FC236}">
                <a16:creationId xmlns:a16="http://schemas.microsoft.com/office/drawing/2014/main" id="{853C19DF-C276-5650-7E7D-BBBA5A394FD3}"/>
              </a:ext>
            </a:extLst>
          </p:cNvPr>
          <p:cNvSpPr txBox="1">
            <a:spLocks/>
          </p:cNvSpPr>
          <p:nvPr/>
        </p:nvSpPr>
        <p:spPr>
          <a:xfrm>
            <a:off x="7047856" y="2232261"/>
            <a:ext cx="3358687" cy="4852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1400" b="1" i="0" u="sng" strike="noStrike" kern="1200" cap="none" spc="0" normalizeH="0" baseline="0">
                <a:ln>
                  <a:noFill/>
                </a:ln>
                <a:solidFill>
                  <a:srgbClr val="002060"/>
                </a:solidFill>
                <a:effectLst/>
                <a:uLnTx/>
                <a:uFillTx/>
                <a:latin typeface="Arial" panose="020B0604020202020204" pitchFamily="34" charset="0"/>
                <a:ea typeface="+mj-ea"/>
                <a:cs typeface="Arial" panose="020B0604020202020204" pitchFamily="34" charset="0"/>
              </a:rPr>
              <a:t>Der „Wert</a:t>
            </a:r>
            <a:r>
              <a:rPr lang="de-DE" sz="1400" b="1" u="sng">
                <a:solidFill>
                  <a:srgbClr val="002060"/>
                </a:solidFill>
                <a:latin typeface="Arial" panose="020B0604020202020204" pitchFamily="34" charset="0"/>
                <a:cs typeface="Arial" panose="020B0604020202020204" pitchFamily="34" charset="0"/>
              </a:rPr>
              <a:t>“</a:t>
            </a:r>
            <a:r>
              <a:rPr kumimoji="0" lang="de-DE" sz="1400" b="1" i="0" u="sng" strike="noStrike" kern="1200" cap="none" spc="0" normalizeH="0" baseline="0">
                <a:ln>
                  <a:noFill/>
                </a:ln>
                <a:solidFill>
                  <a:srgbClr val="002060"/>
                </a:solidFill>
                <a:effectLst/>
                <a:uLnTx/>
                <a:uFillTx/>
                <a:latin typeface="Arial" panose="020B0604020202020204" pitchFamily="34" charset="0"/>
                <a:ea typeface="+mj-ea"/>
                <a:cs typeface="Arial" panose="020B0604020202020204" pitchFamily="34" charset="0"/>
              </a:rPr>
              <a:t> der Tumortherapie</a:t>
            </a:r>
          </a:p>
        </p:txBody>
      </p:sp>
      <p:sp>
        <p:nvSpPr>
          <p:cNvPr id="12" name="Content Placeholder 2">
            <a:extLst>
              <a:ext uri="{FF2B5EF4-FFF2-40B4-BE49-F238E27FC236}">
                <a16:creationId xmlns:a16="http://schemas.microsoft.com/office/drawing/2014/main" id="{C9678191-84B3-01CE-6F74-B72A5E1A9682}"/>
              </a:ext>
            </a:extLst>
          </p:cNvPr>
          <p:cNvSpPr txBox="1">
            <a:spLocks/>
          </p:cNvSpPr>
          <p:nvPr/>
        </p:nvSpPr>
        <p:spPr>
          <a:xfrm>
            <a:off x="9382168" y="3084016"/>
            <a:ext cx="2094571" cy="820165"/>
          </a:xfrm>
          <a:prstGeom prst="rect">
            <a:avLst/>
          </a:prstGeom>
          <a:noFill/>
        </p:spPr>
        <p:txBody>
          <a:bodyPr wrap="square" anchor="b">
            <a:noAutofit/>
          </a:bodyPr>
          <a:lstStyle>
            <a:lvl1pPr marL="228600" indent="-228600" algn="l" defTabSz="914400" rtl="0" eaLnBrk="1" latinLnBrk="0" hangingPunct="1">
              <a:spcBef>
                <a:spcPts val="900"/>
              </a:spcBef>
              <a:buClrTx/>
              <a:buSzPct val="100000"/>
              <a:buFont typeface="Wingdings" charset="2"/>
              <a:buChar char="§"/>
              <a:tabLst>
                <a:tab pos="3998913" algn="r"/>
                <a:tab pos="8229600" algn="r"/>
              </a:tabLst>
              <a:defRPr sz="1800" b="0" i="0" kern="1200" spc="0" baseline="0">
                <a:solidFill>
                  <a:schemeClr val="tx1"/>
                </a:solidFill>
                <a:latin typeface="+mn-lt"/>
                <a:ea typeface="+mn-ea"/>
                <a:cs typeface="+mn-cs"/>
              </a:defRPr>
            </a:lvl1pPr>
            <a:lvl2pPr marL="4572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2pPr>
            <a:lvl3pPr marL="6858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3pPr>
            <a:lvl4pPr marL="9144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ts val="1000"/>
              </a:lnSpc>
              <a:spcBef>
                <a:spcPts val="1200"/>
              </a:spcBef>
              <a:spcAft>
                <a:spcPts val="0"/>
              </a:spcAft>
              <a:buClrTx/>
              <a:buSzPct val="100000"/>
              <a:buFont typeface="Wingdings" charset="2"/>
              <a:buNone/>
              <a:tabLst>
                <a:tab pos="5331751" algn="r"/>
                <a:tab pos="10972526" algn="r"/>
              </a:tabLst>
              <a:defRPr/>
            </a:pPr>
            <a:r>
              <a:rPr kumimoji="0" lang="de-DE" sz="1200" b="1" i="0" u="none" strike="noStrike" kern="1200" cap="none" spc="0" normalizeH="0" baseline="0">
                <a:ln>
                  <a:noFill/>
                </a:ln>
                <a:solidFill>
                  <a:srgbClr val="002060"/>
                </a:solidFill>
                <a:effectLst/>
                <a:uLnTx/>
                <a:uFillTx/>
                <a:latin typeface="Arial" panose="020B0604020202020204"/>
                <a:ea typeface="+mn-ea"/>
                <a:cs typeface="+mn-cs"/>
              </a:rPr>
              <a:t>Verbessertes</a:t>
            </a:r>
            <a:r>
              <a:rPr kumimoji="0" lang="en-GB" sz="1200" b="1" i="0" u="none" strike="noStrike" kern="1200" cap="none" spc="0" normalizeH="0" baseline="0" noProof="0">
                <a:ln>
                  <a:noFill/>
                </a:ln>
                <a:solidFill>
                  <a:srgbClr val="002060"/>
                </a:solidFill>
                <a:effectLst/>
                <a:uLnTx/>
                <a:uFillTx/>
                <a:latin typeface="Arial" panose="020B0604020202020204"/>
                <a:ea typeface="+mn-ea"/>
                <a:cs typeface="+mn-cs"/>
              </a:rPr>
              <a:t> Überleben</a:t>
            </a:r>
            <a:r>
              <a:rPr kumimoji="0" lang="en-GB" sz="1200" b="1" i="0" u="none" strike="noStrike" kern="1200" cap="none" spc="0" normalizeH="0" baseline="30000" noProof="0">
                <a:ln>
                  <a:noFill/>
                </a:ln>
                <a:solidFill>
                  <a:srgbClr val="002060"/>
                </a:solidFill>
                <a:effectLst/>
                <a:uLnTx/>
                <a:uFillTx/>
                <a:latin typeface="Arial" panose="020B0604020202020204"/>
                <a:ea typeface="+mn-ea"/>
                <a:cs typeface="+mn-cs"/>
              </a:rPr>
              <a:t>4,</a:t>
            </a:r>
            <a:r>
              <a:rPr kumimoji="0" lang="en-GB" sz="1200" b="1" i="0" u="none" strike="noStrike" kern="1200" cap="none" spc="0" normalizeH="0" baseline="30000" noProof="0">
                <a:ln>
                  <a:noFill/>
                </a:ln>
                <a:solidFill>
                  <a:srgbClr val="002060"/>
                </a:solidFill>
                <a:effectLst/>
                <a:uLnTx/>
                <a:uFillTx/>
                <a:latin typeface="Nunito Sans" panose="00000500000000000000" pitchFamily="2" charset="0"/>
              </a:rPr>
              <a:t> </a:t>
            </a:r>
            <a:r>
              <a:rPr kumimoji="0" lang="en-GB" sz="1200" b="1" i="0" u="none" strike="noStrike" kern="1200" cap="none" spc="0" normalizeH="0" baseline="30000" noProof="0">
                <a:ln>
                  <a:noFill/>
                </a:ln>
                <a:solidFill>
                  <a:srgbClr val="002060"/>
                </a:solidFill>
                <a:effectLst/>
                <a:uLnTx/>
                <a:uFillTx/>
                <a:latin typeface="Arial" panose="020B0604020202020204"/>
                <a:ea typeface="+mn-ea"/>
                <a:cs typeface="+mn-cs"/>
              </a:rPr>
              <a:t>5</a:t>
            </a:r>
          </a:p>
          <a:p>
            <a:pPr marL="0" marR="0" lvl="0" indent="0" algn="l" defTabSz="1219170" rtl="0" eaLnBrk="1" fontAlgn="auto" latinLnBrk="0" hangingPunct="1">
              <a:lnSpc>
                <a:spcPts val="1000"/>
              </a:lnSpc>
              <a:spcBef>
                <a:spcPts val="1200"/>
              </a:spcBef>
              <a:spcAft>
                <a:spcPts val="0"/>
              </a:spcAft>
              <a:buClrTx/>
              <a:buSzPct val="100000"/>
              <a:buFont typeface="Wingdings" charset="2"/>
              <a:buNone/>
              <a:tabLst>
                <a:tab pos="5331751" algn="r"/>
                <a:tab pos="10972526" algn="r"/>
              </a:tabLst>
              <a:defRPr/>
            </a:pPr>
            <a:r>
              <a:rPr kumimoji="0" lang="de-DE" sz="1200" b="1" i="0" u="none" strike="noStrike" kern="1200" cap="none" spc="0" normalizeH="0" baseline="0" err="1">
                <a:ln>
                  <a:noFill/>
                </a:ln>
                <a:solidFill>
                  <a:srgbClr val="002060"/>
                </a:solidFill>
                <a:effectLst/>
                <a:uLnTx/>
                <a:uFillTx/>
                <a:latin typeface="Arial" panose="020B0604020202020204"/>
                <a:ea typeface="+mn-ea"/>
                <a:cs typeface="+mn-cs"/>
              </a:rPr>
              <a:t>Rezidivfreies</a:t>
            </a:r>
            <a:r>
              <a:rPr kumimoji="0" lang="de-DE" sz="1200" b="1" i="0" u="none" strike="noStrike" kern="1200" cap="none" spc="0" normalizeH="0" baseline="0">
                <a:ln>
                  <a:noFill/>
                </a:ln>
                <a:solidFill>
                  <a:srgbClr val="002060"/>
                </a:solidFill>
                <a:effectLst/>
                <a:uLnTx/>
                <a:uFillTx/>
                <a:latin typeface="Arial" panose="020B0604020202020204"/>
                <a:ea typeface="+mn-ea"/>
                <a:cs typeface="+mn-cs"/>
              </a:rPr>
              <a:t> Überleben</a:t>
            </a:r>
          </a:p>
          <a:p>
            <a:pPr marL="0" marR="0" lvl="0" indent="0" algn="l" defTabSz="1219170" rtl="0" eaLnBrk="1" fontAlgn="auto" latinLnBrk="0" hangingPunct="1">
              <a:lnSpc>
                <a:spcPts val="1000"/>
              </a:lnSpc>
              <a:spcBef>
                <a:spcPts val="1200"/>
              </a:spcBef>
              <a:spcAft>
                <a:spcPts val="0"/>
              </a:spcAft>
              <a:buClrTx/>
              <a:buSzPct val="100000"/>
              <a:buFont typeface="Wingdings" charset="2"/>
              <a:buNone/>
              <a:tabLst>
                <a:tab pos="5331751" algn="r"/>
                <a:tab pos="10972526" algn="r"/>
              </a:tabLst>
              <a:defRPr/>
            </a:pPr>
            <a:r>
              <a:rPr kumimoji="0" lang="de-DE" sz="1200" b="1" i="0" u="none" strike="noStrike" kern="1200" cap="none" spc="0" normalizeH="0" baseline="0" noProof="0">
                <a:ln>
                  <a:noFill/>
                </a:ln>
                <a:solidFill>
                  <a:srgbClr val="002060"/>
                </a:solidFill>
                <a:effectLst/>
                <a:uLnTx/>
                <a:uFillTx/>
                <a:latin typeface="Arial" panose="020B0604020202020204"/>
                <a:ea typeface="+mn-ea"/>
                <a:cs typeface="+mn-cs"/>
              </a:rPr>
              <a:t>Hoffnung!</a:t>
            </a:r>
            <a:endParaRPr kumimoji="0" lang="en-GB" sz="1200" b="1" i="0" u="none" strike="noStrike" kern="1200" cap="none" spc="0" normalizeH="0" baseline="30000" noProof="0">
              <a:ln>
                <a:noFill/>
              </a:ln>
              <a:solidFill>
                <a:srgbClr val="002060"/>
              </a:solidFill>
              <a:effectLst/>
              <a:uLnTx/>
              <a:uFillTx/>
              <a:latin typeface="Arial" panose="020B0604020202020204"/>
              <a:ea typeface="+mn-ea"/>
              <a:cs typeface="+mn-cs"/>
            </a:endParaRPr>
          </a:p>
        </p:txBody>
      </p:sp>
      <p:sp>
        <p:nvSpPr>
          <p:cNvPr id="43" name="Content Placeholder 2">
            <a:extLst>
              <a:ext uri="{FF2B5EF4-FFF2-40B4-BE49-F238E27FC236}">
                <a16:creationId xmlns:a16="http://schemas.microsoft.com/office/drawing/2014/main" id="{38A3A2F6-EEC5-88DE-B316-6BEAC37A976A}"/>
              </a:ext>
            </a:extLst>
          </p:cNvPr>
          <p:cNvSpPr txBox="1">
            <a:spLocks/>
          </p:cNvSpPr>
          <p:nvPr/>
        </p:nvSpPr>
        <p:spPr>
          <a:xfrm>
            <a:off x="6110333" y="2395563"/>
            <a:ext cx="2940575" cy="2056787"/>
          </a:xfrm>
          <a:prstGeom prst="rect">
            <a:avLst/>
          </a:prstGeom>
        </p:spPr>
        <p:txBody>
          <a:bodyPr wrap="square" anchor="b">
            <a:noAutofit/>
          </a:bodyPr>
          <a:lstStyle>
            <a:lvl1pPr marL="228600" indent="-228600" algn="l" defTabSz="914400" rtl="0" eaLnBrk="1" latinLnBrk="0" hangingPunct="1">
              <a:spcBef>
                <a:spcPts val="900"/>
              </a:spcBef>
              <a:buClrTx/>
              <a:buSzPct val="100000"/>
              <a:buFont typeface="Wingdings" charset="2"/>
              <a:buChar char="§"/>
              <a:tabLst>
                <a:tab pos="3998913" algn="r"/>
                <a:tab pos="8229600" algn="r"/>
              </a:tabLst>
              <a:defRPr sz="1800" b="0" i="0" kern="1200" spc="0" baseline="0">
                <a:solidFill>
                  <a:schemeClr val="tx1"/>
                </a:solidFill>
                <a:latin typeface="+mn-lt"/>
                <a:ea typeface="+mn-ea"/>
                <a:cs typeface="+mn-cs"/>
              </a:defRPr>
            </a:lvl1pPr>
            <a:lvl2pPr marL="4572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2pPr>
            <a:lvl3pPr marL="6858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3pPr>
            <a:lvl4pPr marL="9144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ts val="1000"/>
              </a:lnSpc>
              <a:spcBef>
                <a:spcPts val="1000"/>
              </a:spcBef>
              <a:spcAft>
                <a:spcPts val="0"/>
              </a:spcAft>
              <a:buClrTx/>
              <a:buSzPct val="100000"/>
              <a:buFont typeface="Wingdings" charset="2"/>
              <a:buNone/>
              <a:tabLst>
                <a:tab pos="5331751" algn="r"/>
                <a:tab pos="10972526" algn="r"/>
              </a:tabLst>
              <a:defRPr/>
            </a:pPr>
            <a:r>
              <a:rPr kumimoji="0" lang="de-DE" sz="1100" b="1" i="0" u="none" strike="noStrike" kern="1200" cap="none" spc="0" normalizeH="0" baseline="0" dirty="0">
                <a:ln>
                  <a:noFill/>
                </a:ln>
                <a:solidFill>
                  <a:srgbClr val="002060"/>
                </a:solidFill>
                <a:effectLst/>
                <a:uLnTx/>
                <a:uFillTx/>
                <a:latin typeface="Arial" panose="020B0604020202020204"/>
                <a:ea typeface="+mn-ea"/>
                <a:cs typeface="+mn-cs"/>
              </a:rPr>
              <a:t>Zeittoxizität</a:t>
            </a:r>
            <a:r>
              <a:rPr kumimoji="0" lang="de-DE" sz="1100" b="1" i="0" u="none" strike="noStrike" kern="1200" cap="none" spc="0" normalizeH="0" baseline="30000" dirty="0">
                <a:ln>
                  <a:noFill/>
                </a:ln>
                <a:solidFill>
                  <a:srgbClr val="002060"/>
                </a:solidFill>
                <a:effectLst/>
                <a:uLnTx/>
                <a:uFillTx/>
                <a:latin typeface="Arial" panose="020B0604020202020204"/>
                <a:ea typeface="+mn-ea"/>
                <a:cs typeface="+mn-cs"/>
              </a:rPr>
              <a:t>1</a:t>
            </a:r>
            <a:r>
              <a:rPr kumimoji="0" lang="de-DE" sz="1100" b="1" i="0" u="none" strike="noStrike" kern="1200" cap="none" spc="0" normalizeH="0" baseline="0" dirty="0">
                <a:ln>
                  <a:noFill/>
                </a:ln>
                <a:solidFill>
                  <a:srgbClr val="002060"/>
                </a:solidFill>
                <a:effectLst/>
                <a:uLnTx/>
                <a:uFillTx/>
                <a:latin typeface="Arial" panose="020B0604020202020204"/>
                <a:ea typeface="+mn-ea"/>
                <a:cs typeface="+mn-cs"/>
              </a:rPr>
              <a:t> </a:t>
            </a:r>
          </a:p>
          <a:p>
            <a:pPr marL="108000" marR="0" lvl="0" indent="-108000" algn="l" defTabSz="1219170" rtl="0" eaLnBrk="1" fontAlgn="auto" latinLnBrk="0" hangingPunct="1">
              <a:lnSpc>
                <a:spcPts val="1000"/>
              </a:lnSpc>
              <a:spcBef>
                <a:spcPts val="600"/>
              </a:spcBef>
              <a:spcAft>
                <a:spcPts val="0"/>
              </a:spcAft>
              <a:buClrTx/>
              <a:buSzPct val="100000"/>
              <a:buFont typeface="Arial" panose="020B0604020202020204" pitchFamily="34" charset="0"/>
              <a:buChar char="•"/>
              <a:tabLst>
                <a:tab pos="5331751" algn="r"/>
                <a:tab pos="10972526" algn="r"/>
              </a:tabLst>
              <a:defRPr/>
            </a:pPr>
            <a:r>
              <a:rPr kumimoji="0" lang="de-DE" sz="1100" b="0" i="0" u="none" strike="noStrike" kern="1200" cap="none" spc="0" normalizeH="0" baseline="0" dirty="0">
                <a:ln>
                  <a:noFill/>
                </a:ln>
                <a:solidFill>
                  <a:srgbClr val="002060"/>
                </a:solidFill>
                <a:effectLst/>
                <a:uLnTx/>
                <a:uFillTx/>
                <a:latin typeface="Arial" panose="020B0604020202020204"/>
                <a:ea typeface="+mn-ea"/>
                <a:cs typeface="+mn-cs"/>
              </a:rPr>
              <a:t>Arztbesuche für Monitoring und Therapie</a:t>
            </a:r>
          </a:p>
          <a:p>
            <a:pPr marL="108000" marR="0" lvl="0" indent="-108000" algn="l" defTabSz="1219170" rtl="0" eaLnBrk="1" fontAlgn="auto" latinLnBrk="0" hangingPunct="1">
              <a:lnSpc>
                <a:spcPts val="1000"/>
              </a:lnSpc>
              <a:spcBef>
                <a:spcPts val="600"/>
              </a:spcBef>
              <a:spcAft>
                <a:spcPts val="0"/>
              </a:spcAft>
              <a:buClrTx/>
              <a:buSzPct val="100000"/>
              <a:buFont typeface="Arial" panose="020B0604020202020204" pitchFamily="34" charset="0"/>
              <a:buChar char="•"/>
              <a:tabLst>
                <a:tab pos="5331751" algn="r"/>
                <a:tab pos="10972526" algn="r"/>
              </a:tabLst>
              <a:defRPr/>
            </a:pPr>
            <a:r>
              <a:rPr kumimoji="0" lang="de-DE" sz="1100" b="0" i="0" u="none" strike="noStrike" kern="1200" cap="none" spc="0" normalizeH="0" baseline="0" dirty="0">
                <a:ln>
                  <a:noFill/>
                </a:ln>
                <a:solidFill>
                  <a:srgbClr val="002060"/>
                </a:solidFill>
                <a:effectLst/>
                <a:uLnTx/>
                <a:uFillTx/>
                <a:latin typeface="Arial" panose="020B0604020202020204"/>
                <a:ea typeface="+mn-ea"/>
                <a:cs typeface="+mn-cs"/>
              </a:rPr>
              <a:t>Hospitalisierung aufgrund von Nebenwirkungen</a:t>
            </a:r>
          </a:p>
          <a:p>
            <a:pPr marL="108000" marR="0" lvl="0" indent="-108000" algn="l" defTabSz="1219170" rtl="0" eaLnBrk="1" fontAlgn="auto" latinLnBrk="0" hangingPunct="1">
              <a:lnSpc>
                <a:spcPts val="1000"/>
              </a:lnSpc>
              <a:spcBef>
                <a:spcPts val="1000"/>
              </a:spcBef>
              <a:spcAft>
                <a:spcPts val="0"/>
              </a:spcAft>
              <a:buClrTx/>
              <a:buSzPct val="100000"/>
              <a:buFont typeface="Wingdings" charset="2"/>
              <a:buNone/>
              <a:tabLst>
                <a:tab pos="5331751" algn="r"/>
                <a:tab pos="10972526" algn="r"/>
              </a:tabLst>
              <a:defRPr/>
            </a:pPr>
            <a:r>
              <a:rPr kumimoji="0" lang="de-DE" sz="1100" b="1" i="0" u="none" strike="noStrike" kern="1200" cap="none" spc="0" normalizeH="0" baseline="0" dirty="0">
                <a:ln>
                  <a:noFill/>
                </a:ln>
                <a:solidFill>
                  <a:srgbClr val="002060"/>
                </a:solidFill>
                <a:effectLst/>
                <a:uLnTx/>
                <a:uFillTx/>
                <a:latin typeface="Arial" panose="020B0604020202020204"/>
                <a:ea typeface="+mn-ea"/>
                <a:cs typeface="+mn-cs"/>
              </a:rPr>
              <a:t>Nebenwirkungen</a:t>
            </a:r>
            <a:r>
              <a:rPr kumimoji="0" lang="de-DE" sz="1100" b="1" i="0" u="none" strike="noStrike" kern="1200" cap="none" spc="0" normalizeH="0" baseline="30000" dirty="0">
                <a:ln>
                  <a:noFill/>
                </a:ln>
                <a:solidFill>
                  <a:srgbClr val="002060"/>
                </a:solidFill>
                <a:effectLst/>
                <a:uLnTx/>
                <a:uFillTx/>
                <a:latin typeface="Arial" panose="020B0604020202020204"/>
                <a:ea typeface="+mn-ea"/>
                <a:cs typeface="+mn-cs"/>
              </a:rPr>
              <a:t>2</a:t>
            </a:r>
          </a:p>
          <a:p>
            <a:pPr marL="108000" indent="-108000" defTabSz="1219170">
              <a:lnSpc>
                <a:spcPts val="1000"/>
              </a:lnSpc>
              <a:spcBef>
                <a:spcPts val="600"/>
              </a:spcBef>
              <a:buFont typeface="Arial" panose="020B0604020202020204" pitchFamily="34" charset="0"/>
              <a:buChar char="•"/>
              <a:tabLst>
                <a:tab pos="5331751" algn="r"/>
                <a:tab pos="10972526" algn="r"/>
              </a:tabLst>
              <a:defRPr/>
            </a:pPr>
            <a:r>
              <a:rPr lang="de-DE" sz="1100" dirty="0">
                <a:solidFill>
                  <a:srgbClr val="002060"/>
                </a:solidFill>
                <a:latin typeface="Arial" panose="020B0604020202020204"/>
              </a:rPr>
              <a:t>Langzeitfolgen/chronische/irreversible AEs</a:t>
            </a:r>
          </a:p>
          <a:p>
            <a:pPr marL="108000" marR="0" lvl="0" indent="-108000" algn="l" defTabSz="1219170" rtl="0" eaLnBrk="1" fontAlgn="auto" latinLnBrk="0" hangingPunct="1">
              <a:lnSpc>
                <a:spcPts val="1000"/>
              </a:lnSpc>
              <a:spcBef>
                <a:spcPts val="1000"/>
              </a:spcBef>
              <a:spcAft>
                <a:spcPts val="0"/>
              </a:spcAft>
              <a:buClrTx/>
              <a:buSzPct val="100000"/>
              <a:buFont typeface="Wingdings" charset="2"/>
              <a:buNone/>
              <a:tabLst>
                <a:tab pos="5331751" algn="r"/>
                <a:tab pos="10972526" algn="r"/>
              </a:tabLst>
              <a:defRPr/>
            </a:pPr>
            <a:r>
              <a:rPr kumimoji="0" lang="de-DE" sz="1100" b="1" i="0" u="none" strike="noStrike" kern="1200" cap="none" spc="0" normalizeH="0" baseline="0" dirty="0">
                <a:ln>
                  <a:noFill/>
                </a:ln>
                <a:solidFill>
                  <a:srgbClr val="002060"/>
                </a:solidFill>
                <a:effectLst/>
                <a:uLnTx/>
                <a:uFillTx/>
                <a:latin typeface="Arial" panose="020B0604020202020204"/>
                <a:ea typeface="+mn-ea"/>
                <a:cs typeface="+mn-cs"/>
              </a:rPr>
              <a:t>Ökonomische Folgen</a:t>
            </a:r>
            <a:r>
              <a:rPr kumimoji="0" lang="de-DE" sz="1100" b="1" i="0" u="none" strike="noStrike" kern="1200" cap="none" spc="0" normalizeH="0" baseline="30000" dirty="0">
                <a:ln>
                  <a:noFill/>
                </a:ln>
                <a:solidFill>
                  <a:srgbClr val="002060"/>
                </a:solidFill>
                <a:effectLst/>
                <a:uLnTx/>
                <a:uFillTx/>
                <a:latin typeface="Arial" panose="020B0604020202020204"/>
                <a:ea typeface="+mn-ea"/>
                <a:cs typeface="+mn-cs"/>
              </a:rPr>
              <a:t>3</a:t>
            </a:r>
          </a:p>
          <a:p>
            <a:pPr marL="108000" indent="-108000" defTabSz="1219170">
              <a:lnSpc>
                <a:spcPts val="1000"/>
              </a:lnSpc>
              <a:spcBef>
                <a:spcPts val="600"/>
              </a:spcBef>
              <a:buFont typeface="Arial" panose="020B0604020202020204" pitchFamily="34" charset="0"/>
              <a:buChar char="•"/>
              <a:tabLst>
                <a:tab pos="5331751" algn="r"/>
                <a:tab pos="10972526" algn="r"/>
              </a:tabLst>
              <a:defRPr/>
            </a:pPr>
            <a:r>
              <a:rPr lang="de-DE" sz="1100" dirty="0">
                <a:solidFill>
                  <a:srgbClr val="002060"/>
                </a:solidFill>
                <a:latin typeface="Arial" panose="020B0604020202020204"/>
              </a:rPr>
              <a:t>Kosten von Therapie und Monitoring</a:t>
            </a:r>
          </a:p>
          <a:p>
            <a:pPr marL="108000" indent="-108000" defTabSz="1219170">
              <a:lnSpc>
                <a:spcPts val="1000"/>
              </a:lnSpc>
              <a:spcBef>
                <a:spcPts val="600"/>
              </a:spcBef>
              <a:buFont typeface="Arial" panose="020B0604020202020204" pitchFamily="34" charset="0"/>
              <a:buChar char="•"/>
              <a:tabLst>
                <a:tab pos="5331751" algn="r"/>
                <a:tab pos="10972526" algn="r"/>
              </a:tabLst>
              <a:defRPr/>
            </a:pPr>
            <a:r>
              <a:rPr lang="de-DE" sz="1100" dirty="0">
                <a:solidFill>
                  <a:srgbClr val="002060"/>
                </a:solidFill>
                <a:latin typeface="Arial" panose="020B0604020202020204"/>
              </a:rPr>
              <a:t>Potentieller Einkommensverlust</a:t>
            </a:r>
          </a:p>
        </p:txBody>
      </p:sp>
      <p:sp>
        <p:nvSpPr>
          <p:cNvPr id="93" name="Textfeld 92">
            <a:extLst>
              <a:ext uri="{FF2B5EF4-FFF2-40B4-BE49-F238E27FC236}">
                <a16:creationId xmlns:a16="http://schemas.microsoft.com/office/drawing/2014/main" id="{73569DCC-19F6-F9FB-D910-86AD97AA48D8}"/>
              </a:ext>
            </a:extLst>
          </p:cNvPr>
          <p:cNvSpPr txBox="1"/>
          <p:nvPr/>
        </p:nvSpPr>
        <p:spPr>
          <a:xfrm>
            <a:off x="6096000" y="2312630"/>
            <a:ext cx="184731"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1600" b="1" i="0" u="none" strike="noStrike" kern="1200" cap="none" spc="0" normalizeH="0" baseline="0" noProof="0">
              <a:ln>
                <a:noFill/>
              </a:ln>
              <a:solidFill>
                <a:srgbClr val="0460A9"/>
              </a:solidFill>
              <a:effectLst/>
              <a:uLnTx/>
              <a:uFillTx/>
              <a:latin typeface="Arial" panose="020B0604020202020204"/>
              <a:ea typeface="+mn-ea"/>
              <a:cs typeface="+mn-cs"/>
            </a:endParaRPr>
          </a:p>
        </p:txBody>
      </p:sp>
      <p:sp>
        <p:nvSpPr>
          <p:cNvPr id="95" name="Rechteck 94">
            <a:extLst>
              <a:ext uri="{FF2B5EF4-FFF2-40B4-BE49-F238E27FC236}">
                <a16:creationId xmlns:a16="http://schemas.microsoft.com/office/drawing/2014/main" id="{2763BF04-BB63-16CE-3B6B-B7C415223BF2}"/>
              </a:ext>
            </a:extLst>
          </p:cNvPr>
          <p:cNvSpPr/>
          <p:nvPr/>
        </p:nvSpPr>
        <p:spPr>
          <a:xfrm>
            <a:off x="602643" y="2138047"/>
            <a:ext cx="5083719" cy="3278028"/>
          </a:xfrm>
          <a:prstGeom prst="rect">
            <a:avLst/>
          </a:prstGeom>
          <a:solidFill>
            <a:schemeClr val="bg1"/>
          </a:solidFill>
          <a:ln>
            <a:noFill/>
          </a:ln>
        </p:spPr>
        <p:txBody>
          <a:bodyPr vert="horz" lIns="72000" tIns="72000" rIns="72000" bIns="72000" rtlCol="0" anchor="t">
            <a:noAutofit/>
          </a:bodyPr>
          <a:lstStyle/>
          <a:p>
            <a:pPr marL="230400" indent="-230400">
              <a:spcBef>
                <a:spcPts val="1000"/>
              </a:spcBef>
              <a:spcAft>
                <a:spcPts val="600"/>
              </a:spcAft>
              <a:defRPr/>
            </a:pPr>
            <a:r>
              <a:rPr lang="de-DE" b="1">
                <a:solidFill>
                  <a:srgbClr val="002060"/>
                </a:solidFill>
                <a:cs typeface="Arial" panose="020B0604020202020204" pitchFamily="34" charset="0"/>
              </a:rPr>
              <a:t>Zu beachten:</a:t>
            </a:r>
          </a:p>
          <a:p>
            <a:pPr marL="230400" indent="-230400">
              <a:spcBef>
                <a:spcPts val="1000"/>
              </a:spcBef>
              <a:buFont typeface="Wingdings" pitchFamily="2" charset="2"/>
              <a:buChar char="§"/>
              <a:defRPr/>
            </a:pPr>
            <a:r>
              <a:rPr lang="de-DE">
                <a:solidFill>
                  <a:srgbClr val="002060"/>
                </a:solidFill>
                <a:cs typeface="Arial" panose="020B0604020202020204" pitchFamily="34" charset="0"/>
              </a:rPr>
              <a:t>Ausführliche Patienteninformation zu Therapiemöglichkeiten</a:t>
            </a:r>
          </a:p>
          <a:p>
            <a:pPr marL="230400" indent="-230400">
              <a:spcBef>
                <a:spcPts val="1000"/>
              </a:spcBef>
              <a:spcAft>
                <a:spcPts val="400"/>
              </a:spcAft>
              <a:buFont typeface="Wingdings" pitchFamily="2" charset="2"/>
              <a:buChar char="§"/>
              <a:defRPr/>
            </a:pPr>
            <a:r>
              <a:rPr lang="de-DE">
                <a:solidFill>
                  <a:srgbClr val="002060"/>
                </a:solidFill>
                <a:cs typeface="Arial" panose="020B0604020202020204" pitchFamily="34" charset="0"/>
              </a:rPr>
              <a:t>Aktive Einbindung des Patienten in die Therapieentscheidung</a:t>
            </a:r>
          </a:p>
          <a:p>
            <a:pPr marL="684000" lvl="1" indent="-230400">
              <a:spcBef>
                <a:spcPts val="500"/>
              </a:spcBef>
              <a:buFont typeface="Wingdings" pitchFamily="2" charset="2"/>
              <a:buChar char="§"/>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Abwägen zwischen Überlebensvorteil und Therapienachteilen</a:t>
            </a:r>
          </a:p>
          <a:p>
            <a:pPr marL="684000" lvl="1" indent="-230400">
              <a:spcBef>
                <a:spcPts val="500"/>
              </a:spcBef>
              <a:buFont typeface="Wingdings" pitchFamily="2" charset="2"/>
              <a:buChar char="§"/>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Bei </a:t>
            </a:r>
            <a:r>
              <a:rPr lang="de-DE" sz="1600">
                <a:solidFill>
                  <a:srgbClr val="002060"/>
                </a:solidFill>
                <a:latin typeface="Calibri" panose="020F0502020204030204"/>
                <a:cs typeface="Arial" panose="020B0604020202020204" pitchFamily="34" charset="0"/>
              </a:rPr>
              <a:t>verschiedenen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a:t>
            </a:r>
            <a:r>
              <a:rPr lang="de-DE" sz="1600">
                <a:solidFill>
                  <a:srgbClr val="002060"/>
                </a:solidFill>
                <a:latin typeface="Calibri" panose="020F0502020204030204"/>
                <a:cs typeface="Arial" panose="020B0604020202020204" pitchFamily="34" charset="0"/>
              </a:rPr>
              <a:t>T</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herapieoptionen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a:t>
            </a:r>
            <a:b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br>
            <a:r>
              <a:rPr kumimoji="0" lang="de-DE" sz="16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Immer auch Langzeiteffekte berücksichtigen! </a:t>
            </a:r>
          </a:p>
          <a:p>
            <a:pPr marL="684000" lvl="2" indent="-230400">
              <a:spcBef>
                <a:spcPts val="500"/>
              </a:spcBef>
              <a:buFont typeface="Wingdings" pitchFamily="2" charset="2"/>
              <a:buChar char="§"/>
              <a:defRPr/>
            </a:pPr>
            <a:r>
              <a:rPr lang="de-DE" sz="1600" b="1">
                <a:solidFill>
                  <a:srgbClr val="002060"/>
                </a:solidFill>
                <a:latin typeface="Calibri" panose="020F0502020204030204"/>
                <a:cs typeface="Arial" panose="020B0604020202020204" pitchFamily="34" charset="0"/>
              </a:rPr>
              <a:t>Besonders wichtig im kurativen/adjuvanten Setting</a:t>
            </a:r>
          </a:p>
        </p:txBody>
      </p:sp>
      <p:sp>
        <p:nvSpPr>
          <p:cNvPr id="6" name="Textplatzhalter 3">
            <a:extLst>
              <a:ext uri="{FF2B5EF4-FFF2-40B4-BE49-F238E27FC236}">
                <a16:creationId xmlns:a16="http://schemas.microsoft.com/office/drawing/2014/main" id="{865CC4EB-6D1D-7307-7796-9D6994B01433}"/>
              </a:ext>
            </a:extLst>
          </p:cNvPr>
          <p:cNvSpPr>
            <a:spLocks noGrp="1"/>
          </p:cNvSpPr>
          <p:nvPr>
            <p:ph type="body" sz="quarter" idx="14"/>
          </p:nvPr>
        </p:nvSpPr>
        <p:spPr>
          <a:xfrm>
            <a:off x="-5" y="6177339"/>
            <a:ext cx="12192000" cy="715963"/>
          </a:xfrm>
        </p:spPr>
        <p:txBody>
          <a:bodyPr/>
          <a:lstStyle/>
          <a:p>
            <a:r>
              <a:rPr lang="de-DE" sz="850"/>
              <a:t>AEs:</a:t>
            </a:r>
            <a:r>
              <a:rPr lang="de-DE" sz="850" b="0"/>
              <a:t> unerwünschte Ereignisse;</a:t>
            </a:r>
            <a:r>
              <a:rPr lang="de-DE" sz="850"/>
              <a:t> </a:t>
            </a:r>
            <a:r>
              <a:rPr lang="de-DE" sz="850" err="1"/>
              <a:t>irAEs</a:t>
            </a:r>
            <a:r>
              <a:rPr lang="de-DE" sz="850"/>
              <a:t>: </a:t>
            </a:r>
            <a:r>
              <a:rPr lang="de-DE" sz="850" b="0"/>
              <a:t>immunvermittelte unerwünschte Ereignisse.</a:t>
            </a:r>
            <a:br>
              <a:rPr lang="de-DE" sz="850" b="0"/>
            </a:br>
            <a:r>
              <a:rPr lang="de-DE" altLang="de-DE" sz="850"/>
              <a:t>Referenzen: </a:t>
            </a:r>
            <a:r>
              <a:rPr kumimoji="0" lang="de-DE" altLang="de-DE" sz="850" b="1" u="none" strike="noStrike" kern="1200" cap="none" spc="0" normalizeH="0" baseline="0" noProof="0">
                <a:ln>
                  <a:noFill/>
                </a:ln>
                <a:effectLst/>
                <a:uLnTx/>
                <a:uFillTx/>
                <a:ea typeface="+mn-ea"/>
                <a:cs typeface="+mn-cs"/>
              </a:rPr>
              <a:t>1. </a:t>
            </a:r>
            <a:r>
              <a:rPr kumimoji="0" lang="de-DE" altLang="de-DE" sz="850" b="0" u="none" strike="noStrike" kern="1200" cap="none" spc="0" normalizeH="0" baseline="0" noProof="0">
                <a:ln>
                  <a:noFill/>
                </a:ln>
                <a:effectLst/>
                <a:uLnTx/>
                <a:uFillTx/>
                <a:ea typeface="+mn-ea"/>
                <a:cs typeface="+mn-cs"/>
              </a:rPr>
              <a:t>Gupta A et al</a:t>
            </a:r>
            <a:r>
              <a:rPr kumimoji="0" lang="de-DE" altLang="de-DE" sz="850" b="0" i="1" u="none" strike="noStrike" kern="1200" cap="none" spc="0" normalizeH="0" baseline="0" noProof="0">
                <a:ln>
                  <a:noFill/>
                </a:ln>
                <a:effectLst/>
                <a:uLnTx/>
                <a:uFillTx/>
                <a:ea typeface="+mn-ea"/>
                <a:cs typeface="+mn-cs"/>
              </a:rPr>
              <a:t>.</a:t>
            </a:r>
            <a:r>
              <a:rPr kumimoji="0" lang="en-US" altLang="de-DE" sz="850" b="0" i="1" u="none" strike="noStrike" kern="1200" cap="none" spc="0" normalizeH="0" baseline="0" noProof="0">
                <a:ln>
                  <a:noFill/>
                </a:ln>
                <a:effectLst/>
                <a:uLnTx/>
                <a:uFillTx/>
                <a:ea typeface="+mn-ea"/>
                <a:cs typeface="+mn-cs"/>
              </a:rPr>
              <a:t> </a:t>
            </a:r>
            <a:r>
              <a:rPr kumimoji="0" lang="en-US" altLang="de-DE" sz="850" b="0" u="none" strike="noStrike" kern="1200" cap="none" spc="0" normalizeH="0" baseline="0" noProof="0">
                <a:ln>
                  <a:noFill/>
                </a:ln>
                <a:effectLst/>
                <a:uLnTx/>
                <a:uFillTx/>
                <a:ea typeface="+mn-ea"/>
                <a:cs typeface="+mn-cs"/>
              </a:rPr>
              <a:t>The Time Toxicity of Cancer Treatment.</a:t>
            </a:r>
            <a:r>
              <a:rPr kumimoji="0" lang="en-US" altLang="de-DE" sz="850" b="0" i="1" u="none" strike="noStrike" kern="1200" cap="none" spc="0" normalizeH="0" baseline="0" noProof="0">
                <a:ln>
                  <a:noFill/>
                </a:ln>
                <a:effectLst/>
                <a:uLnTx/>
                <a:uFillTx/>
                <a:ea typeface="+mn-ea"/>
                <a:cs typeface="+mn-cs"/>
              </a:rPr>
              <a:t> </a:t>
            </a:r>
            <a:r>
              <a:rPr kumimoji="0" lang="de-DE" altLang="de-DE" sz="850" b="0" i="1"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a:ln>
                  <a:noFill/>
                </a:ln>
                <a:effectLst/>
                <a:uLnTx/>
                <a:uFillTx/>
                <a:ea typeface="+mn-ea"/>
                <a:cs typeface="+mn-cs"/>
              </a:rPr>
              <a:t>JCO 2022; 40(15): 1611</a:t>
            </a:r>
            <a:r>
              <a:rPr lang="de-DE" sz="800" b="0"/>
              <a:t>–</a:t>
            </a:r>
            <a:r>
              <a:rPr kumimoji="0" lang="de-DE" altLang="de-DE" sz="850" b="0" u="none" strike="noStrike" kern="1200" cap="none" spc="0" normalizeH="0" baseline="0" noProof="0">
                <a:ln>
                  <a:noFill/>
                </a:ln>
                <a:effectLst/>
                <a:uLnTx/>
                <a:uFillTx/>
                <a:ea typeface="+mn-ea"/>
                <a:cs typeface="+mn-cs"/>
              </a:rPr>
              <a:t>1615.</a:t>
            </a:r>
            <a:r>
              <a:rPr kumimoji="0" lang="de-DE" altLang="de-DE" sz="850" b="1" u="none" strike="noStrike" kern="1200" cap="none" spc="0" normalizeH="0" baseline="0" noProof="0">
                <a:ln>
                  <a:noFill/>
                </a:ln>
                <a:effectLst/>
                <a:uLnTx/>
                <a:uFillTx/>
                <a:ea typeface="+mn-ea"/>
                <a:cs typeface="+mn-cs"/>
              </a:rPr>
              <a:t> 2. </a:t>
            </a:r>
            <a:r>
              <a:rPr kumimoji="0" lang="de-DE" altLang="de-DE" sz="850" b="0" u="none" strike="noStrike" kern="1200" cap="none" spc="0" normalizeH="0" baseline="0" noProof="0">
                <a:ln>
                  <a:noFill/>
                </a:ln>
                <a:effectLst/>
                <a:uLnTx/>
                <a:uFillTx/>
                <a:ea typeface="+mn-ea"/>
                <a:cs typeface="+mn-cs"/>
              </a:rPr>
              <a:t>Schulz TU et al. Persistent immune-</a:t>
            </a:r>
            <a:r>
              <a:rPr kumimoji="0" lang="de-DE" altLang="de-DE" sz="850" b="0" u="none" strike="noStrike" kern="1200" cap="none" spc="0" normalizeH="0" baseline="0" noProof="0" err="1">
                <a:ln>
                  <a:noFill/>
                </a:ln>
                <a:effectLst/>
                <a:uLnTx/>
                <a:uFillTx/>
                <a:ea typeface="+mn-ea"/>
                <a:cs typeface="+mn-cs"/>
              </a:rPr>
              <a:t>related</a:t>
            </a:r>
            <a:r>
              <a:rPr kumimoji="0" lang="de-DE" altLang="de-DE" sz="850" b="0" u="none" strike="noStrike" kern="1200" cap="none" spc="0" normalizeH="0" baseline="0" noProof="0">
                <a:ln>
                  <a:noFill/>
                </a:ln>
                <a:effectLst/>
                <a:uLnTx/>
                <a:uFillTx/>
                <a:ea typeface="+mn-ea"/>
                <a:cs typeface="+mn-cs"/>
              </a:rPr>
              <a:t> adverse </a:t>
            </a:r>
            <a:r>
              <a:rPr kumimoji="0" lang="de-DE" altLang="de-DE" sz="850" b="0" u="none" strike="noStrike" kern="1200" cap="none" spc="0" normalizeH="0" baseline="0" noProof="0" err="1">
                <a:ln>
                  <a:noFill/>
                </a:ln>
                <a:effectLst/>
                <a:uLnTx/>
                <a:uFillTx/>
                <a:ea typeface="+mn-ea"/>
                <a:cs typeface="+mn-cs"/>
              </a:rPr>
              <a:t>events</a:t>
            </a:r>
            <a:r>
              <a:rPr kumimoji="0" lang="de-DE" altLang="de-DE" sz="850" b="0" u="none" strike="noStrike" kern="1200" cap="none" spc="0" normalizeH="0" baseline="0" noProof="0">
                <a:ln>
                  <a:noFill/>
                </a:ln>
                <a:effectLst/>
                <a:uLnTx/>
                <a:uFillTx/>
                <a:ea typeface="+mn-ea"/>
                <a:cs typeface="+mn-cs"/>
              </a:rPr>
              <a:t> after </a:t>
            </a:r>
            <a:r>
              <a:rPr kumimoji="0" lang="de-DE" altLang="de-DE" sz="850" b="0" u="none" strike="noStrike" kern="1200" cap="none" spc="0" normalizeH="0" baseline="0" noProof="0" err="1">
                <a:ln>
                  <a:noFill/>
                </a:ln>
                <a:effectLst/>
                <a:uLnTx/>
                <a:uFillTx/>
                <a:ea typeface="+mn-ea"/>
                <a:cs typeface="+mn-cs"/>
              </a:rPr>
              <a:t>cessation</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of</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checkpoint</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inhibitor</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therapy</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Prevalence</a:t>
            </a:r>
            <a:r>
              <a:rPr kumimoji="0" lang="de-DE" altLang="de-DE" sz="850" b="0" u="none" strike="noStrike" kern="1200" cap="none" spc="0" normalizeH="0" baseline="0" noProof="0">
                <a:ln>
                  <a:noFill/>
                </a:ln>
                <a:effectLst/>
                <a:uLnTx/>
                <a:uFillTx/>
                <a:ea typeface="+mn-ea"/>
                <a:cs typeface="+mn-cs"/>
              </a:rPr>
              <a:t> and </a:t>
            </a:r>
            <a:r>
              <a:rPr kumimoji="0" lang="de-DE" altLang="de-DE" sz="850" b="0" u="none" strike="noStrike" kern="1200" cap="none" spc="0" normalizeH="0" baseline="0" noProof="0" err="1">
                <a:ln>
                  <a:noFill/>
                </a:ln>
                <a:effectLst/>
                <a:uLnTx/>
                <a:uFillTx/>
                <a:ea typeface="+mn-ea"/>
                <a:cs typeface="+mn-cs"/>
              </a:rPr>
              <a:t>impact</a:t>
            </a:r>
            <a:r>
              <a:rPr kumimoji="0" lang="de-DE" altLang="de-DE" sz="850" b="0" u="none" strike="noStrike" kern="1200" cap="none" spc="0" normalizeH="0" baseline="0" noProof="0">
                <a:ln>
                  <a:noFill/>
                </a:ln>
                <a:effectLst/>
                <a:uLnTx/>
                <a:uFillTx/>
                <a:ea typeface="+mn-ea"/>
                <a:cs typeface="+mn-cs"/>
              </a:rPr>
              <a:t> on </a:t>
            </a:r>
            <a:r>
              <a:rPr kumimoji="0" lang="de-DE" altLang="de-DE" sz="850" b="0" u="none" strike="noStrike" kern="1200" cap="none" spc="0" normalizeH="0" baseline="0" noProof="0" err="1">
                <a:ln>
                  <a:noFill/>
                </a:ln>
                <a:effectLst/>
                <a:uLnTx/>
                <a:uFillTx/>
                <a:ea typeface="+mn-ea"/>
                <a:cs typeface="+mn-cs"/>
              </a:rPr>
              <a:t>patients</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health-related</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quality</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of</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life</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Eur</a:t>
            </a:r>
            <a:r>
              <a:rPr kumimoji="0" lang="de-DE" altLang="de-DE" sz="850" b="0" u="none" strike="noStrike" kern="1200" cap="none" spc="0" normalizeH="0" baseline="0" noProof="0">
                <a:ln>
                  <a:noFill/>
                </a:ln>
                <a:effectLst/>
                <a:uLnTx/>
                <a:uFillTx/>
                <a:ea typeface="+mn-ea"/>
                <a:cs typeface="+mn-cs"/>
              </a:rPr>
              <a:t> J Cancer. 2022; 176: 88–99.</a:t>
            </a:r>
            <a:r>
              <a:rPr kumimoji="0" lang="de-DE" altLang="de-DE" sz="850" b="1" u="none" strike="noStrike" kern="1200" cap="none" spc="0" normalizeH="0" baseline="0" noProof="0">
                <a:ln>
                  <a:noFill/>
                </a:ln>
                <a:effectLst/>
                <a:uLnTx/>
                <a:uFillTx/>
                <a:ea typeface="+mn-ea"/>
                <a:cs typeface="+mn-cs"/>
              </a:rPr>
              <a:t> 3. </a:t>
            </a:r>
            <a:r>
              <a:rPr kumimoji="0" lang="de-DE" altLang="de-DE" sz="850" b="0" u="none" strike="noStrike" kern="1200" cap="none" spc="0" normalizeH="0" baseline="0" noProof="0">
                <a:ln>
                  <a:noFill/>
                </a:ln>
                <a:effectLst/>
                <a:uLnTx/>
                <a:uFillTx/>
                <a:ea typeface="+mn-ea"/>
                <a:cs typeface="+mn-cs"/>
              </a:rPr>
              <a:t>Weiss et al. </a:t>
            </a:r>
            <a:r>
              <a:rPr kumimoji="0" lang="en-US" altLang="de-DE" sz="850" b="0" u="none" strike="noStrike" kern="1200" cap="none" spc="0" normalizeH="0" baseline="0" noProof="0">
                <a:ln>
                  <a:noFill/>
                </a:ln>
                <a:effectLst/>
                <a:uLnTx/>
                <a:uFillTx/>
                <a:ea typeface="+mn-ea"/>
                <a:cs typeface="+mn-cs"/>
              </a:rPr>
              <a:t>Therapy preferences in melanoma treatment </a:t>
            </a:r>
            <a:r>
              <a:rPr lang="de-DE" sz="800" b="0"/>
              <a:t>– </a:t>
            </a:r>
            <a:r>
              <a:rPr lang="en-US" sz="850" b="0"/>
              <a:t>w</a:t>
            </a:r>
            <a:r>
              <a:rPr kumimoji="0" lang="en-US" altLang="de-DE" sz="850" b="0" u="none" strike="noStrike" kern="1200" cap="none" spc="0" normalizeH="0" baseline="0" noProof="0" err="1">
                <a:ln>
                  <a:noFill/>
                </a:ln>
                <a:effectLst/>
                <a:uLnTx/>
                <a:uFillTx/>
                <a:ea typeface="+mn-ea"/>
                <a:cs typeface="+mn-cs"/>
              </a:rPr>
              <a:t>illingness</a:t>
            </a:r>
            <a:r>
              <a:rPr kumimoji="0" lang="en-US" altLang="de-DE" sz="850" b="0" u="none" strike="noStrike" kern="1200" cap="none" spc="0" normalizeH="0" baseline="0" noProof="0">
                <a:ln>
                  <a:noFill/>
                </a:ln>
                <a:effectLst/>
                <a:uLnTx/>
                <a:uFillTx/>
                <a:ea typeface="+mn-ea"/>
                <a:cs typeface="+mn-cs"/>
              </a:rPr>
              <a:t> to pay and preference of quality versus length of life of patients, physicians, healthy individuals and physicians with oncological disease. </a:t>
            </a:r>
            <a:r>
              <a:rPr kumimoji="0" lang="de-DE" altLang="de-DE" sz="850" b="0" u="none" strike="noStrike" kern="1200" cap="none" spc="0" normalizeH="0" baseline="0" noProof="0">
                <a:ln>
                  <a:noFill/>
                </a:ln>
                <a:effectLst/>
                <a:uLnTx/>
                <a:uFillTx/>
                <a:ea typeface="+mn-ea"/>
                <a:cs typeface="+mn-cs"/>
              </a:rPr>
              <a:t>Cancer </a:t>
            </a:r>
            <a:r>
              <a:rPr kumimoji="0" lang="de-DE" altLang="de-DE" sz="850" b="0" u="none" strike="noStrike" kern="1200" cap="none" spc="0" normalizeH="0" baseline="0" noProof="0" err="1">
                <a:ln>
                  <a:noFill/>
                </a:ln>
                <a:effectLst/>
                <a:uLnTx/>
                <a:uFillTx/>
                <a:ea typeface="+mn-ea"/>
                <a:cs typeface="+mn-cs"/>
              </a:rPr>
              <a:t>medicine</a:t>
            </a:r>
            <a:r>
              <a:rPr kumimoji="0" lang="de-DE" altLang="de-DE" sz="850" b="0" u="none" strike="noStrike" kern="1200" cap="none" spc="0" normalizeH="0" baseline="0" noProof="0">
                <a:ln>
                  <a:noFill/>
                </a:ln>
                <a:effectLst/>
                <a:uLnTx/>
                <a:uFillTx/>
                <a:ea typeface="+mn-ea"/>
                <a:cs typeface="+mn-cs"/>
              </a:rPr>
              <a:t> 2020; 9(17): 6132–6140</a:t>
            </a:r>
            <a:r>
              <a:rPr kumimoji="0" lang="de-DE" altLang="de-DE" sz="850" b="1" u="none" strike="noStrike" kern="1200" cap="none" spc="0" normalizeH="0" baseline="0" noProof="0">
                <a:ln>
                  <a:noFill/>
                </a:ln>
                <a:effectLst/>
                <a:uLnTx/>
                <a:uFillTx/>
                <a:ea typeface="+mn-ea"/>
                <a:cs typeface="+mn-cs"/>
              </a:rPr>
              <a:t>. 4. </a:t>
            </a:r>
            <a:r>
              <a:rPr kumimoji="0" lang="de-DE" altLang="de-DE" sz="850" b="0" u="none" strike="noStrike" kern="1200" cap="none" spc="0" normalizeH="0" baseline="0" noProof="0">
                <a:ln>
                  <a:noFill/>
                </a:ln>
                <a:effectLst/>
                <a:uLnTx/>
                <a:uFillTx/>
                <a:ea typeface="+mn-ea"/>
                <a:cs typeface="+mn-cs"/>
              </a:rPr>
              <a:t>Krammer and Heinzerling</a:t>
            </a:r>
            <a:r>
              <a:rPr lang="de-DE" altLang="de-DE" sz="850" b="0"/>
              <a:t>.</a:t>
            </a:r>
            <a:r>
              <a:rPr kumimoji="0" lang="de-DE" altLang="de-DE" sz="850" b="0" u="none" strike="noStrike" kern="1200" cap="none" spc="0" normalizeH="0" baseline="0" noProof="0">
                <a:ln>
                  <a:noFill/>
                </a:ln>
                <a:effectLst/>
                <a:uLnTx/>
                <a:uFillTx/>
                <a:ea typeface="+mn-ea"/>
                <a:cs typeface="+mn-cs"/>
              </a:rPr>
              <a:t> </a:t>
            </a:r>
            <a:r>
              <a:rPr kumimoji="0" lang="en-US" altLang="de-DE" sz="850" b="0" u="none" strike="noStrike" kern="1200" cap="none" spc="0" normalizeH="0" baseline="0" noProof="0">
                <a:ln>
                  <a:noFill/>
                </a:ln>
                <a:effectLst/>
                <a:uLnTx/>
                <a:uFillTx/>
                <a:ea typeface="+mn-ea"/>
                <a:cs typeface="+mn-cs"/>
              </a:rPr>
              <a:t>Therapy preferences in melanoma treatment </a:t>
            </a:r>
            <a:r>
              <a:rPr lang="de-DE" sz="800" b="0"/>
              <a:t>– </a:t>
            </a:r>
            <a:r>
              <a:rPr kumimoji="0" lang="en-US" altLang="de-DE" sz="850" b="0" u="none" strike="noStrike" kern="1200" cap="none" spc="0" normalizeH="0" baseline="0" noProof="0">
                <a:ln>
                  <a:noFill/>
                </a:ln>
                <a:effectLst/>
                <a:uLnTx/>
                <a:uFillTx/>
                <a:ea typeface="+mn-ea"/>
                <a:cs typeface="+mn-cs"/>
              </a:rPr>
              <a:t>willingness to pay and preference of quality versus length of life of patients, physicians and healthy controls. </a:t>
            </a:r>
            <a:r>
              <a:rPr kumimoji="0" lang="de-DE" altLang="de-DE" sz="850" b="0" u="none" strike="noStrike" kern="1200" cap="none" spc="0" normalizeH="0" baseline="0" noProof="0">
                <a:ln>
                  <a:noFill/>
                </a:ln>
                <a:effectLst/>
                <a:uLnTx/>
                <a:uFillTx/>
                <a:ea typeface="+mn-ea"/>
                <a:cs typeface="+mn-cs"/>
              </a:rPr>
              <a:t>PLOS ONE 2014; 9(11): e111237</a:t>
            </a:r>
            <a:r>
              <a:rPr lang="de-DE" altLang="de-DE" sz="850"/>
              <a:t>.</a:t>
            </a:r>
            <a:r>
              <a:rPr kumimoji="0" lang="de-DE" altLang="de-DE" sz="850" b="1" u="none" strike="noStrike" kern="1200" cap="none" spc="0" normalizeH="0" baseline="0" noProof="0">
                <a:ln>
                  <a:noFill/>
                </a:ln>
                <a:effectLst/>
                <a:uLnTx/>
                <a:uFillTx/>
                <a:ea typeface="+mn-ea"/>
                <a:cs typeface="+mn-cs"/>
              </a:rPr>
              <a:t> 5. </a:t>
            </a:r>
            <a:r>
              <a:rPr kumimoji="0" lang="de-DE" altLang="de-DE" sz="850" b="0" u="none" strike="noStrike" kern="1200" cap="none" spc="0" normalizeH="0" baseline="0" noProof="0">
                <a:ln>
                  <a:noFill/>
                </a:ln>
                <a:effectLst/>
                <a:uLnTx/>
                <a:uFillTx/>
                <a:ea typeface="+mn-ea"/>
                <a:cs typeface="+mn-cs"/>
              </a:rPr>
              <a:t>Augustin M et al. </a:t>
            </a:r>
            <a:r>
              <a:rPr kumimoji="0" lang="de-DE" altLang="de-DE" sz="850" b="0" u="none" strike="noStrike" kern="1200" cap="none" spc="0" normalizeH="0" baseline="0" noProof="0" err="1">
                <a:ln>
                  <a:noFill/>
                </a:ln>
                <a:effectLst/>
                <a:uLnTx/>
                <a:uFillTx/>
                <a:ea typeface="+mn-ea"/>
                <a:cs typeface="+mn-cs"/>
              </a:rPr>
              <a:t>Willingness</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to</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pay</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for</a:t>
            </a:r>
            <a:r>
              <a:rPr kumimoji="0" lang="de-DE" altLang="de-DE" sz="850" b="0" u="none" strike="noStrike" kern="1200" cap="none" spc="0" normalizeH="0" baseline="0" noProof="0">
                <a:ln>
                  <a:noFill/>
                </a:ln>
                <a:effectLst/>
                <a:uLnTx/>
                <a:uFillTx/>
                <a:ea typeface="+mn-ea"/>
                <a:cs typeface="+mn-cs"/>
              </a:rPr>
              <a:t> a </a:t>
            </a:r>
            <a:r>
              <a:rPr kumimoji="0" lang="de-DE" altLang="de-DE" sz="850" b="0" u="none" strike="noStrike" kern="1200" cap="none" spc="0" normalizeH="0" baseline="0" noProof="0" err="1">
                <a:ln>
                  <a:noFill/>
                </a:ln>
                <a:effectLst/>
                <a:uLnTx/>
                <a:uFillTx/>
                <a:ea typeface="+mn-ea"/>
                <a:cs typeface="+mn-cs"/>
              </a:rPr>
              <a:t>cure</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of</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low-risk</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melanoma</a:t>
            </a:r>
            <a:r>
              <a:rPr kumimoji="0" lang="de-DE" altLang="de-DE" sz="850" b="0" u="none" strike="noStrike" kern="1200" cap="none" spc="0" normalizeH="0" baseline="0" noProof="0">
                <a:ln>
                  <a:noFill/>
                </a:ln>
                <a:effectLst/>
                <a:uLnTx/>
                <a:uFillTx/>
                <a:ea typeface="+mn-ea"/>
                <a:cs typeface="+mn-cs"/>
              </a:rPr>
              <a:t> </a:t>
            </a:r>
            <a:r>
              <a:rPr kumimoji="0" lang="de-DE" altLang="de-DE" sz="850" b="0" u="none" strike="noStrike" kern="1200" cap="none" spc="0" normalizeH="0" baseline="0" noProof="0" err="1">
                <a:ln>
                  <a:noFill/>
                </a:ln>
                <a:effectLst/>
                <a:uLnTx/>
                <a:uFillTx/>
                <a:ea typeface="+mn-ea"/>
                <a:cs typeface="+mn-cs"/>
              </a:rPr>
              <a:t>patients</a:t>
            </a:r>
            <a:r>
              <a:rPr kumimoji="0" lang="de-DE" altLang="de-DE" sz="850" b="0" u="none" strike="noStrike" kern="1200" cap="none" spc="0" normalizeH="0" baseline="0" noProof="0">
                <a:ln>
                  <a:noFill/>
                </a:ln>
                <a:effectLst/>
                <a:uLnTx/>
                <a:uFillTx/>
                <a:ea typeface="+mn-ea"/>
                <a:cs typeface="+mn-cs"/>
              </a:rPr>
              <a:t> in Germany. PLoS </a:t>
            </a:r>
            <a:r>
              <a:rPr kumimoji="0" lang="de-DE" altLang="de-DE" sz="850" b="0" u="none" strike="noStrike" kern="1200" cap="none" spc="0" normalizeH="0" baseline="0" noProof="0" err="1">
                <a:ln>
                  <a:noFill/>
                </a:ln>
                <a:effectLst/>
                <a:uLnTx/>
                <a:uFillTx/>
                <a:ea typeface="+mn-ea"/>
                <a:cs typeface="+mn-cs"/>
              </a:rPr>
              <a:t>One</a:t>
            </a:r>
            <a:r>
              <a:rPr kumimoji="0" lang="de-DE" altLang="de-DE" sz="850" b="0" u="none" strike="noStrike" kern="1200" cap="none" spc="0" normalizeH="0" baseline="0" noProof="0">
                <a:ln>
                  <a:noFill/>
                </a:ln>
                <a:effectLst/>
                <a:uLnTx/>
                <a:uFillTx/>
                <a:ea typeface="+mn-ea"/>
                <a:cs typeface="+mn-cs"/>
              </a:rPr>
              <a:t> 2018; 13(5): e0197780. </a:t>
            </a:r>
          </a:p>
        </p:txBody>
      </p:sp>
      <p:pic>
        <p:nvPicPr>
          <p:cNvPr id="96" name="Grafik 95">
            <a:extLst>
              <a:ext uri="{FF2B5EF4-FFF2-40B4-BE49-F238E27FC236}">
                <a16:creationId xmlns:a16="http://schemas.microsoft.com/office/drawing/2014/main" id="{99FB049B-5F4E-F84A-9B35-6772DF339B56}"/>
              </a:ext>
            </a:extLst>
          </p:cNvPr>
          <p:cNvPicPr>
            <a:picLocks noChangeAspect="1"/>
          </p:cNvPicPr>
          <p:nvPr/>
        </p:nvPicPr>
        <p:blipFill>
          <a:blip r:embed="rId3"/>
          <a:stretch>
            <a:fillRect/>
          </a:stretch>
        </p:blipFill>
        <p:spPr>
          <a:xfrm>
            <a:off x="6537233" y="3951784"/>
            <a:ext cx="4583580" cy="1566235"/>
          </a:xfrm>
          <a:prstGeom prst="rect">
            <a:avLst/>
          </a:prstGeom>
        </p:spPr>
      </p:pic>
    </p:spTree>
    <p:extLst>
      <p:ext uri="{BB962C8B-B14F-4D97-AF65-F5344CB8AC3E}">
        <p14:creationId xmlns:p14="http://schemas.microsoft.com/office/powerpoint/2010/main" val="266468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ige Legende 6">
            <a:extLst>
              <a:ext uri="{FF2B5EF4-FFF2-40B4-BE49-F238E27FC236}">
                <a16:creationId xmlns:a16="http://schemas.microsoft.com/office/drawing/2014/main" id="{33C4B3CF-809A-864C-B692-0661F414D3BF}"/>
              </a:ext>
            </a:extLst>
          </p:cNvPr>
          <p:cNvSpPr/>
          <p:nvPr/>
        </p:nvSpPr>
        <p:spPr>
          <a:xfrm>
            <a:off x="6221903" y="2419696"/>
            <a:ext cx="5017605" cy="3005412"/>
          </a:xfrm>
          <a:prstGeom prst="wedgeRectCallout">
            <a:avLst>
              <a:gd name="adj1" fmla="val -39953"/>
              <a:gd name="adj2" fmla="val 62002"/>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Survivorship: Eine Einführung  </a:t>
            </a:r>
            <a:endParaRPr lang="de-DE" sz="2800"/>
          </a:p>
        </p:txBody>
      </p:sp>
      <p:sp>
        <p:nvSpPr>
          <p:cNvPr id="10" name="Titel 1">
            <a:extLst>
              <a:ext uri="{FF2B5EF4-FFF2-40B4-BE49-F238E27FC236}">
                <a16:creationId xmlns:a16="http://schemas.microsoft.com/office/drawing/2014/main" id="{48E8357E-3394-DF56-A3AA-9FF9C1B9EDAA}"/>
              </a:ext>
            </a:extLst>
          </p:cNvPr>
          <p:cNvSpPr txBox="1">
            <a:spLocks/>
          </p:cNvSpPr>
          <p:nvPr/>
        </p:nvSpPr>
        <p:spPr>
          <a:xfrm>
            <a:off x="490180" y="1986189"/>
            <a:ext cx="5190976"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000" b="1">
                <a:solidFill>
                  <a:srgbClr val="002060"/>
                </a:solidFill>
                <a:latin typeface="Calibri" panose="020F0502020204030204"/>
              </a:rPr>
              <a:t>Anspruch</a:t>
            </a:r>
            <a:r>
              <a:rPr kumimoji="0" lang="de-DE" sz="2000" b="1" i="0" u="none" strike="noStrike" kern="1200" cap="none" spc="0" normalizeH="0" baseline="0" noProof="0">
                <a:ln>
                  <a:noFill/>
                </a:ln>
                <a:solidFill>
                  <a:srgbClr val="002060"/>
                </a:solidFill>
                <a:effectLst/>
                <a:uLnTx/>
                <a:uFillTx/>
                <a:latin typeface="Calibri" panose="020F0502020204030204"/>
                <a:ea typeface="+mj-ea"/>
                <a:cs typeface="+mj-cs"/>
              </a:rPr>
              <a:t> von Survivorship-Programmen:</a:t>
            </a:r>
            <a:r>
              <a:rPr kumimoji="0" lang="de-DE" sz="20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11" name="Inhaltsplatzhalter 2">
            <a:extLst>
              <a:ext uri="{FF2B5EF4-FFF2-40B4-BE49-F238E27FC236}">
                <a16:creationId xmlns:a16="http://schemas.microsoft.com/office/drawing/2014/main" id="{5545525D-D961-2895-03F7-3FC06B6B20D4}"/>
              </a:ext>
            </a:extLst>
          </p:cNvPr>
          <p:cNvSpPr>
            <a:spLocks noGrp="1"/>
          </p:cNvSpPr>
          <p:nvPr>
            <p:ph idx="1"/>
          </p:nvPr>
        </p:nvSpPr>
        <p:spPr>
          <a:xfrm>
            <a:off x="583797" y="2419695"/>
            <a:ext cx="5137382" cy="3599139"/>
          </a:xfrm>
          <a:solidFill>
            <a:schemeClr val="bg1">
              <a:lumMod val="95000"/>
            </a:schemeClr>
          </a:solidFill>
        </p:spPr>
        <p:txBody>
          <a:bodyPr lIns="180000" rIns="144000" anchor="b">
            <a:normAutofit/>
          </a:bodyPr>
          <a:lstStyle/>
          <a:p>
            <a:pPr marL="0" indent="0">
              <a:lnSpc>
                <a:spcPct val="100000"/>
              </a:lnSpc>
              <a:spcAft>
                <a:spcPts val="600"/>
              </a:spcAft>
              <a:buNone/>
            </a:pPr>
            <a:r>
              <a:rPr lang="de-DE" sz="1600" i="1">
                <a:solidFill>
                  <a:srgbClr val="002060"/>
                </a:solidFill>
              </a:rPr>
              <a:t>„Die übergeordnete Zielsetzung von Survivorship-Programmen ist es, Patienten </a:t>
            </a:r>
            <a:r>
              <a:rPr lang="de-DE" sz="1600" b="1" i="1">
                <a:solidFill>
                  <a:srgbClr val="002060"/>
                </a:solidFill>
              </a:rPr>
              <a:t>nach Ende der akutmedizinischen Behandlung im Übergang von der Phase der Erkrankung und Behandlung zur Phase des Langzeitüberlebens zu begleiten</a:t>
            </a:r>
            <a:r>
              <a:rPr lang="de-DE" sz="1600" i="1">
                <a:solidFill>
                  <a:srgbClr val="002060"/>
                </a:solidFill>
              </a:rPr>
              <a:t> und sie hinsichtlich des jeweiligen individuellen Beratungs- und Behandlungsbedarfes bestmöglich zu versorgen, um die mittel- und langfristigen Auswirkungen von Erkrankung und Behandlung soweit möglich zu verringern.“</a:t>
            </a:r>
          </a:p>
          <a:p>
            <a:pPr marL="0" indent="0">
              <a:spcAft>
                <a:spcPts val="600"/>
              </a:spcAft>
              <a:buNone/>
            </a:pPr>
            <a:endParaRPr lang="de-DE" sz="1600" i="1">
              <a:solidFill>
                <a:srgbClr val="002060"/>
              </a:solidFill>
            </a:endParaRPr>
          </a:p>
          <a:p>
            <a:pPr marL="0" indent="0">
              <a:buNone/>
            </a:pPr>
            <a:r>
              <a:rPr lang="de-DE" sz="1200">
                <a:solidFill>
                  <a:schemeClr val="tx1">
                    <a:lumMod val="50000"/>
                    <a:lumOff val="50000"/>
                  </a:schemeClr>
                </a:solidFill>
              </a:rPr>
              <a:t>Vgl. auch </a:t>
            </a:r>
            <a:r>
              <a:rPr lang="en-US" sz="1200">
                <a:solidFill>
                  <a:schemeClr val="tx1">
                    <a:lumMod val="50000"/>
                    <a:lumOff val="50000"/>
                  </a:schemeClr>
                </a:solidFill>
              </a:rPr>
              <a:t>Institute of Medicine and National Research Council 2006 </a:t>
            </a:r>
            <a:br>
              <a:rPr lang="en-US" sz="1200">
                <a:solidFill>
                  <a:schemeClr val="tx1">
                    <a:lumMod val="50000"/>
                    <a:lumOff val="50000"/>
                  </a:schemeClr>
                </a:solidFill>
              </a:rPr>
            </a:br>
            <a:r>
              <a:rPr lang="de-DE" sz="1200">
                <a:solidFill>
                  <a:schemeClr val="tx1">
                    <a:lumMod val="50000"/>
                    <a:lumOff val="50000"/>
                  </a:schemeClr>
                </a:solidFill>
              </a:rPr>
              <a:t>„</a:t>
            </a:r>
            <a:r>
              <a:rPr lang="de-DE" sz="1200" err="1">
                <a:solidFill>
                  <a:schemeClr val="tx1">
                    <a:lumMod val="50000"/>
                    <a:lumOff val="50000"/>
                  </a:schemeClr>
                </a:solidFill>
              </a:rPr>
              <a:t>From</a:t>
            </a:r>
            <a:r>
              <a:rPr lang="de-DE" sz="1200">
                <a:solidFill>
                  <a:schemeClr val="tx1">
                    <a:lumMod val="50000"/>
                    <a:lumOff val="50000"/>
                  </a:schemeClr>
                </a:solidFill>
              </a:rPr>
              <a:t> </a:t>
            </a:r>
            <a:r>
              <a:rPr lang="de-DE" sz="1200" err="1">
                <a:solidFill>
                  <a:schemeClr val="tx1">
                    <a:lumMod val="50000"/>
                    <a:lumOff val="50000"/>
                  </a:schemeClr>
                </a:solidFill>
              </a:rPr>
              <a:t>cancer</a:t>
            </a:r>
            <a:r>
              <a:rPr lang="de-DE" sz="1200">
                <a:solidFill>
                  <a:schemeClr val="tx1">
                    <a:lumMod val="50000"/>
                    <a:lumOff val="50000"/>
                  </a:schemeClr>
                </a:solidFill>
              </a:rPr>
              <a:t> </a:t>
            </a:r>
            <a:r>
              <a:rPr lang="de-DE" sz="1200" err="1">
                <a:solidFill>
                  <a:schemeClr val="tx1">
                    <a:lumMod val="50000"/>
                    <a:lumOff val="50000"/>
                  </a:schemeClr>
                </a:solidFill>
              </a:rPr>
              <a:t>patient</a:t>
            </a:r>
            <a:r>
              <a:rPr lang="de-DE" sz="1200">
                <a:solidFill>
                  <a:schemeClr val="tx1">
                    <a:lumMod val="50000"/>
                    <a:lumOff val="50000"/>
                  </a:schemeClr>
                </a:solidFill>
              </a:rPr>
              <a:t> </a:t>
            </a:r>
            <a:r>
              <a:rPr lang="de-DE" sz="1200" err="1">
                <a:solidFill>
                  <a:schemeClr val="tx1">
                    <a:lumMod val="50000"/>
                    <a:lumOff val="50000"/>
                  </a:schemeClr>
                </a:solidFill>
              </a:rPr>
              <a:t>to</a:t>
            </a:r>
            <a:r>
              <a:rPr lang="de-DE" sz="1200">
                <a:solidFill>
                  <a:schemeClr val="tx1">
                    <a:lumMod val="50000"/>
                    <a:lumOff val="50000"/>
                  </a:schemeClr>
                </a:solidFill>
              </a:rPr>
              <a:t> </a:t>
            </a:r>
            <a:r>
              <a:rPr lang="de-DE" sz="1200" err="1">
                <a:solidFill>
                  <a:schemeClr val="tx1">
                    <a:lumMod val="50000"/>
                    <a:lumOff val="50000"/>
                  </a:schemeClr>
                </a:solidFill>
              </a:rPr>
              <a:t>cancer</a:t>
            </a:r>
            <a:r>
              <a:rPr lang="de-DE" sz="1200">
                <a:solidFill>
                  <a:schemeClr val="tx1">
                    <a:lumMod val="50000"/>
                    <a:lumOff val="50000"/>
                  </a:schemeClr>
                </a:solidFill>
              </a:rPr>
              <a:t> </a:t>
            </a:r>
            <a:r>
              <a:rPr lang="de-DE" sz="1200" err="1">
                <a:solidFill>
                  <a:schemeClr val="tx1">
                    <a:lumMod val="50000"/>
                    <a:lumOff val="50000"/>
                  </a:schemeClr>
                </a:solidFill>
              </a:rPr>
              <a:t>survivor</a:t>
            </a:r>
            <a:r>
              <a:rPr lang="de-DE" sz="1200">
                <a:solidFill>
                  <a:schemeClr val="tx1">
                    <a:lumMod val="50000"/>
                    <a:lumOff val="50000"/>
                  </a:schemeClr>
                </a:solidFill>
              </a:rPr>
              <a:t>: lost in transition“</a:t>
            </a:r>
            <a:r>
              <a:rPr lang="de-DE" sz="1200" baseline="30000">
                <a:solidFill>
                  <a:schemeClr val="tx1">
                    <a:lumMod val="50000"/>
                    <a:lumOff val="50000"/>
                  </a:schemeClr>
                </a:solidFill>
              </a:rPr>
              <a:t>2</a:t>
            </a:r>
          </a:p>
        </p:txBody>
      </p:sp>
      <p:sp>
        <p:nvSpPr>
          <p:cNvPr id="3" name="Textplatzhalter 3">
            <a:extLst>
              <a:ext uri="{FF2B5EF4-FFF2-40B4-BE49-F238E27FC236}">
                <a16:creationId xmlns:a16="http://schemas.microsoft.com/office/drawing/2014/main" id="{E873DAB6-7FA7-1824-C778-9460A9E706C5}"/>
              </a:ext>
            </a:extLst>
          </p:cNvPr>
          <p:cNvSpPr>
            <a:spLocks noGrp="1"/>
          </p:cNvSpPr>
          <p:nvPr>
            <p:ph type="body" sz="quarter" idx="14"/>
          </p:nvPr>
        </p:nvSpPr>
        <p:spPr>
          <a:xfrm>
            <a:off x="-5" y="6177339"/>
            <a:ext cx="12192000" cy="715963"/>
          </a:xfrm>
        </p:spPr>
        <p:txBody>
          <a:bodyPr/>
          <a:lstStyle/>
          <a:p>
            <a:pPr eaLnBrk="0" hangingPunct="0">
              <a:lnSpc>
                <a:spcPts val="1000"/>
              </a:lnSpc>
              <a:spcBef>
                <a:spcPts val="0"/>
              </a:spcBef>
            </a:pPr>
            <a:r>
              <a:rPr kumimoji="0" lang="de-DE" altLang="de-DE" sz="900" b="1" u="none" strike="noStrike" kern="1200" cap="none" spc="0" normalizeH="0" baseline="0" noProof="0">
                <a:ln>
                  <a:noFill/>
                </a:ln>
                <a:effectLst/>
                <a:uLnTx/>
                <a:uFillTx/>
                <a:ea typeface="+mn-ea"/>
                <a:cs typeface="+mn-cs"/>
              </a:rPr>
              <a:t>Referenzen: </a:t>
            </a:r>
            <a:r>
              <a:rPr lang="de-DE" altLang="de-DE" sz="900"/>
              <a:t>1.</a:t>
            </a:r>
            <a:r>
              <a:rPr lang="de-DE" altLang="de-DE" sz="900" b="0"/>
              <a:t> </a:t>
            </a:r>
            <a:r>
              <a:rPr lang="de-DE" sz="900" b="0"/>
              <a:t>AG LONKO („Langzeitüberleben nach Krebs“) im Nationalen Krebsplan; Unterarbeitsgruppe „Bedarfsgerechte Versorgungsmodelle“ (Kurzform: UAG „Versorgungsmodelle“); Empfehlungspapier. </a:t>
            </a:r>
            <a:r>
              <a:rPr lang="de-DE" sz="900" b="0" u="sng">
                <a:cs typeface="Calibri" panose="020F0502020204030204" pitchFamily="34" charset="0"/>
                <a:hlinkClick r:id="rId3"/>
              </a:rPr>
              <a:t>https://www.bundesgesundheitsministerium.de/fileadmin/Dateien/3_Downloads/N/Nationaler_Krebsplan/Empfehlungspapier_UAG_Versorgungsmodelle_AG_LONKO_bf.pdf</a:t>
            </a:r>
            <a:r>
              <a:rPr lang="de-DE" sz="900" b="0">
                <a:cs typeface="Calibri" panose="020F0502020204030204" pitchFamily="34" charset="0"/>
              </a:rPr>
              <a:t> (Zugriff Mai 2023). </a:t>
            </a:r>
            <a:r>
              <a:rPr kumimoji="0" lang="de-DE" altLang="de-DE" sz="900" u="none" strike="noStrike" kern="1200" cap="none" spc="0" normalizeH="0" baseline="0" noProof="0">
                <a:ln>
                  <a:noFill/>
                </a:ln>
                <a:effectLst/>
                <a:uLnTx/>
                <a:uFillTx/>
                <a:ea typeface="+mn-ea"/>
                <a:cs typeface="+mn-cs"/>
              </a:rPr>
              <a:t>2.</a:t>
            </a:r>
            <a:r>
              <a:rPr kumimoji="0" lang="de-DE" altLang="de-DE" sz="900" b="0" u="none" strike="noStrike" kern="1200" cap="none" spc="0" normalizeH="0" baseline="0" noProof="0">
                <a:ln>
                  <a:noFill/>
                </a:ln>
                <a:effectLst/>
                <a:uLnTx/>
                <a:uFillTx/>
                <a:ea typeface="+mn-ea"/>
                <a:cs typeface="+mn-cs"/>
              </a:rPr>
              <a:t> </a:t>
            </a:r>
            <a:r>
              <a:rPr kumimoji="0" lang="en-US" altLang="de-DE" sz="900" b="0" u="none" strike="noStrike" kern="1200" cap="none" spc="0" normalizeH="0" baseline="0" noProof="0">
                <a:ln>
                  <a:noFill/>
                </a:ln>
                <a:effectLst/>
                <a:uLnTx/>
                <a:uFillTx/>
                <a:ea typeface="+mn-ea"/>
                <a:cs typeface="+mn-cs"/>
              </a:rPr>
              <a:t>Institute of Medicine and National Research Council. 2006. From Cancer Patient to Cancer Survivor: Lost in Transition: An American Society of Clinical Oncology and Institute of Medicine Symposium. Washington, DC: The National Academies Press. </a:t>
            </a:r>
            <a:r>
              <a:rPr kumimoji="0" lang="en-US" altLang="de-DE" sz="900" b="0" u="none" strike="noStrike" kern="1200" cap="none" spc="0" normalizeH="0" baseline="0" noProof="0">
                <a:ln>
                  <a:noFill/>
                </a:ln>
                <a:effectLst/>
                <a:uLnTx/>
                <a:uFillTx/>
                <a:ea typeface="+mn-ea"/>
                <a:cs typeface="+mn-cs"/>
                <a:hlinkClick r:id="rId4"/>
              </a:rPr>
              <a:t>https://doi.org/10.17226/11613</a:t>
            </a:r>
            <a:r>
              <a:rPr kumimoji="0" lang="en-US" altLang="de-DE" sz="900" b="0" u="none" strike="noStrike" kern="1200" cap="none" spc="0" normalizeH="0" baseline="0" noProof="0">
                <a:ln>
                  <a:noFill/>
                </a:ln>
                <a:effectLst/>
                <a:uLnTx/>
                <a:uFillTx/>
                <a:ea typeface="+mn-ea"/>
                <a:cs typeface="+mn-cs"/>
              </a:rPr>
              <a:t>. </a:t>
            </a:r>
            <a:r>
              <a:rPr kumimoji="0" lang="en-US" altLang="de-DE" sz="900" u="none" strike="noStrike" kern="1200" cap="none" spc="0" normalizeH="0" baseline="0" noProof="0">
                <a:ln>
                  <a:noFill/>
                </a:ln>
                <a:effectLst/>
                <a:uLnTx/>
                <a:uFillTx/>
                <a:ea typeface="+mn-ea"/>
                <a:cs typeface="+mn-cs"/>
              </a:rPr>
              <a:t>3</a:t>
            </a:r>
            <a:r>
              <a:rPr lang="de-DE" altLang="de-DE" sz="900"/>
              <a:t>.</a:t>
            </a:r>
            <a:r>
              <a:rPr lang="de-DE" altLang="de-DE" sz="900" b="0"/>
              <a:t> Melanom Info Deutschland – MID e.V. </a:t>
            </a:r>
            <a:r>
              <a:rPr lang="de-DE" sz="900" b="0"/>
              <a:t>MESSAGE Studie erforscht Belastungen und Bedürfnisse von Melanom-Überlebenden! </a:t>
            </a:r>
            <a:r>
              <a:rPr kumimoji="0" lang="de-DE" altLang="de-DE" sz="900" b="0" u="none" strike="noStrike" kern="1200" cap="none" spc="0" normalizeH="0" baseline="0" noProof="0">
                <a:ln>
                  <a:noFill/>
                </a:ln>
                <a:effectLst/>
                <a:uLnTx/>
                <a:uFillTx/>
                <a:ea typeface="+mn-ea"/>
                <a:cs typeface="+mn-cs"/>
                <a:hlinkClick r:id="rId5"/>
              </a:rPr>
              <a:t>https://www.melanominfo.com/</a:t>
            </a:r>
            <a:r>
              <a:rPr kumimoji="0" lang="de-DE" altLang="de-DE" sz="900" b="0" u="none" strike="noStrike" kern="1200" cap="none" spc="0" normalizeH="0" baseline="0" noProof="0" err="1">
                <a:ln>
                  <a:noFill/>
                </a:ln>
                <a:effectLst/>
                <a:uLnTx/>
                <a:uFillTx/>
                <a:ea typeface="+mn-ea"/>
                <a:cs typeface="+mn-cs"/>
                <a:hlinkClick r:id="rId5"/>
              </a:rPr>
              <a:t>post</a:t>
            </a:r>
            <a:r>
              <a:rPr kumimoji="0" lang="de-DE" altLang="de-DE" sz="900" b="0" u="none" strike="noStrike" kern="1200" cap="none" spc="0" normalizeH="0" baseline="0" noProof="0">
                <a:ln>
                  <a:noFill/>
                </a:ln>
                <a:effectLst/>
                <a:uLnTx/>
                <a:uFillTx/>
                <a:ea typeface="+mn-ea"/>
                <a:cs typeface="+mn-cs"/>
                <a:hlinkClick r:id="rId5"/>
              </a:rPr>
              <a:t>/message-studie-erforscht-belastungen-und-bedürfnisse-von-melanom-überlebenden</a:t>
            </a:r>
            <a:r>
              <a:rPr kumimoji="0" lang="de-DE" altLang="de-DE" sz="900" b="0" u="none" strike="noStrike" kern="1200" cap="none" spc="0" normalizeH="0" baseline="0" noProof="0">
                <a:ln>
                  <a:noFill/>
                </a:ln>
                <a:effectLst/>
                <a:uLnTx/>
                <a:uFillTx/>
                <a:ea typeface="+mn-ea"/>
                <a:cs typeface="+mn-cs"/>
              </a:rPr>
              <a:t>, Zitat von Katharina Kaminski 18.11.2022 (Zugriff Mai 2023).</a:t>
            </a:r>
          </a:p>
          <a:p>
            <a:pPr>
              <a:lnSpc>
                <a:spcPts val="1000"/>
              </a:lnSpc>
              <a:spcBef>
                <a:spcPts val="0"/>
              </a:spcBef>
            </a:pPr>
            <a:endParaRPr kumimoji="0" lang="de-DE" altLang="de-DE" sz="900" b="1" u="none" strike="noStrike" kern="1200" cap="none" spc="0" normalizeH="0" baseline="0" noProof="0">
              <a:ln>
                <a:noFill/>
              </a:ln>
              <a:effectLst/>
              <a:uLnTx/>
              <a:uFillTx/>
              <a:ea typeface="+mn-ea"/>
              <a:cs typeface="+mn-cs"/>
            </a:endParaRPr>
          </a:p>
        </p:txBody>
      </p:sp>
      <p:sp>
        <p:nvSpPr>
          <p:cNvPr id="4" name="Titel 1">
            <a:extLst>
              <a:ext uri="{FF2B5EF4-FFF2-40B4-BE49-F238E27FC236}">
                <a16:creationId xmlns:a16="http://schemas.microsoft.com/office/drawing/2014/main" id="{5C653076-C32A-E984-ECE1-648497CC1C02}"/>
              </a:ext>
            </a:extLst>
          </p:cNvPr>
          <p:cNvSpPr txBox="1">
            <a:spLocks/>
          </p:cNvSpPr>
          <p:nvPr/>
        </p:nvSpPr>
        <p:spPr>
          <a:xfrm>
            <a:off x="6172762" y="1986189"/>
            <a:ext cx="5471004" cy="4335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alibri" panose="020F0502020204030204"/>
                <a:ea typeface="+mj-ea"/>
                <a:cs typeface="+mj-cs"/>
              </a:rPr>
              <a:t>Status heute: Perspektive der Betroffenen</a:t>
            </a:r>
            <a:r>
              <a:rPr kumimoji="0" lang="de-DE" sz="2000" b="1" i="0" u="none" strike="noStrike" kern="1200" cap="none" spc="0" normalizeH="0" baseline="30000" noProof="0">
                <a:ln>
                  <a:noFill/>
                </a:ln>
                <a:solidFill>
                  <a:srgbClr val="002060"/>
                </a:solidFill>
                <a:effectLst/>
                <a:uLnTx/>
                <a:uFillTx/>
                <a:latin typeface="Calibri" panose="020F0502020204030204"/>
                <a:ea typeface="+mj-ea"/>
                <a:cs typeface="+mj-cs"/>
              </a:rPr>
              <a:t>3</a:t>
            </a:r>
            <a:endParaRPr kumimoji="0" lang="de-DE" sz="2000" b="1" i="0" u="none" strike="noStrike" kern="1200" cap="none" spc="0" normalizeH="0" baseline="0" noProof="0">
              <a:ln>
                <a:noFill/>
              </a:ln>
              <a:solidFill>
                <a:srgbClr val="002060"/>
              </a:solidFill>
              <a:effectLst/>
              <a:uLnTx/>
              <a:uFillTx/>
              <a:latin typeface="Calibri" panose="020F0502020204030204"/>
              <a:ea typeface="+mj-ea"/>
              <a:cs typeface="+mj-cs"/>
            </a:endParaRPr>
          </a:p>
        </p:txBody>
      </p:sp>
      <p:sp>
        <p:nvSpPr>
          <p:cNvPr id="6" name="Titel 1">
            <a:extLst>
              <a:ext uri="{FF2B5EF4-FFF2-40B4-BE49-F238E27FC236}">
                <a16:creationId xmlns:a16="http://schemas.microsoft.com/office/drawing/2014/main" id="{71EFF147-FED9-785F-A433-8E6719685DF7}"/>
              </a:ext>
            </a:extLst>
          </p:cNvPr>
          <p:cNvSpPr txBox="1">
            <a:spLocks/>
          </p:cNvSpPr>
          <p:nvPr/>
        </p:nvSpPr>
        <p:spPr>
          <a:xfrm>
            <a:off x="487550" y="1253743"/>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Blick in die Zukunft: Melanom-</a:t>
            </a:r>
            <a:r>
              <a:rPr lang="de-DE" sz="2800" b="1" err="1">
                <a:solidFill>
                  <a:srgbClr val="002060"/>
                </a:solidFill>
                <a:latin typeface="Calibri" panose="020F0502020204030204"/>
              </a:rPr>
              <a:t>Survivorship</a:t>
            </a:r>
            <a:r>
              <a:rPr lang="de-DE" sz="2800" b="1">
                <a:solidFill>
                  <a:srgbClr val="002060"/>
                </a:solidFill>
                <a:latin typeface="Calibri" panose="020F0502020204030204"/>
              </a:rPr>
              <a:t>-Programme?</a:t>
            </a:r>
            <a:endPar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endParaRPr>
          </a:p>
        </p:txBody>
      </p:sp>
      <p:sp>
        <p:nvSpPr>
          <p:cNvPr id="12" name="Textfeld 11">
            <a:extLst>
              <a:ext uri="{FF2B5EF4-FFF2-40B4-BE49-F238E27FC236}">
                <a16:creationId xmlns:a16="http://schemas.microsoft.com/office/drawing/2014/main" id="{1281F6FC-8CEA-E94A-B272-AAEF860B1DC2}"/>
              </a:ext>
            </a:extLst>
          </p:cNvPr>
          <p:cNvSpPr txBox="1"/>
          <p:nvPr/>
        </p:nvSpPr>
        <p:spPr>
          <a:xfrm>
            <a:off x="6221903" y="982867"/>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sp>
        <p:nvSpPr>
          <p:cNvPr id="14" name="Textfeld 13">
            <a:extLst>
              <a:ext uri="{FF2B5EF4-FFF2-40B4-BE49-F238E27FC236}">
                <a16:creationId xmlns:a16="http://schemas.microsoft.com/office/drawing/2014/main" id="{EA615A57-4A80-1D4E-BEB2-025A67A77ECA}"/>
              </a:ext>
            </a:extLst>
          </p:cNvPr>
          <p:cNvSpPr txBox="1"/>
          <p:nvPr/>
        </p:nvSpPr>
        <p:spPr>
          <a:xfrm>
            <a:off x="6337338" y="2770908"/>
            <a:ext cx="4562528" cy="2308324"/>
          </a:xfrm>
          <a:prstGeom prst="rect">
            <a:avLst/>
          </a:prstGeom>
          <a:noFill/>
        </p:spPr>
        <p:txBody>
          <a:bodyPr wrap="square">
            <a:spAutoFit/>
          </a:bodyPr>
          <a:lstStyle/>
          <a:p>
            <a:pPr marL="138113" indent="0">
              <a:buFont typeface="Arial" panose="020B0604020202020204" pitchFamily="34" charset="0"/>
              <a:buNone/>
            </a:pPr>
            <a:r>
              <a:rPr lang="de-DE" sz="1800" i="1">
                <a:solidFill>
                  <a:schemeClr val="bg1"/>
                </a:solidFill>
              </a:rPr>
              <a:t>„Es gibt bei uns noch keine Angebote </a:t>
            </a:r>
            <a:br>
              <a:rPr lang="de-DE" sz="1800" i="1">
                <a:solidFill>
                  <a:schemeClr val="bg1"/>
                </a:solidFill>
              </a:rPr>
            </a:br>
            <a:r>
              <a:rPr lang="de-DE" sz="1800" i="1">
                <a:solidFill>
                  <a:schemeClr val="bg1"/>
                </a:solidFill>
              </a:rPr>
              <a:t>oder Programme, die auf Überlebende einer (Haut-)Krebserkrankung zugeschnitten sind. </a:t>
            </a:r>
          </a:p>
          <a:p>
            <a:pPr marL="138113" indent="0">
              <a:buNone/>
            </a:pPr>
            <a:r>
              <a:rPr lang="de-DE" sz="1800" b="1" i="1">
                <a:solidFill>
                  <a:schemeClr val="bg1"/>
                </a:solidFill>
              </a:rPr>
              <a:t>Derzeit sind wir uns selbst überlassen</a:t>
            </a:r>
            <a:r>
              <a:rPr lang="de-DE" sz="1800" i="1">
                <a:solidFill>
                  <a:schemeClr val="bg1"/>
                </a:solidFill>
              </a:rPr>
              <a:t>, unsere Nachsorge irgendwie zu koordinieren, mit Spätfolgen oder Langzeitnebenwirkungen zurechtzukommen, oder etwa psychoonkologische Hilfe zu finden.“</a:t>
            </a:r>
            <a:endParaRPr lang="de-AT" sz="1050">
              <a:solidFill>
                <a:schemeClr val="bg1"/>
              </a:solidFill>
            </a:endParaRPr>
          </a:p>
        </p:txBody>
      </p:sp>
      <p:sp>
        <p:nvSpPr>
          <p:cNvPr id="15" name="Textfeld 14">
            <a:extLst>
              <a:ext uri="{FF2B5EF4-FFF2-40B4-BE49-F238E27FC236}">
                <a16:creationId xmlns:a16="http://schemas.microsoft.com/office/drawing/2014/main" id="{F43D68CD-FF38-3647-A7E4-93AF8887800F}"/>
              </a:ext>
            </a:extLst>
          </p:cNvPr>
          <p:cNvSpPr txBox="1"/>
          <p:nvPr/>
        </p:nvSpPr>
        <p:spPr>
          <a:xfrm>
            <a:off x="6221902" y="5821087"/>
            <a:ext cx="4354657" cy="276999"/>
          </a:xfrm>
          <a:prstGeom prst="rect">
            <a:avLst/>
          </a:prstGeom>
          <a:noFill/>
        </p:spPr>
        <p:txBody>
          <a:bodyPr wrap="square">
            <a:spAutoFit/>
          </a:bodyPr>
          <a:lstStyle/>
          <a:p>
            <a:r>
              <a:rPr lang="de-AT" sz="1200">
                <a:solidFill>
                  <a:schemeClr val="tx1">
                    <a:lumMod val="50000"/>
                    <a:lumOff val="50000"/>
                  </a:schemeClr>
                </a:solidFill>
              </a:rPr>
              <a:t>Katharina Kaminski, </a:t>
            </a:r>
            <a:r>
              <a:rPr lang="de-DE" sz="1200">
                <a:solidFill>
                  <a:schemeClr val="tx1">
                    <a:lumMod val="50000"/>
                    <a:lumOff val="50000"/>
                  </a:schemeClr>
                </a:solidFill>
              </a:rPr>
              <a:t>Melanom Info Deutschland – MID e.V.</a:t>
            </a:r>
          </a:p>
        </p:txBody>
      </p:sp>
      <p:sp>
        <p:nvSpPr>
          <p:cNvPr id="16" name="Textfeld 15">
            <a:extLst>
              <a:ext uri="{FF2B5EF4-FFF2-40B4-BE49-F238E27FC236}">
                <a16:creationId xmlns:a16="http://schemas.microsoft.com/office/drawing/2014/main" id="{F851A557-8301-E94C-BB4D-C9B95FCA8168}"/>
              </a:ext>
            </a:extLst>
          </p:cNvPr>
          <p:cNvSpPr txBox="1"/>
          <p:nvPr/>
        </p:nvSpPr>
        <p:spPr>
          <a:xfrm>
            <a:off x="9959801" y="3755793"/>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spTree>
    <p:extLst>
      <p:ext uri="{BB962C8B-B14F-4D97-AF65-F5344CB8AC3E}">
        <p14:creationId xmlns:p14="http://schemas.microsoft.com/office/powerpoint/2010/main" val="1500635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74320"/>
            <a:ext cx="12192001" cy="5959990"/>
          </a:xfrm>
          <a:prstGeom prst="rect">
            <a:avLst/>
          </a:prstGeom>
          <a:gradFill>
            <a:gsLst>
              <a:gs pos="58000">
                <a:srgbClr val="2F4E73"/>
              </a:gs>
              <a:gs pos="0">
                <a:schemeClr val="accent1">
                  <a:lumMod val="45000"/>
                  <a:lumOff val="55000"/>
                </a:schemeClr>
              </a:gs>
              <a:gs pos="2000">
                <a:schemeClr val="bg1"/>
              </a:gs>
              <a:gs pos="0">
                <a:schemeClr val="bg1"/>
              </a:gs>
            </a:gsLst>
            <a:lin ang="5400000" scaled="1"/>
          </a:gradFill>
        </p:spPr>
        <p:txBody>
          <a:bodyPr lIns="1836000">
            <a:noAutofit/>
          </a:bodyPr>
          <a:lstStyle/>
          <a:p>
            <a:pPr algn="l"/>
            <a:endParaRPr lang="de-DE" sz="4400" b="1">
              <a:solidFill>
                <a:schemeClr val="bg1">
                  <a:lumMod val="95000"/>
                </a:schemeClr>
              </a:solidFill>
              <a:latin typeface="+mj-lt"/>
            </a:endParaRPr>
          </a:p>
          <a:p>
            <a:pPr algn="l"/>
            <a:endParaRPr lang="de-DE" sz="4400" b="1">
              <a:solidFill>
                <a:schemeClr val="bg1">
                  <a:lumMod val="95000"/>
                </a:schemeClr>
              </a:solidFill>
              <a:latin typeface="+mj-lt"/>
            </a:endParaRPr>
          </a:p>
          <a:p>
            <a:pPr algn="l"/>
            <a:endParaRPr lang="de-DE" sz="1200" b="1">
              <a:solidFill>
                <a:schemeClr val="bg1">
                  <a:lumMod val="95000"/>
                </a:schemeClr>
              </a:solidFill>
              <a:latin typeface="+mj-lt"/>
            </a:endParaRPr>
          </a:p>
          <a:p>
            <a:pPr algn="l"/>
            <a:endParaRPr lang="de-DE" sz="4400" b="1">
              <a:solidFill>
                <a:schemeClr val="bg1">
                  <a:lumMod val="95000"/>
                </a:schemeClr>
              </a:solidFill>
              <a:latin typeface="+mj-lt"/>
            </a:endParaRPr>
          </a:p>
          <a:p>
            <a:pPr marL="7938" indent="-7938" algn="l"/>
            <a:endParaRPr lang="de-DE" sz="4400" b="1">
              <a:solidFill>
                <a:schemeClr val="bg1">
                  <a:lumMod val="95000"/>
                </a:schemeClr>
              </a:solidFill>
              <a:latin typeface="+mj-lt"/>
            </a:endParaRPr>
          </a:p>
          <a:p>
            <a:pPr algn="l"/>
            <a:r>
              <a:rPr lang="de-DE" sz="4400">
                <a:solidFill>
                  <a:schemeClr val="bg1"/>
                </a:solidFill>
              </a:rPr>
              <a:t>2. Melanom Survivorship: </a:t>
            </a:r>
          </a:p>
          <a:p>
            <a:pPr algn="l"/>
            <a:r>
              <a:rPr lang="de-DE" sz="4400">
                <a:solidFill>
                  <a:schemeClr val="bg1"/>
                </a:solidFill>
              </a:rPr>
              <a:t>Die großen Themen</a:t>
            </a:r>
          </a:p>
        </p:txBody>
      </p:sp>
    </p:spTree>
    <p:extLst>
      <p:ext uri="{BB962C8B-B14F-4D97-AF65-F5344CB8AC3E}">
        <p14:creationId xmlns:p14="http://schemas.microsoft.com/office/powerpoint/2010/main" val="175123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2B64FB7-B177-2DB7-6821-77F81B4D3A73}"/>
              </a:ext>
            </a:extLst>
          </p:cNvPr>
          <p:cNvSpPr>
            <a:spLocks noGrp="1"/>
          </p:cNvSpPr>
          <p:nvPr>
            <p:ph type="body" sz="quarter" idx="13"/>
          </p:nvPr>
        </p:nvSpPr>
        <p:spPr/>
        <p:txBody>
          <a:bodyPr>
            <a:normAutofit/>
          </a:bodyPr>
          <a:lstStyle/>
          <a:p>
            <a:r>
              <a:rPr lang="de-DE" sz="3200"/>
              <a:t>2. Melanom Survivorship: Die großen Themen </a:t>
            </a:r>
          </a:p>
        </p:txBody>
      </p:sp>
      <p:sp>
        <p:nvSpPr>
          <p:cNvPr id="3" name="Inhaltsplatzhalter 2">
            <a:extLst>
              <a:ext uri="{FF2B5EF4-FFF2-40B4-BE49-F238E27FC236}">
                <a16:creationId xmlns:a16="http://schemas.microsoft.com/office/drawing/2014/main" id="{2134559D-3138-D362-6696-83BF9DCA704B}"/>
              </a:ext>
            </a:extLst>
          </p:cNvPr>
          <p:cNvSpPr>
            <a:spLocks noGrp="1"/>
          </p:cNvSpPr>
          <p:nvPr>
            <p:ph idx="1"/>
          </p:nvPr>
        </p:nvSpPr>
        <p:spPr>
          <a:xfrm>
            <a:off x="479425" y="1245063"/>
            <a:ext cx="10515600" cy="4777564"/>
          </a:xfrm>
        </p:spPr>
        <p:txBody>
          <a:bodyPr>
            <a:normAutofit/>
          </a:bodyPr>
          <a:lstStyle/>
          <a:p>
            <a:pPr marL="742950" lvl="1" indent="-285750">
              <a:spcAft>
                <a:spcPts val="1200"/>
              </a:spcAft>
              <a:buFont typeface="+mj-lt"/>
              <a:buAutoNum type="arabicPeriod"/>
            </a:pPr>
            <a:r>
              <a:rPr lang="de-DE" sz="2000" dirty="0">
                <a:solidFill>
                  <a:srgbClr val="002060"/>
                </a:solidFill>
                <a:hlinkClick r:id="rId2" action="ppaction://hlinksldjump"/>
              </a:rPr>
              <a:t>Körperliche Langzeit-/Spätfolgen </a:t>
            </a:r>
            <a:endParaRPr lang="de-DE" sz="2000" dirty="0">
              <a:solidFill>
                <a:srgbClr val="002060"/>
              </a:solidFill>
            </a:endParaRPr>
          </a:p>
          <a:p>
            <a:pPr marL="1200150" lvl="2" indent="-285750">
              <a:spcAft>
                <a:spcPts val="1200"/>
              </a:spcAft>
              <a:buFont typeface="+mj-lt"/>
              <a:buAutoNum type="arabicPeriod"/>
            </a:pPr>
            <a:r>
              <a:rPr lang="de-DE" sz="1800" dirty="0">
                <a:solidFill>
                  <a:srgbClr val="002060"/>
                </a:solidFill>
                <a:hlinkClick r:id="rId3" action="ppaction://hlinksldjump"/>
              </a:rPr>
              <a:t>Langzeit- und Spätfolgen gängiger Melanom-Systemtherapien</a:t>
            </a:r>
            <a:endParaRPr lang="de-DE" sz="1800" dirty="0">
              <a:solidFill>
                <a:srgbClr val="002060"/>
              </a:solidFill>
            </a:endParaRPr>
          </a:p>
          <a:p>
            <a:pPr marL="1200150" lvl="2" indent="-285750">
              <a:spcAft>
                <a:spcPts val="1200"/>
              </a:spcAft>
              <a:buFont typeface="+mj-lt"/>
              <a:buAutoNum type="arabicPeriod"/>
            </a:pPr>
            <a:r>
              <a:rPr lang="de-DE" sz="1800" dirty="0">
                <a:solidFill>
                  <a:srgbClr val="002060"/>
                </a:solidFill>
                <a:hlinkClick r:id="rId4" action="ppaction://hlinksldjump"/>
              </a:rPr>
              <a:t>Die adjuvante Therapieentscheidung</a:t>
            </a:r>
            <a:endParaRPr lang="de-DE" sz="1800" dirty="0">
              <a:solidFill>
                <a:srgbClr val="002060"/>
              </a:solidFill>
            </a:endParaRPr>
          </a:p>
          <a:p>
            <a:pPr marL="1200150" lvl="2" indent="-285750">
              <a:spcAft>
                <a:spcPts val="1200"/>
              </a:spcAft>
              <a:buFont typeface="+mj-lt"/>
              <a:buAutoNum type="arabicPeriod"/>
            </a:pPr>
            <a:r>
              <a:rPr lang="de-DE" sz="1800" dirty="0">
                <a:solidFill>
                  <a:srgbClr val="002060"/>
                </a:solidFill>
                <a:hlinkClick r:id="rId5" action="ppaction://hlinksldjump"/>
              </a:rPr>
              <a:t>Lymphödem</a:t>
            </a:r>
            <a:endParaRPr lang="de-DE" sz="1800" dirty="0">
              <a:solidFill>
                <a:srgbClr val="002060"/>
              </a:solidFill>
            </a:endParaRPr>
          </a:p>
          <a:p>
            <a:pPr marL="1200150" lvl="2" indent="-285750">
              <a:spcAft>
                <a:spcPts val="1200"/>
              </a:spcAft>
              <a:buFont typeface="+mj-lt"/>
              <a:buAutoNum type="arabicPeriod"/>
            </a:pPr>
            <a:r>
              <a:rPr lang="de-DE" sz="1800" dirty="0">
                <a:solidFill>
                  <a:srgbClr val="002060"/>
                </a:solidFill>
                <a:hlinkClick r:id="rId6" action="ppaction://hlinksldjump"/>
              </a:rPr>
              <a:t>Zweitmalignome </a:t>
            </a:r>
            <a:endParaRPr lang="de-DE" sz="1800" dirty="0">
              <a:solidFill>
                <a:srgbClr val="002060"/>
              </a:solidFill>
            </a:endParaRPr>
          </a:p>
          <a:p>
            <a:pPr marL="1200150" lvl="2" indent="-285750">
              <a:spcAft>
                <a:spcPts val="1200"/>
              </a:spcAft>
              <a:buFont typeface="+mj-lt"/>
              <a:buAutoNum type="arabicPeriod"/>
            </a:pPr>
            <a:r>
              <a:rPr lang="de-DE" sz="1800" dirty="0">
                <a:solidFill>
                  <a:srgbClr val="002060"/>
                </a:solidFill>
                <a:hlinkClick r:id="rId7" action="ppaction://hlinksldjump"/>
              </a:rPr>
              <a:t>Fatigue</a:t>
            </a:r>
            <a:endParaRPr lang="de-DE" sz="1800" dirty="0">
              <a:solidFill>
                <a:srgbClr val="002060"/>
              </a:solidFill>
            </a:endParaRPr>
          </a:p>
          <a:p>
            <a:pPr marL="742950" lvl="1" indent="-285750">
              <a:spcAft>
                <a:spcPts val="1200"/>
              </a:spcAft>
              <a:buFont typeface="+mj-lt"/>
              <a:buAutoNum type="arabicPeriod"/>
            </a:pPr>
            <a:r>
              <a:rPr lang="de-DE" sz="2000" dirty="0">
                <a:solidFill>
                  <a:srgbClr val="002060"/>
                </a:solidFill>
                <a:hlinkClick r:id="rId8" action="ppaction://hlinksldjump"/>
              </a:rPr>
              <a:t>Psychosoziale Belastungen </a:t>
            </a:r>
            <a:endParaRPr lang="de-DE" sz="2000" dirty="0">
              <a:solidFill>
                <a:srgbClr val="002060"/>
              </a:solidFill>
            </a:endParaRPr>
          </a:p>
          <a:p>
            <a:pPr marL="742950" lvl="1" indent="-285750">
              <a:spcAft>
                <a:spcPts val="1200"/>
              </a:spcAft>
              <a:buFont typeface="+mj-lt"/>
              <a:buAutoNum type="arabicPeriod"/>
            </a:pPr>
            <a:r>
              <a:rPr lang="de-DE" sz="2000" dirty="0">
                <a:solidFill>
                  <a:srgbClr val="002060"/>
                </a:solidFill>
                <a:hlinkClick r:id="rId9" action="ppaction://hlinksldjump"/>
              </a:rPr>
              <a:t>Ökonomische Langzeitfolgen: Financial </a:t>
            </a:r>
            <a:r>
              <a:rPr lang="de-DE" sz="2000" dirty="0" err="1">
                <a:solidFill>
                  <a:srgbClr val="002060"/>
                </a:solidFill>
                <a:hlinkClick r:id="rId9" action="ppaction://hlinksldjump"/>
              </a:rPr>
              <a:t>Toxicity</a:t>
            </a:r>
            <a:r>
              <a:rPr lang="de-DE" sz="2000" dirty="0">
                <a:solidFill>
                  <a:srgbClr val="002060"/>
                </a:solidFill>
                <a:hlinkClick r:id="rId9" action="ppaction://hlinksldjump"/>
              </a:rPr>
              <a:t> und Beruf</a:t>
            </a:r>
            <a:endParaRPr lang="de-DE" sz="2000" dirty="0">
              <a:solidFill>
                <a:srgbClr val="002060"/>
              </a:solidFill>
            </a:endParaRPr>
          </a:p>
          <a:p>
            <a:pPr marL="742950" lvl="1" indent="-285750">
              <a:spcAft>
                <a:spcPts val="1200"/>
              </a:spcAft>
              <a:buFont typeface="+mj-lt"/>
              <a:buAutoNum type="arabicPeriod"/>
            </a:pPr>
            <a:r>
              <a:rPr lang="de-DE" sz="2000" dirty="0">
                <a:solidFill>
                  <a:srgbClr val="002060"/>
                </a:solidFill>
                <a:hlinkClick r:id="rId10" action="ppaction://hlinksldjump"/>
              </a:rPr>
              <a:t>Lebensstil und tertiäre Prävention</a:t>
            </a:r>
            <a:endParaRPr lang="de-DE" sz="2000" dirty="0">
              <a:solidFill>
                <a:srgbClr val="002060"/>
              </a:solidFill>
              <a:highlight>
                <a:srgbClr val="FFFF00"/>
              </a:highlight>
            </a:endParaRPr>
          </a:p>
        </p:txBody>
      </p:sp>
      <p:sp>
        <p:nvSpPr>
          <p:cNvPr id="4" name="Textplatzhalter 3">
            <a:extLst>
              <a:ext uri="{FF2B5EF4-FFF2-40B4-BE49-F238E27FC236}">
                <a16:creationId xmlns:a16="http://schemas.microsoft.com/office/drawing/2014/main" id="{E7F7DA6E-3EF3-6B9C-8792-8DA12EB790FA}"/>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04522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de-DE" sz="3200"/>
              <a:t>Interdisziplinäres Expertenteam: Die Autorinnen</a:t>
            </a:r>
            <a:endParaRPr lang="en-US" sz="3200"/>
          </a:p>
        </p:txBody>
      </p:sp>
      <p:sp>
        <p:nvSpPr>
          <p:cNvPr id="8" name="Text Placeholder 7"/>
          <p:cNvSpPr>
            <a:spLocks noGrp="1"/>
          </p:cNvSpPr>
          <p:nvPr>
            <p:ph type="body" sz="quarter" idx="14"/>
          </p:nvPr>
        </p:nvSpPr>
        <p:spPr/>
        <p:txBody>
          <a:bodyPr>
            <a:normAutofit/>
          </a:bodyPr>
          <a:lstStyle/>
          <a:p>
            <a:r>
              <a:rPr lang="de-DE" sz="900"/>
              <a:t>Zur besseren Lesbarkeit wird in dieser Präsentation das generische Maskulinum verwendet. </a:t>
            </a:r>
            <a:br>
              <a:rPr lang="de-DE" sz="900"/>
            </a:br>
            <a:r>
              <a:rPr lang="de-DE" sz="900"/>
              <a:t>Die verwendeten Personenbezeichnungen beziehen sich – sofern nicht anders kenntlich gemacht – auf alle Geschlechter.</a:t>
            </a:r>
            <a:endParaRPr lang="en-US" sz="900"/>
          </a:p>
        </p:txBody>
      </p:sp>
      <p:grpSp>
        <p:nvGrpSpPr>
          <p:cNvPr id="31" name="Gruppieren 30">
            <a:extLst>
              <a:ext uri="{FF2B5EF4-FFF2-40B4-BE49-F238E27FC236}">
                <a16:creationId xmlns:a16="http://schemas.microsoft.com/office/drawing/2014/main" id="{82FDEF1A-E2AD-A746-ACD7-135651424744}"/>
              </a:ext>
            </a:extLst>
          </p:cNvPr>
          <p:cNvGrpSpPr/>
          <p:nvPr/>
        </p:nvGrpSpPr>
        <p:grpSpPr>
          <a:xfrm>
            <a:off x="280822" y="2794501"/>
            <a:ext cx="5177296" cy="1142340"/>
            <a:chOff x="280822" y="2434239"/>
            <a:chExt cx="5177296" cy="1142340"/>
          </a:xfrm>
        </p:grpSpPr>
        <p:sp>
          <p:nvSpPr>
            <p:cNvPr id="11" name="Rechteck 10">
              <a:extLst>
                <a:ext uri="{FF2B5EF4-FFF2-40B4-BE49-F238E27FC236}">
                  <a16:creationId xmlns:a16="http://schemas.microsoft.com/office/drawing/2014/main" id="{E7A3941B-3138-2B4A-B0A6-0496238EF795}"/>
                </a:ext>
              </a:extLst>
            </p:cNvPr>
            <p:cNvSpPr/>
            <p:nvPr/>
          </p:nvSpPr>
          <p:spPr>
            <a:xfrm>
              <a:off x="280822" y="2434239"/>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3C2D41B-9D79-C44B-A328-A75222E3160E}"/>
                </a:ext>
              </a:extLst>
            </p:cNvPr>
            <p:cNvSpPr txBox="1"/>
            <p:nvPr/>
          </p:nvSpPr>
          <p:spPr>
            <a:xfrm>
              <a:off x="1477870" y="2492733"/>
              <a:ext cx="3980248" cy="1056700"/>
            </a:xfrm>
            <a:prstGeom prst="rect">
              <a:avLst/>
            </a:prstGeom>
            <a:noFill/>
          </p:spPr>
          <p:txBody>
            <a:bodyPr wrap="square" lIns="91440" tIns="45720" rIns="91440" bIns="45720" anchor="t">
              <a:spAutoFit/>
            </a:bodyPr>
            <a:lstStyle/>
            <a:p>
              <a:pPr lvl="0">
                <a:spcBef>
                  <a:spcPts val="0"/>
                </a:spcBef>
                <a:spcAft>
                  <a:spcPts val="400"/>
                </a:spcAft>
              </a:pPr>
              <a:r>
                <a:rPr lang="de-DE" sz="1400" b="1" dirty="0">
                  <a:solidFill>
                    <a:srgbClr val="002060"/>
                  </a:solidFill>
                </a:rPr>
                <a:t>PD Dr. med. Georgia Schilling</a:t>
              </a:r>
            </a:p>
            <a:p>
              <a:pPr lvl="0">
                <a:spcBef>
                  <a:spcPts val="0"/>
                </a:spcBef>
                <a:spcAft>
                  <a:spcPts val="400"/>
                </a:spcAft>
              </a:pPr>
              <a:r>
                <a:rPr lang="de-DE" sz="1050" dirty="0">
                  <a:solidFill>
                    <a:srgbClr val="002060"/>
                  </a:solidFill>
                </a:rPr>
                <a:t>Asklepios Tumorzentrum Hamburg, </a:t>
              </a:r>
              <a:br>
                <a:rPr lang="de-DE" sz="1050" dirty="0">
                  <a:solidFill>
                    <a:srgbClr val="002060"/>
                  </a:solidFill>
                </a:rPr>
              </a:br>
              <a:r>
                <a:rPr lang="de-DE" sz="1050" dirty="0">
                  <a:solidFill>
                    <a:srgbClr val="002060"/>
                  </a:solidFill>
                </a:rPr>
                <a:t>leitende Oberärztin</a:t>
              </a:r>
            </a:p>
            <a:p>
              <a:pPr lvl="0">
                <a:spcBef>
                  <a:spcPts val="0"/>
                </a:spcBef>
                <a:spcAft>
                  <a:spcPts val="400"/>
                </a:spcAft>
              </a:pPr>
              <a:r>
                <a:rPr lang="de-DE" sz="1050" dirty="0">
                  <a:solidFill>
                    <a:srgbClr val="002060"/>
                  </a:solidFill>
                </a:rPr>
                <a:t>Asklepios Nordseeklinik Westerland, </a:t>
              </a:r>
              <a:br>
                <a:rPr lang="de-DE" sz="1050" dirty="0">
                  <a:solidFill>
                    <a:srgbClr val="002060"/>
                  </a:solidFill>
                </a:rPr>
              </a:br>
              <a:r>
                <a:rPr lang="de-DE" sz="1050" dirty="0">
                  <a:solidFill>
                    <a:srgbClr val="002060"/>
                  </a:solidFill>
                </a:rPr>
                <a:t>Chefärztin onkologische Rehabilitation</a:t>
              </a:r>
              <a:endParaRPr lang="en-US" sz="1200" dirty="0">
                <a:solidFill>
                  <a:srgbClr val="002060"/>
                </a:solidFill>
                <a:cs typeface="Calibri"/>
              </a:endParaRPr>
            </a:p>
          </p:txBody>
        </p:sp>
        <p:sp>
          <p:nvSpPr>
            <p:cNvPr id="20" name="Rechteck: abgerundete Ecken 13">
              <a:extLst>
                <a:ext uri="{FF2B5EF4-FFF2-40B4-BE49-F238E27FC236}">
                  <a16:creationId xmlns:a16="http://schemas.microsoft.com/office/drawing/2014/main" id="{DC982DA0-1ED4-BB4A-AB8F-F6FBB390D8C7}"/>
                </a:ext>
              </a:extLst>
            </p:cNvPr>
            <p:cNvSpPr/>
            <p:nvPr/>
          </p:nvSpPr>
          <p:spPr>
            <a:xfrm>
              <a:off x="411345" y="2537408"/>
              <a:ext cx="936003" cy="936003"/>
            </a:xfrm>
            <a:prstGeom prst="roundRect">
              <a:avLst>
                <a:gd name="adj" fmla="val 8643"/>
              </a:avLst>
            </a:prstGeom>
            <a:blipFill>
              <a:blip r:embed="rId3" cstate="hqprint">
                <a:extLst>
                  <a:ext uri="{28A0092B-C50C-407E-A947-70E740481C1C}">
                    <a14:useLocalDpi xmlns:a14="http://schemas.microsoft.com/office/drawing/2010/main" val="0"/>
                  </a:ext>
                </a:extLst>
              </a:blip>
              <a:srcRect/>
              <a:stretch>
                <a:fillRect l="-17490" t="-11292" r="-41844" b="-15163"/>
              </a:stretch>
            </a:blipFill>
            <a:ln>
              <a:solidFill>
                <a:schemeClr val="bg1"/>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grpSp>
        <p:nvGrpSpPr>
          <p:cNvPr id="32" name="Gruppieren 31">
            <a:extLst>
              <a:ext uri="{FF2B5EF4-FFF2-40B4-BE49-F238E27FC236}">
                <a16:creationId xmlns:a16="http://schemas.microsoft.com/office/drawing/2014/main" id="{578CAB32-B02D-4442-8141-0E57595C2A60}"/>
              </a:ext>
            </a:extLst>
          </p:cNvPr>
          <p:cNvGrpSpPr/>
          <p:nvPr/>
        </p:nvGrpSpPr>
        <p:grpSpPr>
          <a:xfrm>
            <a:off x="280822" y="4230635"/>
            <a:ext cx="5177295" cy="1142340"/>
            <a:chOff x="280822" y="3682936"/>
            <a:chExt cx="5177295" cy="1142340"/>
          </a:xfrm>
        </p:grpSpPr>
        <p:sp>
          <p:nvSpPr>
            <p:cNvPr id="12" name="Rechteck 11">
              <a:extLst>
                <a:ext uri="{FF2B5EF4-FFF2-40B4-BE49-F238E27FC236}">
                  <a16:creationId xmlns:a16="http://schemas.microsoft.com/office/drawing/2014/main" id="{BABEA680-38F4-2549-BCB7-AB012AE28FF1}"/>
                </a:ext>
              </a:extLst>
            </p:cNvPr>
            <p:cNvSpPr/>
            <p:nvPr/>
          </p:nvSpPr>
          <p:spPr>
            <a:xfrm>
              <a:off x="280822" y="3682936"/>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57D6A07-8132-214E-B849-24C14E116726}"/>
                </a:ext>
              </a:extLst>
            </p:cNvPr>
            <p:cNvSpPr txBox="1"/>
            <p:nvPr/>
          </p:nvSpPr>
          <p:spPr>
            <a:xfrm>
              <a:off x="1477870" y="3912987"/>
              <a:ext cx="3180252" cy="682238"/>
            </a:xfrm>
            <a:prstGeom prst="rect">
              <a:avLst/>
            </a:prstGeom>
            <a:noFill/>
          </p:spPr>
          <p:txBody>
            <a:bodyPr wrap="square">
              <a:spAutoFit/>
            </a:bodyPr>
            <a:lstStyle/>
            <a:p>
              <a:pPr lvl="0">
                <a:spcBef>
                  <a:spcPts val="0"/>
                </a:spcBef>
                <a:spcAft>
                  <a:spcPts val="400"/>
                </a:spcAft>
              </a:pPr>
              <a:r>
                <a:rPr lang="de-DE" sz="1400" b="1">
                  <a:solidFill>
                    <a:srgbClr val="002060"/>
                  </a:solidFill>
                </a:rPr>
                <a:t>Prof. Dr. med. Lucie Heinzerling </a:t>
              </a:r>
            </a:p>
            <a:p>
              <a:pPr lvl="0">
                <a:spcBef>
                  <a:spcPts val="0"/>
                </a:spcBef>
                <a:spcAft>
                  <a:spcPts val="400"/>
                </a:spcAft>
              </a:pPr>
              <a:r>
                <a:rPr lang="de-DE" sz="1050">
                  <a:solidFill>
                    <a:srgbClr val="002060"/>
                  </a:solidFill>
                </a:rPr>
                <a:t>Klinikum der Universität München, </a:t>
              </a:r>
              <a:br>
                <a:rPr lang="de-DE" sz="1050">
                  <a:solidFill>
                    <a:srgbClr val="002060"/>
                  </a:solidFill>
                </a:rPr>
              </a:br>
              <a:r>
                <a:rPr lang="de-DE" sz="1050">
                  <a:solidFill>
                    <a:srgbClr val="002060"/>
                  </a:solidFill>
                </a:rPr>
                <a:t>Leiterin Hautkrebszentrum </a:t>
              </a:r>
              <a:endParaRPr lang="en-US" sz="1200">
                <a:solidFill>
                  <a:srgbClr val="002060"/>
                </a:solidFill>
              </a:endParaRPr>
            </a:p>
          </p:txBody>
        </p:sp>
        <p:sp>
          <p:nvSpPr>
            <p:cNvPr id="21" name="Abgerundetes Rechteck 20">
              <a:extLst>
                <a:ext uri="{FF2B5EF4-FFF2-40B4-BE49-F238E27FC236}">
                  <a16:creationId xmlns:a16="http://schemas.microsoft.com/office/drawing/2014/main" id="{7DFF7F37-0BC3-A946-86E8-FF17D8307610}"/>
                </a:ext>
              </a:extLst>
            </p:cNvPr>
            <p:cNvSpPr/>
            <p:nvPr/>
          </p:nvSpPr>
          <p:spPr>
            <a:xfrm>
              <a:off x="411345" y="3786105"/>
              <a:ext cx="936003" cy="936003"/>
            </a:xfrm>
            <a:prstGeom prst="roundRect">
              <a:avLst>
                <a:gd name="adj" fmla="val 8982"/>
              </a:avLst>
            </a:prstGeom>
            <a:blipFill rotWithShape="1">
              <a:blip r:embed="rId4"/>
              <a:srcRect/>
              <a:stretch>
                <a:fillRect t="-10002" b="-23998"/>
              </a:stretch>
            </a:blipFill>
            <a:ln>
              <a:solidFill>
                <a:schemeClr val="bg1"/>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de-DE"/>
            </a:p>
          </p:txBody>
        </p:sp>
      </p:grpSp>
      <p:grpSp>
        <p:nvGrpSpPr>
          <p:cNvPr id="27" name="Gruppieren 26">
            <a:extLst>
              <a:ext uri="{FF2B5EF4-FFF2-40B4-BE49-F238E27FC236}">
                <a16:creationId xmlns:a16="http://schemas.microsoft.com/office/drawing/2014/main" id="{BE54BACB-BD7C-594C-98E5-893CBEE5710B}"/>
              </a:ext>
            </a:extLst>
          </p:cNvPr>
          <p:cNvGrpSpPr/>
          <p:nvPr/>
        </p:nvGrpSpPr>
        <p:grpSpPr>
          <a:xfrm>
            <a:off x="280822" y="1358367"/>
            <a:ext cx="5177295" cy="1142340"/>
            <a:chOff x="280822" y="1205206"/>
            <a:chExt cx="5177295" cy="1142340"/>
          </a:xfrm>
        </p:grpSpPr>
        <p:sp>
          <p:nvSpPr>
            <p:cNvPr id="2" name="Rechteck 1">
              <a:extLst>
                <a:ext uri="{FF2B5EF4-FFF2-40B4-BE49-F238E27FC236}">
                  <a16:creationId xmlns:a16="http://schemas.microsoft.com/office/drawing/2014/main" id="{A75825ED-CD79-9E46-B58A-CCD9AB1B5D45}"/>
                </a:ext>
              </a:extLst>
            </p:cNvPr>
            <p:cNvSpPr/>
            <p:nvPr/>
          </p:nvSpPr>
          <p:spPr>
            <a:xfrm>
              <a:off x="280822" y="1205206"/>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8ED74B7F-EACF-B047-8FF5-E8710F8941E4}"/>
                </a:ext>
              </a:extLst>
            </p:cNvPr>
            <p:cNvSpPr txBox="1"/>
            <p:nvPr/>
          </p:nvSpPr>
          <p:spPr>
            <a:xfrm>
              <a:off x="1477870" y="1435257"/>
              <a:ext cx="3180252" cy="682238"/>
            </a:xfrm>
            <a:prstGeom prst="rect">
              <a:avLst/>
            </a:prstGeom>
            <a:noFill/>
          </p:spPr>
          <p:txBody>
            <a:bodyPr wrap="square">
              <a:spAutoFit/>
            </a:bodyPr>
            <a:lstStyle/>
            <a:p>
              <a:pPr lvl="0">
                <a:spcBef>
                  <a:spcPts val="0"/>
                </a:spcBef>
                <a:spcAft>
                  <a:spcPts val="400"/>
                </a:spcAft>
              </a:pPr>
              <a:r>
                <a:rPr lang="de-DE" sz="1400" b="1" dirty="0">
                  <a:solidFill>
                    <a:srgbClr val="002060"/>
                  </a:solidFill>
                </a:rPr>
                <a:t>Prof. Dr. med. Friedegund Meier</a:t>
              </a:r>
            </a:p>
            <a:p>
              <a:pPr lvl="0">
                <a:spcBef>
                  <a:spcPts val="0"/>
                </a:spcBef>
                <a:spcAft>
                  <a:spcPts val="400"/>
                </a:spcAft>
              </a:pPr>
              <a:r>
                <a:rPr lang="de-DE" sz="1050" dirty="0">
                  <a:solidFill>
                    <a:srgbClr val="002060"/>
                  </a:solidFill>
                </a:rPr>
                <a:t>Universitätsklinikum Dresden, </a:t>
              </a:r>
              <a:br>
                <a:rPr lang="de-DE" sz="1050" dirty="0">
                  <a:solidFill>
                    <a:srgbClr val="002060"/>
                  </a:solidFill>
                </a:rPr>
              </a:br>
              <a:r>
                <a:rPr lang="de-DE" sz="1050" dirty="0">
                  <a:solidFill>
                    <a:srgbClr val="002060"/>
                  </a:solidFill>
                </a:rPr>
                <a:t>Leiterin Hauttumorzentrum</a:t>
              </a:r>
              <a:endParaRPr lang="en-US" sz="1200" b="1" dirty="0">
                <a:solidFill>
                  <a:srgbClr val="002060"/>
                </a:solidFill>
              </a:endParaRPr>
            </a:p>
          </p:txBody>
        </p:sp>
      </p:grpSp>
      <p:grpSp>
        <p:nvGrpSpPr>
          <p:cNvPr id="53" name="Gruppieren 52">
            <a:extLst>
              <a:ext uri="{FF2B5EF4-FFF2-40B4-BE49-F238E27FC236}">
                <a16:creationId xmlns:a16="http://schemas.microsoft.com/office/drawing/2014/main" id="{57383558-DE06-7242-AC2C-820B5EE2F754}"/>
              </a:ext>
            </a:extLst>
          </p:cNvPr>
          <p:cNvGrpSpPr/>
          <p:nvPr/>
        </p:nvGrpSpPr>
        <p:grpSpPr>
          <a:xfrm>
            <a:off x="5753317" y="1358367"/>
            <a:ext cx="5177295" cy="1142340"/>
            <a:chOff x="280822" y="1205206"/>
            <a:chExt cx="5177295" cy="1142340"/>
          </a:xfrm>
        </p:grpSpPr>
        <p:sp>
          <p:nvSpPr>
            <p:cNvPr id="54" name="Rechteck 53">
              <a:extLst>
                <a:ext uri="{FF2B5EF4-FFF2-40B4-BE49-F238E27FC236}">
                  <a16:creationId xmlns:a16="http://schemas.microsoft.com/office/drawing/2014/main" id="{A2837396-DFEF-FA44-9BD2-EC01B4074E7D}"/>
                </a:ext>
              </a:extLst>
            </p:cNvPr>
            <p:cNvSpPr/>
            <p:nvPr/>
          </p:nvSpPr>
          <p:spPr>
            <a:xfrm>
              <a:off x="280822" y="1205206"/>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A1D3754E-D95E-9249-844D-2F166448A9B9}"/>
                </a:ext>
              </a:extLst>
            </p:cNvPr>
            <p:cNvSpPr txBox="1"/>
            <p:nvPr/>
          </p:nvSpPr>
          <p:spPr>
            <a:xfrm>
              <a:off x="1477870" y="1435257"/>
              <a:ext cx="3180252" cy="682238"/>
            </a:xfrm>
            <a:prstGeom prst="rect">
              <a:avLst/>
            </a:prstGeom>
            <a:noFill/>
          </p:spPr>
          <p:txBody>
            <a:bodyPr wrap="square">
              <a:spAutoFit/>
            </a:bodyPr>
            <a:lstStyle/>
            <a:p>
              <a:pPr lvl="0" algn="l">
                <a:spcAft>
                  <a:spcPts val="400"/>
                </a:spcAft>
              </a:pPr>
              <a:r>
                <a:rPr lang="de-DE" sz="1400" b="1">
                  <a:solidFill>
                    <a:srgbClr val="002060"/>
                  </a:solidFill>
                </a:rPr>
                <a:t>PD Dr. med. Andrea Forschner</a:t>
              </a:r>
            </a:p>
            <a:p>
              <a:pPr lvl="0">
                <a:spcBef>
                  <a:spcPts val="0"/>
                </a:spcBef>
                <a:spcAft>
                  <a:spcPts val="400"/>
                </a:spcAft>
              </a:pPr>
              <a:r>
                <a:rPr lang="de-DE" sz="1050">
                  <a:solidFill>
                    <a:srgbClr val="002060"/>
                  </a:solidFill>
                </a:rPr>
                <a:t>Universitätsklinikum Tübingen, </a:t>
              </a:r>
              <a:br>
                <a:rPr lang="de-DE" sz="1050">
                  <a:solidFill>
                    <a:srgbClr val="002060"/>
                  </a:solidFill>
                </a:rPr>
              </a:br>
              <a:r>
                <a:rPr lang="de-DE" sz="1050">
                  <a:solidFill>
                    <a:srgbClr val="002060"/>
                  </a:solidFill>
                </a:rPr>
                <a:t>Leiterin </a:t>
              </a:r>
              <a:r>
                <a:rPr lang="de-DE" sz="1050" err="1">
                  <a:solidFill>
                    <a:srgbClr val="002060"/>
                  </a:solidFill>
                </a:rPr>
                <a:t>Melanomambulanz</a:t>
              </a:r>
              <a:endParaRPr lang="en-US" sz="1200" b="1">
                <a:solidFill>
                  <a:srgbClr val="002060"/>
                </a:solidFill>
              </a:endParaRPr>
            </a:p>
          </p:txBody>
        </p:sp>
        <p:sp>
          <p:nvSpPr>
            <p:cNvPr id="56" name="Abgerundetes Rechteck 55">
              <a:extLst>
                <a:ext uri="{FF2B5EF4-FFF2-40B4-BE49-F238E27FC236}">
                  <a16:creationId xmlns:a16="http://schemas.microsoft.com/office/drawing/2014/main" id="{D789D1FF-57A5-C649-B1EE-8828A71024F2}"/>
                </a:ext>
              </a:extLst>
            </p:cNvPr>
            <p:cNvSpPr/>
            <p:nvPr/>
          </p:nvSpPr>
          <p:spPr>
            <a:xfrm>
              <a:off x="411345" y="1308375"/>
              <a:ext cx="936003" cy="936003"/>
            </a:xfrm>
            <a:prstGeom prst="roundRect">
              <a:avLst>
                <a:gd name="adj" fmla="val 10000"/>
              </a:avLst>
            </a:prstGeom>
            <a:ln>
              <a:solidFill>
                <a:schemeClr val="bg1"/>
              </a:solidFill>
            </a:ln>
          </p:spPr>
          <p:style>
            <a:lnRef idx="2">
              <a:scrgbClr r="0" g="0" b="0"/>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lt1">
                <a:hueOff val="0"/>
                <a:satOff val="0"/>
                <a:lumOff val="0"/>
                <a:alphaOff val="0"/>
              </a:schemeClr>
            </a:fontRef>
          </p:style>
        </p:sp>
      </p:grpSp>
      <p:pic>
        <p:nvPicPr>
          <p:cNvPr id="10" name="Grafik 9" descr="Ein Bild, das Lächeln, Menschliches Gesicht, Person, Lippe enthält.&#10;&#10;Automatisch generierte Beschreibung">
            <a:extLst>
              <a:ext uri="{FF2B5EF4-FFF2-40B4-BE49-F238E27FC236}">
                <a16:creationId xmlns:a16="http://schemas.microsoft.com/office/drawing/2014/main" id="{ACF37E06-B204-D51C-9C22-0E7B83911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840" y="1460104"/>
            <a:ext cx="938865" cy="938865"/>
          </a:xfrm>
          <a:prstGeom prst="rect">
            <a:avLst/>
          </a:prstGeom>
        </p:spPr>
      </p:pic>
      <p:pic>
        <p:nvPicPr>
          <p:cNvPr id="38" name="Grafik 37" descr="Ein Bild, das Person, Menschliches Gesicht, Kleidung, Augenbraue enthält.&#10;&#10;Automatisch generierte Beschreibung">
            <a:extLst>
              <a:ext uri="{FF2B5EF4-FFF2-40B4-BE49-F238E27FC236}">
                <a16:creationId xmlns:a16="http://schemas.microsoft.com/office/drawing/2014/main" id="{0935AD8C-CC8D-A942-960A-555689359D2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6488" b="17818"/>
          <a:stretch/>
        </p:blipFill>
        <p:spPr>
          <a:xfrm>
            <a:off x="420870" y="1474549"/>
            <a:ext cx="936003" cy="936003"/>
          </a:xfrm>
          <a:prstGeom prst="roundRect">
            <a:avLst>
              <a:gd name="adj" fmla="val 8278"/>
            </a:avLst>
          </a:prstGeom>
          <a:ln w="12700">
            <a:solidFill>
              <a:schemeClr val="bg1"/>
            </a:solidFill>
            <a:miter lim="800000"/>
          </a:ln>
        </p:spPr>
      </p:pic>
      <p:grpSp>
        <p:nvGrpSpPr>
          <p:cNvPr id="39" name="Gruppieren 38">
            <a:extLst>
              <a:ext uri="{FF2B5EF4-FFF2-40B4-BE49-F238E27FC236}">
                <a16:creationId xmlns:a16="http://schemas.microsoft.com/office/drawing/2014/main" id="{043EFE5D-660B-914F-B32A-594C969B7E44}"/>
              </a:ext>
            </a:extLst>
          </p:cNvPr>
          <p:cNvGrpSpPr/>
          <p:nvPr/>
        </p:nvGrpSpPr>
        <p:grpSpPr>
          <a:xfrm>
            <a:off x="5753317" y="2794501"/>
            <a:ext cx="5177295" cy="1142340"/>
            <a:chOff x="5753317" y="2794501"/>
            <a:chExt cx="5177295" cy="1142340"/>
          </a:xfrm>
        </p:grpSpPr>
        <p:grpSp>
          <p:nvGrpSpPr>
            <p:cNvPr id="59" name="Gruppieren 58">
              <a:extLst>
                <a:ext uri="{FF2B5EF4-FFF2-40B4-BE49-F238E27FC236}">
                  <a16:creationId xmlns:a16="http://schemas.microsoft.com/office/drawing/2014/main" id="{9B183CD4-C4CF-DC4B-99A5-83684DD3D178}"/>
                </a:ext>
              </a:extLst>
            </p:cNvPr>
            <p:cNvGrpSpPr/>
            <p:nvPr/>
          </p:nvGrpSpPr>
          <p:grpSpPr>
            <a:xfrm>
              <a:off x="5753317" y="2794501"/>
              <a:ext cx="5177295" cy="1142340"/>
              <a:chOff x="5727893" y="2505586"/>
              <a:chExt cx="5177295" cy="1142340"/>
            </a:xfrm>
          </p:grpSpPr>
          <p:sp>
            <p:nvSpPr>
              <p:cNvPr id="46" name="Rechteck 45">
                <a:extLst>
                  <a:ext uri="{FF2B5EF4-FFF2-40B4-BE49-F238E27FC236}">
                    <a16:creationId xmlns:a16="http://schemas.microsoft.com/office/drawing/2014/main" id="{2C8EC3E6-9B94-C947-AB9E-ABA1A63D1E47}"/>
                  </a:ext>
                </a:extLst>
              </p:cNvPr>
              <p:cNvSpPr/>
              <p:nvPr/>
            </p:nvSpPr>
            <p:spPr>
              <a:xfrm>
                <a:off x="5727893" y="2505586"/>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D309644E-4CBB-4C4A-9EFB-7C2D021526D8}"/>
                  </a:ext>
                </a:extLst>
              </p:cNvPr>
              <p:cNvSpPr txBox="1"/>
              <p:nvPr/>
            </p:nvSpPr>
            <p:spPr>
              <a:xfrm>
                <a:off x="6924941" y="2735637"/>
                <a:ext cx="3180252" cy="682238"/>
              </a:xfrm>
              <a:prstGeom prst="rect">
                <a:avLst/>
              </a:prstGeom>
              <a:noFill/>
            </p:spPr>
            <p:txBody>
              <a:bodyPr wrap="square">
                <a:spAutoFit/>
              </a:bodyPr>
              <a:lstStyle/>
              <a:p>
                <a:pPr lvl="0" algn="l">
                  <a:spcAft>
                    <a:spcPts val="400"/>
                  </a:spcAft>
                </a:pPr>
                <a:r>
                  <a:rPr lang="de-DE" sz="1400" b="1">
                    <a:solidFill>
                      <a:srgbClr val="002060"/>
                    </a:solidFill>
                  </a:rPr>
                  <a:t>Prof. Dr. med. Lisa Zimmer</a:t>
                </a:r>
              </a:p>
              <a:p>
                <a:pPr lvl="0">
                  <a:spcBef>
                    <a:spcPts val="0"/>
                  </a:spcBef>
                  <a:spcAft>
                    <a:spcPts val="400"/>
                  </a:spcAft>
                </a:pPr>
                <a:r>
                  <a:rPr lang="de-DE" sz="1050">
                    <a:solidFill>
                      <a:srgbClr val="002060"/>
                    </a:solidFill>
                  </a:rPr>
                  <a:t>Universitätsklinikum</a:t>
                </a:r>
                <a:r>
                  <a:rPr lang="en-US" sz="1050">
                    <a:solidFill>
                      <a:srgbClr val="002060"/>
                    </a:solidFill>
                  </a:rPr>
                  <a:t> Essen, </a:t>
                </a:r>
                <a:br>
                  <a:rPr lang="en-US" sz="1050">
                    <a:solidFill>
                      <a:srgbClr val="002060"/>
                    </a:solidFill>
                  </a:rPr>
                </a:br>
                <a:r>
                  <a:rPr lang="de-DE" sz="1050">
                    <a:solidFill>
                      <a:srgbClr val="002060"/>
                    </a:solidFill>
                  </a:rPr>
                  <a:t>Oberärztin Hauttumorzentrum und Studienambulanz</a:t>
                </a:r>
              </a:p>
            </p:txBody>
          </p:sp>
        </p:grpSp>
        <p:pic>
          <p:nvPicPr>
            <p:cNvPr id="49" name="Grafik 48" descr="Ein Bild, das Person, Menschliches Gesicht, Lächeln, Kleidung enthält.&#10;&#10;Automatisch generierte Beschreibung">
              <a:extLst>
                <a:ext uri="{FF2B5EF4-FFF2-40B4-BE49-F238E27FC236}">
                  <a16:creationId xmlns:a16="http://schemas.microsoft.com/office/drawing/2014/main" id="{8EE0F68C-933B-FE48-8627-8D76A690CEA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0868" b="20196"/>
            <a:stretch/>
          </p:blipFill>
          <p:spPr>
            <a:xfrm>
              <a:off x="5883840" y="2897669"/>
              <a:ext cx="936001" cy="936004"/>
            </a:xfrm>
            <a:prstGeom prst="roundRect">
              <a:avLst>
                <a:gd name="adj" fmla="val 8526"/>
              </a:avLst>
            </a:prstGeom>
            <a:ln w="12700">
              <a:solidFill>
                <a:schemeClr val="bg1"/>
              </a:solidFill>
            </a:ln>
          </p:spPr>
        </p:pic>
      </p:grpSp>
      <p:sp>
        <p:nvSpPr>
          <p:cNvPr id="3" name="Content Placeholder 2">
            <a:extLst>
              <a:ext uri="{FF2B5EF4-FFF2-40B4-BE49-F238E27FC236}">
                <a16:creationId xmlns:a16="http://schemas.microsoft.com/office/drawing/2014/main" id="{966720E1-AF14-355D-77C4-BE372F96A53D}"/>
              </a:ext>
            </a:extLst>
          </p:cNvPr>
          <p:cNvSpPr>
            <a:spLocks noGrp="1"/>
          </p:cNvSpPr>
          <p:nvPr/>
        </p:nvSpPr>
        <p:spPr>
          <a:xfrm>
            <a:off x="280822" y="5537030"/>
            <a:ext cx="10649790" cy="550154"/>
          </a:xfrm>
          <a:prstGeom prst="round1Rect">
            <a:avLst>
              <a:gd name="adj" fmla="val 0"/>
            </a:avLst>
          </a:prstGeom>
          <a:solidFill>
            <a:schemeClr val="bg1">
              <a:lumMod val="95000"/>
            </a:schemeClr>
          </a:solidFill>
        </p:spPr>
        <p:txBody>
          <a:bodyPr vert="horz" lIns="91440" tIns="45720" rIns="91440" bIns="45720" rtlCol="0" anchor="ctr">
            <a:normAutofit fontScale="92500" lnSpcReduction="10000"/>
          </a:bodyPr>
          <a:lstStyle>
            <a:lvl1pPr marL="2667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lgn="ctr">
              <a:buNone/>
            </a:pPr>
            <a:r>
              <a:rPr lang="de-DE" sz="1800" dirty="0">
                <a:solidFill>
                  <a:srgbClr val="002060"/>
                </a:solidFill>
              </a:rPr>
              <a:t>Dieses </a:t>
            </a:r>
            <a:r>
              <a:rPr lang="de-DE" sz="1800" dirty="0" err="1">
                <a:solidFill>
                  <a:srgbClr val="002060"/>
                </a:solidFill>
              </a:rPr>
              <a:t>Slidekit</a:t>
            </a:r>
            <a:r>
              <a:rPr lang="de-DE" sz="1800" dirty="0">
                <a:solidFill>
                  <a:srgbClr val="002060"/>
                </a:solidFill>
              </a:rPr>
              <a:t> wurde durch die Novartis </a:t>
            </a:r>
            <a:r>
              <a:rPr lang="de-DE" sz="1800" dirty="0" err="1">
                <a:solidFill>
                  <a:srgbClr val="002060"/>
                </a:solidFill>
              </a:rPr>
              <a:t>Pharma</a:t>
            </a:r>
            <a:r>
              <a:rPr lang="de-DE" sz="1800" dirty="0">
                <a:solidFill>
                  <a:srgbClr val="002060"/>
                </a:solidFill>
              </a:rPr>
              <a:t> GmbH unterstützt. </a:t>
            </a:r>
            <a:br>
              <a:rPr lang="de-DE" sz="1800" dirty="0">
                <a:solidFill>
                  <a:srgbClr val="002060"/>
                </a:solidFill>
              </a:rPr>
            </a:br>
            <a:r>
              <a:rPr lang="de-DE" sz="1800" dirty="0">
                <a:solidFill>
                  <a:srgbClr val="002060"/>
                </a:solidFill>
              </a:rPr>
              <a:t>Auswahl und Zusammenstellung der Inhalte erfolgte durch die Autorinnen.</a:t>
            </a:r>
            <a:endParaRPr lang="de-DE" sz="1800" dirty="0">
              <a:solidFill>
                <a:srgbClr val="002060"/>
              </a:solidFill>
              <a:highlight>
                <a:srgbClr val="FFFF00"/>
              </a:highlight>
            </a:endParaRPr>
          </a:p>
        </p:txBody>
      </p:sp>
    </p:spTree>
    <p:extLst>
      <p:ext uri="{BB962C8B-B14F-4D97-AF65-F5344CB8AC3E}">
        <p14:creationId xmlns:p14="http://schemas.microsoft.com/office/powerpoint/2010/main" val="319173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900"/>
              <a:t>Referenzen: 1. </a:t>
            </a:r>
            <a:r>
              <a:rPr lang="en-US" sz="900" b="0"/>
              <a:t>National Cancer Institute (NCI), NCI Dictionary of Cancer Terms, Definition long-term side effect, </a:t>
            </a:r>
            <a:r>
              <a:rPr lang="de-DE" sz="900" b="0">
                <a:hlinkClick r:id="rId3"/>
              </a:rPr>
              <a:t>https://www.cancer.gov/publications/dictionaries/cancer-terms/def/long-term-side-effect</a:t>
            </a:r>
            <a:r>
              <a:rPr lang="de-DE" sz="900" b="0"/>
              <a:t> (Zugriff Juli 2023).</a:t>
            </a:r>
            <a:r>
              <a:rPr lang="de-DE" sz="900"/>
              <a:t> 2. </a:t>
            </a:r>
            <a:r>
              <a:rPr lang="en-US" sz="900" b="0"/>
              <a:t>National Cancer Institute (NCI), NCI Dictionary of Cancer Terms, Definition late effect, </a:t>
            </a:r>
            <a:r>
              <a:rPr lang="de-DE" sz="900" b="0">
                <a:hlinkClick r:id="rId4"/>
              </a:rPr>
              <a:t>https://www.cancer.gov/publications/dictionaries/cancer-terms/def/late-effect</a:t>
            </a:r>
            <a:r>
              <a:rPr lang="de-DE" sz="900" b="0"/>
              <a:t> (Zugriff Juli 2023).</a:t>
            </a:r>
            <a:r>
              <a:rPr lang="de-DE" sz="900"/>
              <a:t> 3. </a:t>
            </a:r>
            <a:r>
              <a:rPr lang="de-DE" sz="900" b="0"/>
              <a:t>Johnson DB et al. Immune-</a:t>
            </a:r>
            <a:r>
              <a:rPr lang="de-DE" sz="900" b="0" err="1"/>
              <a:t>checkpoint</a:t>
            </a:r>
            <a:r>
              <a:rPr lang="de-DE" sz="900" b="0"/>
              <a:t> </a:t>
            </a:r>
            <a:r>
              <a:rPr lang="de-DE" sz="900" b="0" err="1"/>
              <a:t>inhibitors</a:t>
            </a:r>
            <a:r>
              <a:rPr lang="de-DE" sz="900" b="0"/>
              <a:t>: </a:t>
            </a:r>
            <a:r>
              <a:rPr lang="de-DE" sz="900" b="0" err="1"/>
              <a:t>long</a:t>
            </a:r>
            <a:r>
              <a:rPr lang="de-DE" sz="900" b="0"/>
              <a:t>-term </a:t>
            </a:r>
            <a:r>
              <a:rPr lang="de-DE" sz="900" b="0" err="1"/>
              <a:t>implications</a:t>
            </a:r>
            <a:r>
              <a:rPr lang="de-DE" sz="900" b="0"/>
              <a:t> </a:t>
            </a:r>
            <a:r>
              <a:rPr lang="de-DE" sz="900" b="0" err="1"/>
              <a:t>of</a:t>
            </a:r>
            <a:r>
              <a:rPr lang="de-DE" sz="900" b="0"/>
              <a:t> </a:t>
            </a:r>
            <a:r>
              <a:rPr lang="de-DE" sz="900" b="0" err="1"/>
              <a:t>toxicity</a:t>
            </a:r>
            <a:r>
              <a:rPr lang="de-DE" sz="900" b="0"/>
              <a:t>. Nat Rev </a:t>
            </a:r>
            <a:r>
              <a:rPr lang="de-DE" sz="900" b="0" err="1"/>
              <a:t>Clin</a:t>
            </a:r>
            <a:r>
              <a:rPr lang="de-DE" sz="900" b="0"/>
              <a:t> </a:t>
            </a:r>
            <a:r>
              <a:rPr lang="de-DE" sz="900" b="0" err="1"/>
              <a:t>Oncol</a:t>
            </a:r>
            <a:r>
              <a:rPr lang="de-DE" sz="900" b="0"/>
              <a:t> 2022; 19(4): 254–267. </a:t>
            </a:r>
            <a:r>
              <a:rPr lang="de-DE" sz="900"/>
              <a:t>4.</a:t>
            </a:r>
            <a:r>
              <a:rPr lang="de-DE" sz="900" b="0"/>
              <a:t> Stein KD et al. </a:t>
            </a:r>
            <a:r>
              <a:rPr lang="de-DE" sz="900" b="0" err="1"/>
              <a:t>Physical</a:t>
            </a:r>
            <a:r>
              <a:rPr lang="de-DE" sz="900" b="0"/>
              <a:t> and </a:t>
            </a:r>
            <a:r>
              <a:rPr lang="de-DE" sz="900" b="0" err="1"/>
              <a:t>psychological</a:t>
            </a:r>
            <a:r>
              <a:rPr lang="de-DE" sz="900" b="0"/>
              <a:t> </a:t>
            </a:r>
            <a:r>
              <a:rPr lang="de-DE" sz="900" b="0" err="1"/>
              <a:t>long</a:t>
            </a:r>
            <a:r>
              <a:rPr lang="de-DE" sz="900" b="0"/>
              <a:t>-term and </a:t>
            </a:r>
            <a:r>
              <a:rPr lang="de-DE" sz="900" b="0" err="1"/>
              <a:t>late</a:t>
            </a:r>
            <a:r>
              <a:rPr lang="de-DE" sz="900" b="0"/>
              <a:t> </a:t>
            </a:r>
            <a:r>
              <a:rPr lang="de-DE" sz="900" b="0" err="1"/>
              <a:t>effects</a:t>
            </a:r>
            <a:r>
              <a:rPr lang="de-DE" sz="900" b="0"/>
              <a:t> </a:t>
            </a:r>
            <a:r>
              <a:rPr lang="de-DE" sz="900" b="0" err="1"/>
              <a:t>of</a:t>
            </a:r>
            <a:r>
              <a:rPr lang="de-DE" sz="900" b="0"/>
              <a:t> </a:t>
            </a:r>
            <a:r>
              <a:rPr lang="de-DE" sz="900" b="0" err="1"/>
              <a:t>cancer</a:t>
            </a:r>
            <a:r>
              <a:rPr lang="de-DE" sz="900" b="0"/>
              <a:t>. Cancer 2008; 112(11 </a:t>
            </a:r>
            <a:r>
              <a:rPr lang="de-DE" sz="900" b="0" err="1"/>
              <a:t>Suppl</a:t>
            </a:r>
            <a:r>
              <a:rPr lang="de-DE" sz="900" b="0"/>
              <a:t>): 2577–2592.</a:t>
            </a:r>
          </a:p>
        </p:txBody>
      </p:sp>
      <p:sp>
        <p:nvSpPr>
          <p:cNvPr id="8" name="Inhaltsplatzhalter 2">
            <a:extLst>
              <a:ext uri="{FF2B5EF4-FFF2-40B4-BE49-F238E27FC236}">
                <a16:creationId xmlns:a16="http://schemas.microsoft.com/office/drawing/2014/main" id="{77E6BAC4-F008-C381-05C6-AB85F9B8BC38}"/>
              </a:ext>
            </a:extLst>
          </p:cNvPr>
          <p:cNvSpPr>
            <a:spLocks noGrp="1"/>
          </p:cNvSpPr>
          <p:nvPr>
            <p:ph idx="1"/>
          </p:nvPr>
        </p:nvSpPr>
        <p:spPr>
          <a:xfrm>
            <a:off x="346820" y="5797085"/>
            <a:ext cx="5640807" cy="258532"/>
          </a:xfrm>
          <a:noFill/>
        </p:spPr>
        <p:txBody>
          <a:bodyPr wrap="square">
            <a:spAutoFit/>
          </a:bodyPr>
          <a:lstStyle/>
          <a:p>
            <a:pPr marL="0" indent="0" algn="ctr">
              <a:buNone/>
            </a:pPr>
            <a:r>
              <a:rPr lang="de-DE" sz="1200">
                <a:solidFill>
                  <a:schemeClr val="tx1">
                    <a:lumMod val="50000"/>
                    <a:lumOff val="50000"/>
                  </a:schemeClr>
                </a:solidFill>
              </a:rPr>
              <a:t>* In Studien häufig definiert als  ≥ 12 Wochen nach Therapieende weiter bestehend.</a:t>
            </a:r>
            <a:r>
              <a:rPr lang="de-DE" sz="1200" baseline="30000">
                <a:solidFill>
                  <a:schemeClr val="tx1">
                    <a:lumMod val="50000"/>
                    <a:lumOff val="50000"/>
                  </a:schemeClr>
                </a:solidFill>
              </a:rPr>
              <a:t>3, 4</a:t>
            </a:r>
          </a:p>
        </p:txBody>
      </p:sp>
      <p:sp>
        <p:nvSpPr>
          <p:cNvPr id="10" name="Textfeld 9">
            <a:extLst>
              <a:ext uri="{FF2B5EF4-FFF2-40B4-BE49-F238E27FC236}">
                <a16:creationId xmlns:a16="http://schemas.microsoft.com/office/drawing/2014/main" id="{A0F9EAD5-40ED-AF41-BFE1-DA1F486E60EB}"/>
              </a:ext>
            </a:extLst>
          </p:cNvPr>
          <p:cNvSpPr txBox="1"/>
          <p:nvPr/>
        </p:nvSpPr>
        <p:spPr>
          <a:xfrm>
            <a:off x="6233161" y="3443072"/>
            <a:ext cx="5580000" cy="1682512"/>
          </a:xfrm>
          <a:prstGeom prst="rect">
            <a:avLst/>
          </a:prstGeom>
          <a:noFill/>
        </p:spPr>
        <p:txBody>
          <a:bodyPr wrap="square" lIns="91440" tIns="45720" rIns="91440" bIns="45720" anchor="t">
            <a:spAutoFit/>
          </a:bodyPr>
          <a:lstStyle/>
          <a:p>
            <a:pPr marL="10795"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alibri" panose="020F0502020204030204"/>
                <a:ea typeface="+mn-ea"/>
                <a:cs typeface="+mn-cs"/>
              </a:rPr>
              <a:t>Spätfolgen:</a:t>
            </a:r>
            <a:r>
              <a:rPr kumimoji="0" lang="de-DE" sz="2000" b="1" i="0" u="none" strike="noStrike" kern="1200" cap="none" spc="0" normalizeH="0" baseline="30000" noProof="0">
                <a:ln>
                  <a:noFill/>
                </a:ln>
                <a:solidFill>
                  <a:srgbClr val="002060"/>
                </a:solidFill>
                <a:effectLst/>
                <a:uLnTx/>
                <a:uFillTx/>
                <a:latin typeface="Calibri" panose="020F0502020204030204"/>
                <a:ea typeface="+mn-ea"/>
                <a:cs typeface="+mn-cs"/>
              </a:rPr>
              <a:t>2</a:t>
            </a:r>
            <a:r>
              <a:rPr kumimoji="0" lang="de-DE" sz="2000" b="1" i="0" u="none" strike="noStrike" kern="1200" cap="none" spc="0" normalizeH="0" baseline="0" noProof="0">
                <a:ln>
                  <a:noFill/>
                </a:ln>
                <a:solidFill>
                  <a:srgbClr val="002060"/>
                </a:solidFill>
                <a:effectLst/>
                <a:uLnTx/>
                <a:uFillTx/>
                <a:latin typeface="Calibri" panose="020F0502020204030204"/>
                <a:ea typeface="+mn-ea"/>
                <a:cs typeface="+mn-cs"/>
              </a:rPr>
              <a:t> </a:t>
            </a:r>
            <a:endParaRPr lang="de-DE" sz="2000" b="1">
              <a:solidFill>
                <a:srgbClr val="002060"/>
              </a:solidFill>
              <a:latin typeface="Calibri" panose="020F0502020204030204"/>
            </a:endParaRPr>
          </a:p>
          <a:p>
            <a:pPr marL="10795" marR="0" lvl="0" indent="0" algn="ctr" defTabSz="914400" rtl="0" eaLnBrk="1" fontAlgn="auto" latinLnBrk="0" hangingPunct="1">
              <a:lnSpc>
                <a:spcPct val="100000"/>
              </a:lnSpc>
              <a:spcBef>
                <a:spcPts val="400"/>
              </a:spcBef>
              <a:spcAft>
                <a:spcPts val="0"/>
              </a:spcAft>
              <a:buClrTx/>
              <a:buSzTx/>
              <a:buFontTx/>
              <a:buNone/>
              <a:tabLst/>
              <a:defRPr/>
            </a:pPr>
            <a:r>
              <a:rPr kumimoji="0" lang="de-DE" sz="2000" i="0" u="none" strike="noStrike" kern="1200" cap="none" spc="0" normalizeH="0" baseline="0" noProof="0">
                <a:ln>
                  <a:noFill/>
                </a:ln>
                <a:solidFill>
                  <a:srgbClr val="002060"/>
                </a:solidFill>
                <a:effectLst/>
                <a:uLnTx/>
                <a:uFillTx/>
                <a:latin typeface="Calibri" panose="020F0502020204030204"/>
                <a:ea typeface="+mn-ea"/>
                <a:cs typeface="+mn-cs"/>
              </a:rPr>
              <a:t>Gesundheitliche Probleme, welche erst</a:t>
            </a:r>
            <a:r>
              <a:rPr kumimoji="0" lang="de-DE" sz="2000" i="0" u="none" strike="noStrike" kern="1200" cap="none" spc="0" normalizeH="0" baseline="0" noProof="0">
                <a:ln>
                  <a:noFill/>
                </a:ln>
                <a:solidFill>
                  <a:srgbClr val="39D675"/>
                </a:solidFill>
                <a:effectLst/>
                <a:uLnTx/>
                <a:uFillTx/>
                <a:latin typeface="Calibri" panose="020F0502020204030204"/>
                <a:ea typeface="+mn-ea"/>
                <a:cs typeface="+mn-cs"/>
              </a:rPr>
              <a:t> </a:t>
            </a:r>
            <a:br>
              <a:rPr kumimoji="0" lang="de-DE" sz="2000" b="1" i="0" u="none" strike="noStrike" kern="1200" cap="none" spc="0" normalizeH="0" baseline="0" noProof="0">
                <a:ln>
                  <a:noFill/>
                </a:ln>
                <a:solidFill>
                  <a:srgbClr val="39D675"/>
                </a:solidFill>
                <a:effectLst/>
                <a:uLnTx/>
                <a:uFillTx/>
                <a:latin typeface="Calibri" panose="020F0502020204030204"/>
                <a:ea typeface="+mn-ea"/>
                <a:cs typeface="+mn-cs"/>
              </a:rPr>
            </a:br>
            <a:r>
              <a:rPr lang="de-DE" sz="2000" b="1">
                <a:solidFill>
                  <a:srgbClr val="002060"/>
                </a:solidFill>
                <a:latin typeface="Calibri" panose="020F0502020204030204"/>
              </a:rPr>
              <a:t>Monate oder Jahre nach Diagnose oder Therapieende auftreten. </a:t>
            </a:r>
          </a:p>
          <a:p>
            <a:pPr marL="10795" marR="0" lvl="0" indent="0" algn="ctr" defTabSz="914400" rtl="0" eaLnBrk="1" fontAlgn="auto" latinLnBrk="0" hangingPunct="1">
              <a:lnSpc>
                <a:spcPct val="100000"/>
              </a:lnSpc>
              <a:spcBef>
                <a:spcPts val="0"/>
              </a:spcBef>
              <a:spcAft>
                <a:spcPts val="0"/>
              </a:spcAft>
              <a:buClrTx/>
              <a:buSzTx/>
              <a:buFontTx/>
              <a:buNone/>
              <a:tabLst/>
              <a:defRPr/>
            </a:pPr>
            <a:r>
              <a:rPr lang="de-DE">
                <a:solidFill>
                  <a:srgbClr val="002060"/>
                </a:solidFill>
                <a:latin typeface="Calibri" panose="020F0502020204030204"/>
              </a:rPr>
              <a:t>(Bsp.: Zweitmalignome, psych. Erkrankungen)</a:t>
            </a:r>
          </a:p>
        </p:txBody>
      </p:sp>
      <p:sp>
        <p:nvSpPr>
          <p:cNvPr id="12" name="Textfeld 11">
            <a:extLst>
              <a:ext uri="{FF2B5EF4-FFF2-40B4-BE49-F238E27FC236}">
                <a16:creationId xmlns:a16="http://schemas.microsoft.com/office/drawing/2014/main" id="{291301EA-4C55-8E4D-A548-52FB829747EF}"/>
              </a:ext>
            </a:extLst>
          </p:cNvPr>
          <p:cNvSpPr txBox="1"/>
          <p:nvPr/>
        </p:nvSpPr>
        <p:spPr>
          <a:xfrm>
            <a:off x="395224" y="3443072"/>
            <a:ext cx="5544000" cy="1928733"/>
          </a:xfrm>
          <a:prstGeom prst="rect">
            <a:avLst/>
          </a:prstGeom>
          <a:noFill/>
        </p:spPr>
        <p:txBody>
          <a:bodyPr wrap="square" lIns="91440" tIns="45720" rIns="91440" bIns="45720" anchor="t">
            <a:spAutoFit/>
          </a:bodyPr>
          <a:lstStyle/>
          <a:p>
            <a:pPr marL="10795" marR="0" lvl="0" indent="0" algn="ctr" defTabSz="914400" rtl="0" eaLnBrk="1" fontAlgn="auto" latinLnBrk="0" hangingPunct="1">
              <a:lnSpc>
                <a:spcPct val="100000"/>
              </a:lnSpc>
              <a:spcBef>
                <a:spcPts val="0"/>
              </a:spcBef>
              <a:spcAft>
                <a:spcPts val="0"/>
              </a:spcAft>
              <a:buClrTx/>
              <a:buSzTx/>
              <a:buFontTx/>
              <a:buNone/>
              <a:tabLst/>
              <a:defRPr/>
            </a:pPr>
            <a:r>
              <a:rPr lang="de-DE" sz="2000" b="1">
                <a:solidFill>
                  <a:srgbClr val="002060"/>
                </a:solidFill>
                <a:latin typeface="Calibri" panose="020F0502020204030204"/>
                <a:ea typeface="+mj-ea"/>
                <a:cs typeface="+mj-cs"/>
              </a:rPr>
              <a:t>Chronische Nebenwirkungen* </a:t>
            </a:r>
            <a:br>
              <a:rPr lang="de-DE" sz="2000" b="1">
                <a:solidFill>
                  <a:srgbClr val="002060"/>
                </a:solidFill>
                <a:latin typeface="Calibri" panose="020F0502020204030204"/>
                <a:ea typeface="+mj-ea"/>
                <a:cs typeface="+mj-cs"/>
              </a:rPr>
            </a:br>
            <a:r>
              <a:rPr lang="de-DE" sz="2000" b="1">
                <a:solidFill>
                  <a:srgbClr val="002060"/>
                </a:solidFill>
                <a:latin typeface="Calibri" panose="020F0502020204030204"/>
                <a:ea typeface="+mj-ea"/>
                <a:cs typeface="+mj-cs"/>
              </a:rPr>
              <a:t>und Langzeitfolgen</a:t>
            </a:r>
            <a:r>
              <a:rPr kumimoji="0" lang="de-DE" sz="2000" b="1"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de-DE" sz="2000" b="1" i="0" u="none" strike="noStrike" kern="1200" cap="none" spc="0" normalizeH="0" baseline="30000" noProof="0">
                <a:ln>
                  <a:noFill/>
                </a:ln>
                <a:solidFill>
                  <a:srgbClr val="002060"/>
                </a:solidFill>
                <a:effectLst/>
                <a:uLnTx/>
                <a:uFillTx/>
                <a:latin typeface="Calibri" panose="020F0502020204030204"/>
                <a:ea typeface="+mn-ea"/>
                <a:cs typeface="+mn-cs"/>
              </a:rPr>
              <a:t>1</a:t>
            </a:r>
            <a:endParaRPr lang="de-DE" sz="2000" b="1">
              <a:solidFill>
                <a:srgbClr val="002060"/>
              </a:solidFill>
              <a:latin typeface="Calibri" panose="020F0502020204030204"/>
            </a:endParaRPr>
          </a:p>
          <a:p>
            <a:pPr marL="10795" marR="0" lvl="0" indent="0" algn="ctr" defTabSz="914400" rtl="0" eaLnBrk="1" fontAlgn="auto" latinLnBrk="0" hangingPunct="1">
              <a:lnSpc>
                <a:spcPct val="100000"/>
              </a:lnSpc>
              <a:spcBef>
                <a:spcPts val="400"/>
              </a:spcBef>
              <a:spcAft>
                <a:spcPts val="0"/>
              </a:spcAft>
              <a:buClrTx/>
              <a:buSzTx/>
              <a:buFontTx/>
              <a:buNone/>
              <a:tabLst/>
              <a:defRPr/>
            </a:pPr>
            <a:r>
              <a:rPr kumimoji="0" lang="de-DE" sz="2000" i="0" u="none" strike="noStrike" kern="1200" cap="none" spc="0" normalizeH="0" baseline="0" noProof="0">
                <a:ln>
                  <a:noFill/>
                </a:ln>
                <a:solidFill>
                  <a:srgbClr val="002060"/>
                </a:solidFill>
                <a:effectLst/>
                <a:uLnTx/>
                <a:uFillTx/>
                <a:latin typeface="Calibri" panose="020F0502020204030204"/>
                <a:ea typeface="+mn-ea"/>
                <a:cs typeface="+mn-cs"/>
              </a:rPr>
              <a:t>Folgen einer Erkrankung/Therapie, welche </a:t>
            </a:r>
            <a:r>
              <a:rPr lang="de-DE" sz="2000">
                <a:solidFill>
                  <a:srgbClr val="002060"/>
                </a:solidFill>
                <a:latin typeface="Calibri" panose="020F0502020204030204"/>
              </a:rPr>
              <a:t>über</a:t>
            </a:r>
            <a:r>
              <a:rPr kumimoji="0" lang="de-DE" sz="2000" i="0" u="none" strike="noStrike" kern="1200" cap="none" spc="0" normalizeH="0" baseline="0" noProof="0">
                <a:ln>
                  <a:noFill/>
                </a:ln>
                <a:solidFill>
                  <a:srgbClr val="39D675"/>
                </a:solidFill>
                <a:effectLst/>
                <a:uLnTx/>
                <a:uFillTx/>
                <a:latin typeface="Calibri" panose="020F0502020204030204"/>
                <a:ea typeface="+mn-ea"/>
                <a:cs typeface="+mn-cs"/>
              </a:rPr>
              <a:t> </a:t>
            </a:r>
            <a:r>
              <a:rPr lang="de-DE" sz="2000" b="1">
                <a:solidFill>
                  <a:srgbClr val="002060"/>
                </a:solidFill>
                <a:latin typeface="Calibri" panose="020F0502020204030204"/>
              </a:rPr>
              <a:t>Monate oder Jahre anhalten</a:t>
            </a:r>
            <a:r>
              <a:rPr kumimoji="0" lang="de-DE" sz="200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de-DE" sz="2000" b="0" i="0" u="none" strike="noStrike" kern="1200" cap="none" spc="0" normalizeH="0" baseline="0" noProof="0">
                <a:ln>
                  <a:noFill/>
                </a:ln>
                <a:solidFill>
                  <a:srgbClr val="002060"/>
                </a:solidFill>
                <a:effectLst/>
                <a:uLnTx/>
                <a:uFillTx/>
                <a:latin typeface="Calibri" panose="020F0502020204030204"/>
                <a:ea typeface="+mn-ea"/>
                <a:cs typeface="+mn-cs"/>
              </a:rPr>
              <a:t> </a:t>
            </a:r>
            <a:br>
              <a:rPr lang="de-DE" sz="2000" b="0" i="0" u="none" strike="noStrike" kern="1200" cap="none" spc="0" normalizeH="0" baseline="0" noProof="0">
                <a:ln>
                  <a:noFill/>
                </a:ln>
                <a:effectLst/>
                <a:uLnTx/>
                <a:uFillTx/>
                <a:latin typeface="Calibri" panose="020F0502020204030204"/>
              </a:rPr>
            </a:br>
            <a:r>
              <a:rPr kumimoji="0" lang="de-DE" b="0" i="0" u="none" strike="noStrike" kern="1200" cap="none" spc="0" normalizeH="0" baseline="0" noProof="0">
                <a:ln>
                  <a:noFill/>
                </a:ln>
                <a:solidFill>
                  <a:srgbClr val="002060"/>
                </a:solidFill>
                <a:effectLst/>
                <a:uLnTx/>
                <a:uFillTx/>
                <a:latin typeface="Calibri" panose="020F0502020204030204"/>
                <a:ea typeface="+mn-ea"/>
                <a:cs typeface="+mn-cs"/>
              </a:rPr>
              <a:t>(Bsp.: Polyneuropathie, </a:t>
            </a:r>
            <a:r>
              <a:rPr kumimoji="0" lang="de-DE" b="0" i="0" u="none" strike="noStrike" kern="1200" cap="none" spc="0" normalizeH="0" baseline="0" noProof="0" err="1">
                <a:ln>
                  <a:noFill/>
                </a:ln>
                <a:solidFill>
                  <a:srgbClr val="002060"/>
                </a:solidFill>
                <a:effectLst/>
                <a:uLnTx/>
                <a:uFillTx/>
                <a:latin typeface="Calibri" panose="020F0502020204030204"/>
                <a:ea typeface="+mn-ea"/>
                <a:cs typeface="+mn-cs"/>
              </a:rPr>
              <a:t>Fatigue</a:t>
            </a:r>
            <a:r>
              <a:rPr kumimoji="0" lang="de-DE" b="0" i="0" u="none" strike="noStrike" kern="1200" cap="none" spc="0" normalizeH="0" baseline="0" noProof="0">
                <a:ln>
                  <a:noFill/>
                </a:ln>
                <a:solidFill>
                  <a:srgbClr val="002060"/>
                </a:solidFill>
                <a:effectLst/>
                <a:uLnTx/>
                <a:uFillTx/>
                <a:latin typeface="Calibri" panose="020F0502020204030204"/>
                <a:ea typeface="+mn-ea"/>
                <a:cs typeface="+mn-cs"/>
              </a:rPr>
              <a:t>)</a:t>
            </a:r>
            <a:endParaRPr lang="de-DE" b="0" i="0" u="none" strike="noStrike" kern="1200" cap="none" spc="0" normalizeH="0" baseline="0" noProof="0">
              <a:ln>
                <a:noFill/>
              </a:ln>
              <a:solidFill>
                <a:srgbClr val="002060"/>
              </a:solidFill>
              <a:effectLst/>
              <a:uLnTx/>
              <a:uFillTx/>
              <a:latin typeface="Calibri" panose="020F0502020204030204"/>
              <a:cs typeface="Calibri"/>
            </a:endParaRPr>
          </a:p>
          <a:p>
            <a:pPr marL="10795"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49F2538B-C033-774F-930B-32AE39439E67}"/>
              </a:ext>
            </a:extLst>
          </p:cNvPr>
          <p:cNvPicPr>
            <a:picLocks noChangeAspect="1"/>
          </p:cNvPicPr>
          <p:nvPr/>
        </p:nvPicPr>
        <p:blipFill>
          <a:blip r:embed="rId5"/>
          <a:stretch>
            <a:fillRect/>
          </a:stretch>
        </p:blipFill>
        <p:spPr>
          <a:xfrm>
            <a:off x="2688854" y="2206747"/>
            <a:ext cx="956741" cy="1031361"/>
          </a:xfrm>
          <a:prstGeom prst="rect">
            <a:avLst/>
          </a:prstGeom>
        </p:spPr>
      </p:pic>
      <p:pic>
        <p:nvPicPr>
          <p:cNvPr id="6" name="Grafik 5">
            <a:extLst>
              <a:ext uri="{FF2B5EF4-FFF2-40B4-BE49-F238E27FC236}">
                <a16:creationId xmlns:a16="http://schemas.microsoft.com/office/drawing/2014/main" id="{1DB5E58B-BA7A-5747-B45D-02557D612C07}"/>
              </a:ext>
            </a:extLst>
          </p:cNvPr>
          <p:cNvPicPr>
            <a:picLocks noChangeAspect="1"/>
          </p:cNvPicPr>
          <p:nvPr/>
        </p:nvPicPr>
        <p:blipFill>
          <a:blip r:embed="rId6"/>
          <a:stretch>
            <a:fillRect/>
          </a:stretch>
        </p:blipFill>
        <p:spPr>
          <a:xfrm>
            <a:off x="8441228" y="2242321"/>
            <a:ext cx="1163866" cy="995787"/>
          </a:xfrm>
          <a:prstGeom prst="rect">
            <a:avLst/>
          </a:prstGeom>
        </p:spPr>
      </p:pic>
      <p:sp>
        <p:nvSpPr>
          <p:cNvPr id="17" name="Textplatzhalter 1">
            <a:extLst>
              <a:ext uri="{FF2B5EF4-FFF2-40B4-BE49-F238E27FC236}">
                <a16:creationId xmlns:a16="http://schemas.microsoft.com/office/drawing/2014/main" id="{1096E222-C4B6-EF4B-8799-C624E568CBF4}"/>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a:ln>
                  <a:noFill/>
                </a:ln>
                <a:solidFill>
                  <a:srgbClr val="FFFFFF">
                    <a:lumMod val="95000"/>
                  </a:srgbClr>
                </a:solidFill>
                <a:effectLst/>
                <a:uLnTx/>
                <a:uFillTx/>
                <a:latin typeface="Calibri Light" panose="020F0302020204030204"/>
                <a:ea typeface="+mn-ea"/>
                <a:cs typeface="+mn-cs"/>
              </a:rPr>
              <a:t>2.1 Körperliche Langzeit-/Spätfolgen</a:t>
            </a:r>
            <a:endParaRPr kumimoji="0" lang="de-DE" sz="2800" b="0" i="0" u="none" strike="noStrike" kern="1200" cap="none" spc="0" normalizeH="0" baseline="0" noProof="0">
              <a:ln>
                <a:noFill/>
              </a:ln>
              <a:solidFill>
                <a:srgbClr val="FFFFFF">
                  <a:lumMod val="95000"/>
                </a:srgbClr>
              </a:solidFill>
              <a:effectLst/>
              <a:uLnTx/>
              <a:uFillTx/>
              <a:latin typeface="Calibri Light" panose="020F0302020204030204"/>
              <a:ea typeface="+mn-ea"/>
              <a:cs typeface="+mn-cs"/>
            </a:endParaRPr>
          </a:p>
        </p:txBody>
      </p:sp>
      <p:sp>
        <p:nvSpPr>
          <p:cNvPr id="2" name="Titel 1">
            <a:extLst>
              <a:ext uri="{FF2B5EF4-FFF2-40B4-BE49-F238E27FC236}">
                <a16:creationId xmlns:a16="http://schemas.microsoft.com/office/drawing/2014/main" id="{DB9F68E2-2430-1211-5177-A339B7D1124D}"/>
              </a:ext>
            </a:extLst>
          </p:cNvPr>
          <p:cNvSpPr txBox="1">
            <a:spLocks/>
          </p:cNvSpPr>
          <p:nvPr/>
        </p:nvSpPr>
        <p:spPr>
          <a:xfrm>
            <a:off x="241833" y="1424231"/>
            <a:ext cx="10435164" cy="514007"/>
          </a:xfrm>
          <a:prstGeom prst="rect">
            <a:avLst/>
          </a:prstGeom>
        </p:spPr>
        <p:txBody>
          <a:bodyPr/>
          <a:lstStyle>
            <a:defPPr>
              <a:defRPr lang="de-DE"/>
            </a:defPPr>
            <a:lvl1pPr marR="0" lvl="0" indent="0" fontAlgn="auto">
              <a:lnSpc>
                <a:spcPct val="90000"/>
              </a:lnSpc>
              <a:spcBef>
                <a:spcPct val="0"/>
              </a:spcBef>
              <a:spcAft>
                <a:spcPts val="0"/>
              </a:spcAft>
              <a:buClrTx/>
              <a:buSzTx/>
              <a:buFontTx/>
              <a:buNone/>
              <a:tabLst/>
              <a:defRPr sz="2800" b="1">
                <a:solidFill>
                  <a:srgbClr val="002060"/>
                </a:solidFill>
                <a:latin typeface="Calibri" panose="020F0502020204030204"/>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2E41CABF-F42A-EEFB-0BC8-B9B391F944B4}"/>
              </a:ext>
            </a:extLst>
          </p:cNvPr>
          <p:cNvSpPr txBox="1"/>
          <p:nvPr/>
        </p:nvSpPr>
        <p:spPr>
          <a:xfrm>
            <a:off x="5464711" y="1996727"/>
            <a:ext cx="10282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39D675"/>
              </a:solidFill>
              <a:effectLst/>
              <a:uLnTx/>
              <a:uFillTx/>
              <a:latin typeface="Calibri" panose="020F0502020204030204"/>
              <a:ea typeface="+mn-ea"/>
              <a:cs typeface="Calibri"/>
            </a:endParaRPr>
          </a:p>
        </p:txBody>
      </p:sp>
      <p:sp>
        <p:nvSpPr>
          <p:cNvPr id="9" name="Titel 1">
            <a:extLst>
              <a:ext uri="{FF2B5EF4-FFF2-40B4-BE49-F238E27FC236}">
                <a16:creationId xmlns:a16="http://schemas.microsoft.com/office/drawing/2014/main" id="{2EBAC7EC-F3D8-C66E-CCB4-A409C6754731}"/>
              </a:ext>
            </a:extLst>
          </p:cNvPr>
          <p:cNvSpPr txBox="1">
            <a:spLocks/>
          </p:cNvSpPr>
          <p:nvPr/>
        </p:nvSpPr>
        <p:spPr>
          <a:xfrm>
            <a:off x="487550" y="1253743"/>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Körperliche Belastungen nach Krebstherapie: Nomenklatur </a:t>
            </a:r>
          </a:p>
        </p:txBody>
      </p:sp>
    </p:spTree>
    <p:extLst>
      <p:ext uri="{BB962C8B-B14F-4D97-AF65-F5344CB8AC3E}">
        <p14:creationId xmlns:p14="http://schemas.microsoft.com/office/powerpoint/2010/main" val="403356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7D5FBCFB-43CF-4CC0-42D6-687B2E5DA0F3}"/>
              </a:ext>
            </a:extLst>
          </p:cNvPr>
          <p:cNvSpPr>
            <a:spLocks noGrp="1"/>
          </p:cNvSpPr>
          <p:nvPr>
            <p:ph type="body" sz="quarter" idx="14"/>
          </p:nvPr>
        </p:nvSpPr>
        <p:spPr>
          <a:xfrm>
            <a:off x="-5" y="6177339"/>
            <a:ext cx="12192000" cy="715963"/>
          </a:xfrm>
        </p:spPr>
        <p:txBody>
          <a:bodyPr/>
          <a:lstStyle/>
          <a:p>
            <a:r>
              <a:rPr lang="de-DE" sz="900"/>
              <a:t>* </a:t>
            </a:r>
            <a:r>
              <a:rPr lang="de-DE" sz="900" b="0"/>
              <a:t>Bei Patienten mit BRAF-Mutation. </a:t>
            </a:r>
            <a:r>
              <a:rPr lang="de-DE" sz="900" err="1"/>
              <a:t>irAEs</a:t>
            </a:r>
            <a:r>
              <a:rPr lang="de-DE" sz="900"/>
              <a:t>: </a:t>
            </a:r>
            <a:r>
              <a:rPr lang="de-DE" sz="900" b="0"/>
              <a:t>immunvermittelte unerwünschte Ereignisse.</a:t>
            </a:r>
          </a:p>
          <a:p>
            <a:r>
              <a:rPr lang="de-DE" sz="900"/>
              <a:t>Referenzen: 1.</a:t>
            </a:r>
            <a:r>
              <a:rPr lang="de-DE" sz="900" b="0"/>
              <a:t> </a:t>
            </a:r>
            <a:r>
              <a:rPr lang="de-DE" sz="900" b="0" err="1"/>
              <a:t>Ascierto</a:t>
            </a:r>
            <a:r>
              <a:rPr lang="de-DE" sz="900" b="0"/>
              <a:t> P. Mündliche Präsentation beim 12. EADO-Kongress, 31. August bis 3. September 2016 in Wien, Österreich.</a:t>
            </a:r>
            <a:r>
              <a:rPr lang="de-DE" sz="900"/>
              <a:t> 2. </a:t>
            </a:r>
            <a:r>
              <a:rPr lang="de-DE" sz="900" b="0" err="1"/>
              <a:t>Abolhassani</a:t>
            </a:r>
            <a:r>
              <a:rPr lang="de-DE" sz="900" b="0"/>
              <a:t> AR et al. C-</a:t>
            </a:r>
            <a:r>
              <a:rPr lang="de-DE" sz="900" b="0" err="1"/>
              <a:t>reactive</a:t>
            </a:r>
            <a:r>
              <a:rPr lang="de-DE" sz="900" b="0"/>
              <a:t> </a:t>
            </a:r>
            <a:r>
              <a:rPr lang="de-DE" sz="900" b="0" err="1"/>
              <a:t>protein</a:t>
            </a:r>
            <a:r>
              <a:rPr lang="de-DE" sz="900" b="0"/>
              <a:t> </a:t>
            </a:r>
            <a:r>
              <a:rPr lang="de-DE" sz="900" b="0" err="1"/>
              <a:t>as</a:t>
            </a:r>
            <a:r>
              <a:rPr lang="de-DE" sz="900" b="0"/>
              <a:t> an </a:t>
            </a:r>
            <a:r>
              <a:rPr lang="de-DE" sz="900" b="0" err="1"/>
              <a:t>early</a:t>
            </a:r>
            <a:r>
              <a:rPr lang="de-DE" sz="900" b="0"/>
              <a:t> </a:t>
            </a:r>
            <a:r>
              <a:rPr lang="de-DE" sz="900" b="0" err="1"/>
              <a:t>marker</a:t>
            </a:r>
            <a:r>
              <a:rPr lang="de-DE" sz="900" b="0"/>
              <a:t> </a:t>
            </a:r>
            <a:r>
              <a:rPr lang="de-DE" sz="900" b="0" err="1"/>
              <a:t>of</a:t>
            </a:r>
            <a:r>
              <a:rPr lang="de-DE" sz="900" b="0"/>
              <a:t> immune-</a:t>
            </a:r>
            <a:r>
              <a:rPr lang="de-DE" sz="900" b="0" err="1"/>
              <a:t>related</a:t>
            </a:r>
            <a:r>
              <a:rPr lang="de-DE" sz="900" b="0"/>
              <a:t> adverse </a:t>
            </a:r>
            <a:r>
              <a:rPr lang="de-DE" sz="900" b="0" err="1"/>
              <a:t>events</a:t>
            </a:r>
            <a:r>
              <a:rPr lang="de-DE" sz="900" b="0"/>
              <a:t>. J Cancer Res </a:t>
            </a:r>
            <a:r>
              <a:rPr lang="de-DE" sz="900" b="0" err="1"/>
              <a:t>Clin</a:t>
            </a:r>
            <a:r>
              <a:rPr lang="de-DE" sz="900" b="0"/>
              <a:t> </a:t>
            </a:r>
            <a:r>
              <a:rPr lang="de-DE" sz="900" b="0" err="1"/>
              <a:t>Oncol</a:t>
            </a:r>
            <a:r>
              <a:rPr lang="de-DE" sz="900" b="0"/>
              <a:t> 2019; 145(10): 2625–2631. </a:t>
            </a:r>
          </a:p>
        </p:txBody>
      </p:sp>
      <p:sp>
        <p:nvSpPr>
          <p:cNvPr id="11" name="Content Placeholder 2">
            <a:extLst>
              <a:ext uri="{FF2B5EF4-FFF2-40B4-BE49-F238E27FC236}">
                <a16:creationId xmlns:a16="http://schemas.microsoft.com/office/drawing/2014/main" id="{C2EB5899-8C41-AF6C-C712-F5D7FD0B1210}"/>
              </a:ext>
            </a:extLst>
          </p:cNvPr>
          <p:cNvSpPr>
            <a:spLocks noGrp="1"/>
          </p:cNvSpPr>
          <p:nvPr>
            <p:ph idx="1"/>
          </p:nvPr>
        </p:nvSpPr>
        <p:spPr>
          <a:xfrm>
            <a:off x="6635085" y="1969483"/>
            <a:ext cx="5197811" cy="525995"/>
          </a:xfrm>
        </p:spPr>
        <p:txBody>
          <a:bodyPr vert="horz" lIns="91440" tIns="45720" rIns="91440" bIns="45720" rtlCol="0" anchor="t">
            <a:noAutofit/>
          </a:bodyPr>
          <a:lstStyle/>
          <a:p>
            <a:pPr marL="0" indent="0" algn="ctr">
              <a:spcBef>
                <a:spcPct val="0"/>
              </a:spcBef>
              <a:buNone/>
            </a:pPr>
            <a:r>
              <a:rPr lang="de-DE" sz="1600" b="1">
                <a:solidFill>
                  <a:srgbClr val="002060"/>
                </a:solidFill>
                <a:latin typeface="Calibri" panose="020F0502020204030204" pitchFamily="34" charset="0"/>
                <a:ea typeface="+mj-ea"/>
                <a:cs typeface="Calibri" panose="020F0502020204030204" pitchFamily="34" charset="0"/>
              </a:rPr>
              <a:t>Checkpoint-Inhibitoren: </a:t>
            </a:r>
            <a:br>
              <a:rPr lang="de-DE" sz="1600">
                <a:solidFill>
                  <a:srgbClr val="002060"/>
                </a:solidFill>
                <a:latin typeface="Calibri" panose="020F0502020204030204" pitchFamily="34" charset="0"/>
                <a:ea typeface="+mj-ea"/>
                <a:cs typeface="Calibri" panose="020F0502020204030204" pitchFamily="34" charset="0"/>
              </a:rPr>
            </a:br>
            <a:r>
              <a:rPr lang="de-DE" sz="1600" err="1">
                <a:solidFill>
                  <a:srgbClr val="002060"/>
                </a:solidFill>
                <a:latin typeface="Calibri" panose="020F0502020204030204" pitchFamily="34" charset="0"/>
                <a:ea typeface="+mj-ea"/>
                <a:cs typeface="Calibri" panose="020F0502020204030204" pitchFamily="34" charset="0"/>
              </a:rPr>
              <a:t>irAEs</a:t>
            </a:r>
            <a:r>
              <a:rPr lang="de-DE" sz="1600">
                <a:solidFill>
                  <a:srgbClr val="002060"/>
                </a:solidFill>
                <a:latin typeface="Calibri" panose="020F0502020204030204" pitchFamily="34" charset="0"/>
                <a:ea typeface="+mj-ea"/>
                <a:cs typeface="Calibri" panose="020F0502020204030204" pitchFamily="34" charset="0"/>
              </a:rPr>
              <a:t> können zeitlich verzögert auftreten</a:t>
            </a:r>
            <a:r>
              <a:rPr lang="de-DE" sz="1600" baseline="30000">
                <a:solidFill>
                  <a:srgbClr val="002060"/>
                </a:solidFill>
                <a:latin typeface="Calibri" panose="020F0502020204030204" pitchFamily="34" charset="0"/>
                <a:ea typeface="+mj-ea"/>
                <a:cs typeface="Calibri" panose="020F0502020204030204" pitchFamily="34" charset="0"/>
              </a:rPr>
              <a:t>2</a:t>
            </a:r>
          </a:p>
        </p:txBody>
      </p:sp>
      <p:sp>
        <p:nvSpPr>
          <p:cNvPr id="14" name="Content Placeholder 2">
            <a:extLst>
              <a:ext uri="{FF2B5EF4-FFF2-40B4-BE49-F238E27FC236}">
                <a16:creationId xmlns:a16="http://schemas.microsoft.com/office/drawing/2014/main" id="{DCE2EFC5-2957-195C-0026-648A70A448E3}"/>
              </a:ext>
            </a:extLst>
          </p:cNvPr>
          <p:cNvSpPr txBox="1">
            <a:spLocks/>
          </p:cNvSpPr>
          <p:nvPr/>
        </p:nvSpPr>
        <p:spPr>
          <a:xfrm>
            <a:off x="5981435" y="5515245"/>
            <a:ext cx="6093834" cy="555593"/>
          </a:xfrm>
          <a:prstGeom prst="rect">
            <a:avLst/>
          </a:prstGeom>
          <a:noFill/>
        </p:spPr>
        <p:txBody>
          <a:bodyPr vert="horz" lIns="180000" tIns="45720" rIns="144000" bIns="45720" numCol="1" rtlCol="0" anchor="ctr">
            <a:noAutofit/>
          </a:bodyPr>
          <a:lstStyle>
            <a:defPPr>
              <a:defRPr lang="de-DE"/>
            </a:defPPr>
            <a:lvl1pPr indent="0">
              <a:lnSpc>
                <a:spcPct val="100000"/>
              </a:lnSpc>
              <a:spcBef>
                <a:spcPts val="1000"/>
              </a:spcBef>
              <a:spcAft>
                <a:spcPts val="600"/>
              </a:spcAft>
              <a:buFont typeface="Arial" panose="020B0604020202020204" pitchFamily="34" charset="0"/>
              <a:buNone/>
              <a:defRPr b="1">
                <a:solidFill>
                  <a:srgbClr val="002060"/>
                </a:solidFill>
              </a:defRPr>
            </a:lvl1pPr>
            <a:lvl2pPr marL="685800" lvl="1" indent="-228600">
              <a:lnSpc>
                <a:spcPct val="100000"/>
              </a:lnSpc>
              <a:spcBef>
                <a:spcPts val="200"/>
              </a:spcBef>
              <a:buFont typeface="Symbol" panose="05050102010706020507" pitchFamily="18" charset="2"/>
              <a:buChar char="-"/>
              <a:defRPr sz="1500">
                <a:solidFill>
                  <a:srgbClr val="002060"/>
                </a:solidFill>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1600">
                <a:solidFill>
                  <a:srgbClr val="6DD17F"/>
                </a:solidFill>
              </a:rPr>
              <a:t>Chronische Nebenwirkungen und Langzeitschäden möglich</a:t>
            </a:r>
          </a:p>
        </p:txBody>
      </p:sp>
      <p:sp>
        <p:nvSpPr>
          <p:cNvPr id="15" name="Content Placeholder 2">
            <a:extLst>
              <a:ext uri="{FF2B5EF4-FFF2-40B4-BE49-F238E27FC236}">
                <a16:creationId xmlns:a16="http://schemas.microsoft.com/office/drawing/2014/main" id="{BF9908EB-0244-BF0C-7E2F-2B94A4FFF3AC}"/>
              </a:ext>
            </a:extLst>
          </p:cNvPr>
          <p:cNvSpPr txBox="1">
            <a:spLocks/>
          </p:cNvSpPr>
          <p:nvPr/>
        </p:nvSpPr>
        <p:spPr>
          <a:xfrm>
            <a:off x="204283" y="5515245"/>
            <a:ext cx="5683128" cy="555593"/>
          </a:xfrm>
          <a:prstGeom prst="rect">
            <a:avLst/>
          </a:prstGeom>
          <a:noFill/>
        </p:spPr>
        <p:txBody>
          <a:bodyPr vert="horz" lIns="180000" tIns="45720" rIns="144000" bIns="45720" numCol="1" rtlCol="0" anchor="ctr">
            <a:noAutofit/>
          </a:bodyPr>
          <a:lstStyle>
            <a:defPPr>
              <a:defRPr lang="de-DE"/>
            </a:defPPr>
            <a:lvl1pPr indent="0">
              <a:lnSpc>
                <a:spcPct val="100000"/>
              </a:lnSpc>
              <a:spcBef>
                <a:spcPts val="1000"/>
              </a:spcBef>
              <a:spcAft>
                <a:spcPts val="600"/>
              </a:spcAft>
              <a:buFont typeface="Arial" panose="020B0604020202020204" pitchFamily="34" charset="0"/>
              <a:buNone/>
              <a:defRPr b="1">
                <a:solidFill>
                  <a:srgbClr val="002060"/>
                </a:solidFill>
              </a:defRPr>
            </a:lvl1pPr>
            <a:lvl2pPr marL="685800" lvl="1" indent="-228600">
              <a:lnSpc>
                <a:spcPct val="100000"/>
              </a:lnSpc>
              <a:spcBef>
                <a:spcPts val="200"/>
              </a:spcBef>
              <a:buFont typeface="Symbol" panose="05050102010706020507" pitchFamily="18" charset="2"/>
              <a:buChar char="-"/>
              <a:defRPr sz="1500">
                <a:solidFill>
                  <a:srgbClr val="002060"/>
                </a:solidFill>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1600">
                <a:solidFill>
                  <a:srgbClr val="6DD17F"/>
                </a:solidFill>
              </a:rPr>
              <a:t>Nebenwirkungen nach Therapiestopp reversibel</a:t>
            </a:r>
          </a:p>
        </p:txBody>
      </p:sp>
      <p:sp>
        <p:nvSpPr>
          <p:cNvPr id="16" name="Content Placeholder 2">
            <a:extLst>
              <a:ext uri="{FF2B5EF4-FFF2-40B4-BE49-F238E27FC236}">
                <a16:creationId xmlns:a16="http://schemas.microsoft.com/office/drawing/2014/main" id="{D2496A3C-D940-FCAF-4CD3-1BCE57A49A22}"/>
              </a:ext>
            </a:extLst>
          </p:cNvPr>
          <p:cNvSpPr txBox="1">
            <a:spLocks/>
          </p:cNvSpPr>
          <p:nvPr/>
        </p:nvSpPr>
        <p:spPr>
          <a:xfrm>
            <a:off x="621382" y="1969483"/>
            <a:ext cx="4935534" cy="535772"/>
          </a:xfrm>
          <a:prstGeom prst="rect">
            <a:avLst/>
          </a:prstGeom>
        </p:spPr>
        <p:txBody>
          <a:bodyPr vert="horz" lIns="91440" tIns="45720" rIns="91440" bIns="45720" rtlCol="0" anchor="t">
            <a:noAutofit/>
          </a:bodyPr>
          <a:lstStyle>
            <a:lvl1pPr indent="0">
              <a:lnSpc>
                <a:spcPct val="90000"/>
              </a:lnSpc>
              <a:spcBef>
                <a:spcPct val="0"/>
              </a:spcBef>
              <a:buFont typeface="Arial" panose="020B0604020202020204" pitchFamily="34" charset="0"/>
              <a:buNone/>
              <a:defRPr sz="1600"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a:latin typeface="Calibri" panose="020F0502020204030204" pitchFamily="34" charset="0"/>
                <a:cs typeface="Calibri" panose="020F0502020204030204" pitchFamily="34" charset="0"/>
              </a:rPr>
              <a:t>BRAF/MEK-Inhibitoren: </a:t>
            </a:r>
            <a:r>
              <a:rPr lang="de-DE" b="0">
                <a:latin typeface="Calibri" panose="020F0502020204030204" pitchFamily="34" charset="0"/>
                <a:cs typeface="Calibri" panose="020F0502020204030204" pitchFamily="34" charset="0"/>
              </a:rPr>
              <a:t>Inzidenz der Nebenwirkungen </a:t>
            </a:r>
            <a:br>
              <a:rPr lang="de-DE" b="0">
                <a:latin typeface="Calibri" panose="020F0502020204030204" pitchFamily="34" charset="0"/>
                <a:cs typeface="Calibri" panose="020F0502020204030204" pitchFamily="34" charset="0"/>
              </a:rPr>
            </a:br>
            <a:r>
              <a:rPr lang="de-DE" b="0">
                <a:latin typeface="Calibri" panose="020F0502020204030204" pitchFamily="34" charset="0"/>
                <a:cs typeface="Calibri" panose="020F0502020204030204" pitchFamily="34" charset="0"/>
              </a:rPr>
              <a:t>in den ersten 3 Monaten am höchsten</a:t>
            </a:r>
            <a:r>
              <a:rPr lang="de-DE" b="0" baseline="30000">
                <a:latin typeface="Calibri" panose="020F0502020204030204" pitchFamily="34" charset="0"/>
                <a:cs typeface="Calibri" panose="020F0502020204030204" pitchFamily="34" charset="0"/>
              </a:rPr>
              <a:t>1, </a:t>
            </a:r>
            <a:r>
              <a:rPr lang="de-DE" b="0">
                <a:latin typeface="Calibri" panose="020F0502020204030204" pitchFamily="34" charset="0"/>
                <a:cs typeface="Calibri" panose="020F0502020204030204" pitchFamily="34" charset="0"/>
              </a:rPr>
              <a:t>*</a:t>
            </a:r>
          </a:p>
        </p:txBody>
      </p:sp>
      <p:sp>
        <p:nvSpPr>
          <p:cNvPr id="18" name="Rechteck 17">
            <a:extLst>
              <a:ext uri="{FF2B5EF4-FFF2-40B4-BE49-F238E27FC236}">
                <a16:creationId xmlns:a16="http://schemas.microsoft.com/office/drawing/2014/main" id="{64026863-BB0A-8535-2D74-67F185C67F7F}"/>
              </a:ext>
            </a:extLst>
          </p:cNvPr>
          <p:cNvSpPr/>
          <p:nvPr/>
        </p:nvSpPr>
        <p:spPr>
          <a:xfrm>
            <a:off x="520617" y="1678255"/>
            <a:ext cx="10950020" cy="492443"/>
          </a:xfrm>
          <a:prstGeom prst="rect">
            <a:avLst/>
          </a:prstGeom>
        </p:spPr>
        <p:txBody>
          <a:bodyPr/>
          <a:lstStyle/>
          <a:p>
            <a:pPr>
              <a:lnSpc>
                <a:spcPct val="90000"/>
              </a:lnSpc>
              <a:spcBef>
                <a:spcPct val="0"/>
              </a:spcBef>
            </a:pPr>
            <a:endParaRPr lang="de-DE" sz="2000" b="1">
              <a:solidFill>
                <a:srgbClr val="002060"/>
              </a:solidFill>
              <a:latin typeface="Calibri" panose="020F0502020204030204"/>
              <a:ea typeface="+mj-ea"/>
              <a:cs typeface="+mj-cs"/>
            </a:endParaRPr>
          </a:p>
        </p:txBody>
      </p:sp>
      <p:sp>
        <p:nvSpPr>
          <p:cNvPr id="20" name="Textplatzhalter 1">
            <a:extLst>
              <a:ext uri="{FF2B5EF4-FFF2-40B4-BE49-F238E27FC236}">
                <a16:creationId xmlns:a16="http://schemas.microsoft.com/office/drawing/2014/main" id="{8A51F0FE-A73C-3D4B-A1C2-CFF6A32AB7AC}"/>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000" dirty="0"/>
              <a:t>2.1.1 Langzeit- und Spätfolgen gängiger Melanom-Systemtherapien</a:t>
            </a:r>
          </a:p>
        </p:txBody>
      </p:sp>
      <p:sp>
        <p:nvSpPr>
          <p:cNvPr id="19" name="Titel 1">
            <a:extLst>
              <a:ext uri="{FF2B5EF4-FFF2-40B4-BE49-F238E27FC236}">
                <a16:creationId xmlns:a16="http://schemas.microsoft.com/office/drawing/2014/main" id="{EB60434B-6C03-D64F-8785-675E6EE3CD4B}"/>
              </a:ext>
            </a:extLst>
          </p:cNvPr>
          <p:cNvSpPr txBox="1">
            <a:spLocks/>
          </p:cNvSpPr>
          <p:nvPr/>
        </p:nvSpPr>
        <p:spPr>
          <a:xfrm>
            <a:off x="479425" y="1157898"/>
            <a:ext cx="10515600" cy="43350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Toxizitätsprofile</a:t>
            </a:r>
            <a:r>
              <a:rPr lang="de-DE" sz="2800" b="1">
                <a:solidFill>
                  <a:srgbClr val="002060"/>
                </a:solidFill>
                <a:latin typeface="Calibri" panose="020F0502020204030204"/>
              </a:rPr>
              <a:t> im Verlauf</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lang="de-DE" sz="2800" b="1">
                <a:solidFill>
                  <a:srgbClr val="002060"/>
                </a:solidFill>
                <a:latin typeface="Calibri" panose="020F0502020204030204"/>
              </a:rPr>
              <a:t>BRAF/MEK- </a:t>
            </a:r>
            <a:r>
              <a:rPr lang="de-DE" sz="2800" b="1">
                <a:solidFill>
                  <a:srgbClr val="002060"/>
                </a:solidFill>
                <a:latin typeface="Calibri" panose="020F0502020204030204"/>
                <a:ea typeface="+mj-ea"/>
                <a:cs typeface="+mj-cs"/>
              </a:rPr>
              <a:t>vs. </a:t>
            </a:r>
            <a:r>
              <a:rPr lang="de-DE" sz="2800" b="1">
                <a:solidFill>
                  <a:srgbClr val="002060"/>
                </a:solidFill>
                <a:latin typeface="Calibri" panose="020F0502020204030204"/>
              </a:rPr>
              <a:t>Checkpoint-</a:t>
            </a:r>
            <a:r>
              <a:rPr lang="de-DE" sz="2800" b="1">
                <a:solidFill>
                  <a:srgbClr val="002060"/>
                </a:solidFill>
                <a:latin typeface="Calibri" panose="020F0502020204030204"/>
                <a:ea typeface="+mj-ea"/>
                <a:cs typeface="+mj-cs"/>
              </a:rPr>
              <a:t>Inhibition</a:t>
            </a:r>
          </a:p>
        </p:txBody>
      </p:sp>
      <p:pic>
        <p:nvPicPr>
          <p:cNvPr id="10" name="Grafik 9" descr="Ein Bild, das Screenshot, Text, Reihe, Design enthält.&#10;&#10;Automatisch generierte Beschreibung">
            <a:extLst>
              <a:ext uri="{FF2B5EF4-FFF2-40B4-BE49-F238E27FC236}">
                <a16:creationId xmlns:a16="http://schemas.microsoft.com/office/drawing/2014/main" id="{BFE3670D-0A70-B840-BE1B-E69FCAF67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0" y="2574748"/>
            <a:ext cx="5689600" cy="2984500"/>
          </a:xfrm>
          <a:prstGeom prst="rect">
            <a:avLst/>
          </a:prstGeom>
        </p:spPr>
      </p:pic>
      <p:pic>
        <p:nvPicPr>
          <p:cNvPr id="17" name="Grafik 16" descr="Ein Bild, das Screenshot, Text, Schwarz enthält.&#10;&#10;Automatisch generierte Beschreibung">
            <a:extLst>
              <a:ext uri="{FF2B5EF4-FFF2-40B4-BE49-F238E27FC236}">
                <a16:creationId xmlns:a16="http://schemas.microsoft.com/office/drawing/2014/main" id="{95B1D159-C1AE-7743-AD82-C8BF6CB73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160" y="2604771"/>
            <a:ext cx="6462133" cy="2954477"/>
          </a:xfrm>
          <a:prstGeom prst="rect">
            <a:avLst/>
          </a:prstGeom>
        </p:spPr>
      </p:pic>
    </p:spTree>
    <p:extLst>
      <p:ext uri="{BB962C8B-B14F-4D97-AF65-F5344CB8AC3E}">
        <p14:creationId xmlns:p14="http://schemas.microsoft.com/office/powerpoint/2010/main" val="250172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Ein Bild, das Screenshot, Text, Multimedia-Software, Software enthält.&#10;&#10;Automatisch generierte Beschreibung">
            <a:extLst>
              <a:ext uri="{FF2B5EF4-FFF2-40B4-BE49-F238E27FC236}">
                <a16:creationId xmlns:a16="http://schemas.microsoft.com/office/drawing/2014/main" id="{6F8A9269-D175-834F-BEFC-6AEE093B7B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45557" y="2081891"/>
            <a:ext cx="5941912" cy="4044964"/>
          </a:xfrm>
          <a:prstGeom prst="rect">
            <a:avLst/>
          </a:prstGeom>
        </p:spPr>
      </p:pic>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850" err="1"/>
              <a:t>irAEs</a:t>
            </a:r>
            <a:r>
              <a:rPr lang="de-DE" sz="850"/>
              <a:t>: </a:t>
            </a:r>
            <a:r>
              <a:rPr lang="de-DE" sz="850" b="0"/>
              <a:t>immunvermittelte unerwünschte Ereignisse; </a:t>
            </a:r>
            <a:r>
              <a:rPr kumimoji="0" lang="es-ES" sz="850" i="0" u="none" strike="noStrike" kern="1200" cap="none" spc="0" normalizeH="0" baseline="0" noProof="0">
                <a:ln>
                  <a:noFill/>
                </a:ln>
                <a:solidFill>
                  <a:srgbClr val="000000"/>
                </a:solidFill>
                <a:effectLst/>
                <a:uLnTx/>
                <a:uFillTx/>
                <a:ea typeface="+mn-ea"/>
                <a:cs typeface="+mn-cs"/>
              </a:rPr>
              <a:t>MHA</a:t>
            </a:r>
            <a:r>
              <a:rPr kumimoji="0" lang="es-ES" sz="850" b="0" i="0" u="none" strike="noStrike" kern="1200" cap="none" spc="0" normalizeH="0" baseline="0" noProof="0">
                <a:ln>
                  <a:noFill/>
                </a:ln>
                <a:solidFill>
                  <a:srgbClr val="000000"/>
                </a:solidFill>
                <a:effectLst/>
                <a:uLnTx/>
                <a:uFillTx/>
                <a:ea typeface="+mn-ea"/>
                <a:cs typeface="+mn-cs"/>
              </a:rPr>
              <a:t>: </a:t>
            </a:r>
            <a:r>
              <a:rPr kumimoji="0" lang="es-ES" sz="850" b="0" i="0" u="none" strike="noStrike" kern="1200" cap="none" spc="0" normalizeH="0" baseline="0" noProof="0" err="1">
                <a:ln>
                  <a:noFill/>
                </a:ln>
                <a:solidFill>
                  <a:srgbClr val="000000"/>
                </a:solidFill>
                <a:effectLst/>
                <a:uLnTx/>
                <a:uFillTx/>
                <a:ea typeface="+mn-ea"/>
                <a:cs typeface="+mn-cs"/>
              </a:rPr>
              <a:t>Melanom</a:t>
            </a:r>
            <a:r>
              <a:rPr lang="es-ES" sz="850" b="0">
                <a:solidFill>
                  <a:srgbClr val="000000"/>
                </a:solidFill>
              </a:rPr>
              <a:t>-</a:t>
            </a:r>
            <a:r>
              <a:rPr kumimoji="0" lang="es-ES" sz="850" b="0" i="0" u="none" strike="noStrike" kern="1200" cap="none" spc="0" normalizeH="0" baseline="0" noProof="0" err="1">
                <a:ln>
                  <a:noFill/>
                </a:ln>
                <a:solidFill>
                  <a:srgbClr val="000000"/>
                </a:solidFill>
                <a:effectLst/>
                <a:uLnTx/>
                <a:uFillTx/>
                <a:ea typeface="+mn-ea"/>
                <a:cs typeface="+mn-cs"/>
              </a:rPr>
              <a:t>assoziierte</a:t>
            </a:r>
            <a:r>
              <a:rPr kumimoji="0" lang="es-ES" sz="850" b="0" i="0" u="none" strike="noStrike" kern="1200" cap="none" spc="0" normalizeH="0" baseline="0" noProof="0">
                <a:ln>
                  <a:noFill/>
                </a:ln>
                <a:solidFill>
                  <a:srgbClr val="000000"/>
                </a:solidFill>
                <a:effectLst/>
                <a:uLnTx/>
                <a:uFillTx/>
                <a:ea typeface="+mn-ea"/>
                <a:cs typeface="+mn-cs"/>
              </a:rPr>
              <a:t> </a:t>
            </a:r>
            <a:r>
              <a:rPr kumimoji="0" lang="es-ES" sz="850" b="0" i="0" u="none" strike="noStrike" kern="1200" cap="none" spc="0" normalizeH="0" baseline="0" noProof="0" err="1">
                <a:ln>
                  <a:noFill/>
                </a:ln>
                <a:solidFill>
                  <a:srgbClr val="000000"/>
                </a:solidFill>
                <a:effectLst/>
                <a:uLnTx/>
                <a:uFillTx/>
                <a:ea typeface="+mn-ea"/>
                <a:cs typeface="+mn-cs"/>
              </a:rPr>
              <a:t>Hypopigmentierung</a:t>
            </a:r>
            <a:r>
              <a:rPr kumimoji="0" lang="es-ES" sz="850" b="0" i="0" u="none" strike="noStrike" kern="1200" cap="none" spc="0" normalizeH="0" baseline="0" noProof="0">
                <a:ln>
                  <a:noFill/>
                </a:ln>
                <a:solidFill>
                  <a:srgbClr val="000000"/>
                </a:solidFill>
                <a:effectLst/>
                <a:uLnTx/>
                <a:uFillTx/>
                <a:ea typeface="+mn-ea"/>
                <a:cs typeface="+mn-cs"/>
              </a:rPr>
              <a:t>.  * </a:t>
            </a:r>
            <a:r>
              <a:rPr kumimoji="0" lang="de-DE" sz="850" b="0" i="0" u="none" strike="noStrike" kern="1200" cap="none" spc="0" normalizeH="0" baseline="0" noProof="0">
                <a:ln>
                  <a:noFill/>
                </a:ln>
                <a:solidFill>
                  <a:srgbClr val="000000"/>
                </a:solidFill>
                <a:effectLst/>
                <a:uLnTx/>
                <a:uFillTx/>
                <a:ea typeface="+mn-ea"/>
                <a:cs typeface="+mn-cs"/>
              </a:rPr>
              <a:t>Definiert als solche, die ≥ 12 Wochen anhalten. ** Kann auch therapieunabhängig auftreten. # </a:t>
            </a:r>
            <a:r>
              <a:rPr lang="de-DE" sz="850" b="0">
                <a:solidFill>
                  <a:srgbClr val="000000"/>
                </a:solidFill>
              </a:rPr>
              <a:t>Häufigkeit nicht bekannt. </a:t>
            </a:r>
            <a:br>
              <a:rPr lang="de-DE" sz="850" b="0">
                <a:solidFill>
                  <a:srgbClr val="000000"/>
                </a:solidFill>
              </a:rPr>
            </a:br>
            <a:r>
              <a:rPr lang="de-DE" sz="680">
                <a:solidFill>
                  <a:srgbClr val="000000"/>
                </a:solidFill>
              </a:rPr>
              <a:t>Referenzen: </a:t>
            </a:r>
            <a:r>
              <a:rPr lang="de-DE" sz="680"/>
              <a:t>1. </a:t>
            </a:r>
            <a:r>
              <a:rPr lang="de-DE" sz="680" b="0" err="1"/>
              <a:t>Patrinely</a:t>
            </a:r>
            <a:r>
              <a:rPr lang="de-DE" sz="680" b="0"/>
              <a:t> JR et al. </a:t>
            </a:r>
            <a:r>
              <a:rPr lang="en-US" sz="680" b="0"/>
              <a:t>Chronic Immune-Related Adverse Events Following Adjuvant Anti-PD-1 Therapy for High-risk Resected Melanoma. </a:t>
            </a:r>
            <a:r>
              <a:rPr lang="de-DE" sz="680" b="0"/>
              <a:t>JAMA </a:t>
            </a:r>
            <a:r>
              <a:rPr lang="de-DE" sz="680" b="0" err="1"/>
              <a:t>Oncol</a:t>
            </a:r>
            <a:r>
              <a:rPr lang="de-DE" sz="680" b="0"/>
              <a:t> 2021; 7(5): 744</a:t>
            </a:r>
            <a:r>
              <a:rPr lang="en-US" sz="680" b="0"/>
              <a:t>–</a:t>
            </a:r>
            <a:r>
              <a:rPr lang="de-DE" sz="680" b="0"/>
              <a:t>748.</a:t>
            </a:r>
            <a:r>
              <a:rPr lang="de-DE" sz="680"/>
              <a:t> 2.</a:t>
            </a:r>
            <a:r>
              <a:rPr lang="de-DE" sz="680" b="0"/>
              <a:t> </a:t>
            </a:r>
            <a:r>
              <a:rPr lang="en-US" sz="680" b="0" err="1"/>
              <a:t>Heinzerling</a:t>
            </a:r>
            <a:r>
              <a:rPr lang="en-US" sz="680" b="0"/>
              <a:t> L et al. Checkpoint inhibitors – the diagnosis and treatment of side effects. </a:t>
            </a:r>
            <a:r>
              <a:rPr lang="en-US" sz="680" b="0" err="1"/>
              <a:t>Dtsch</a:t>
            </a:r>
            <a:r>
              <a:rPr lang="en-US" sz="680" b="0"/>
              <a:t> </a:t>
            </a:r>
            <a:r>
              <a:rPr lang="en-US" sz="680" b="0" err="1"/>
              <a:t>Arztebl</a:t>
            </a:r>
            <a:r>
              <a:rPr lang="en-US" sz="680" b="0"/>
              <a:t> Int 2019; 116: 119–126. </a:t>
            </a:r>
            <a:r>
              <a:rPr lang="en-US" sz="680"/>
              <a:t>3.</a:t>
            </a:r>
            <a:r>
              <a:rPr lang="en-US" sz="680" b="0"/>
              <a:t> </a:t>
            </a:r>
            <a:r>
              <a:rPr lang="en-US" sz="680" b="0" err="1"/>
              <a:t>Wolchok</a:t>
            </a:r>
            <a:r>
              <a:rPr lang="en-US" sz="680" b="0"/>
              <a:t> JD et al. Overall Survival with Combined Nivolumab and Ipilimumab in Advanced Melanoma. N Engl J Med 2017; 377(14): 1345–1356.</a:t>
            </a:r>
            <a:r>
              <a:rPr lang="en-US" sz="680"/>
              <a:t> 4. </a:t>
            </a:r>
            <a:r>
              <a:rPr lang="en-US" sz="680" b="0"/>
              <a:t>Larkin J et al. Five-Year Survival with Combined Nivolumab and Ipilimumab in Advanced Melanoma. N Engl J Med 2019; 381(16): 1535–1546. </a:t>
            </a:r>
            <a:r>
              <a:rPr lang="en-US" sz="680"/>
              <a:t>5. </a:t>
            </a:r>
            <a:r>
              <a:rPr lang="de-DE" sz="680" b="0"/>
              <a:t>Warner BM et al. Sicca Syndrome Associated </a:t>
            </a:r>
            <a:r>
              <a:rPr lang="de-DE" sz="680" b="0" err="1"/>
              <a:t>with</a:t>
            </a:r>
            <a:r>
              <a:rPr lang="de-DE" sz="680" b="0"/>
              <a:t> Immune Checkpoint Inhibitor Therapy. </a:t>
            </a:r>
            <a:r>
              <a:rPr lang="de-DE" sz="680" b="0" err="1"/>
              <a:t>Oncologist</a:t>
            </a:r>
            <a:r>
              <a:rPr lang="de-DE" sz="680" b="0"/>
              <a:t> 2019; 24(9): 1259–1269.</a:t>
            </a:r>
            <a:r>
              <a:rPr lang="de-DE" sz="680"/>
              <a:t> 6. </a:t>
            </a:r>
            <a:r>
              <a:rPr lang="de-DE" sz="680" b="0"/>
              <a:t>Abu-</a:t>
            </a:r>
            <a:r>
              <a:rPr lang="de-DE" sz="680" b="0" err="1"/>
              <a:t>Sbeih</a:t>
            </a:r>
            <a:r>
              <a:rPr lang="de-DE" sz="680" b="0"/>
              <a:t> H et al. Clinical </a:t>
            </a:r>
            <a:r>
              <a:rPr lang="de-DE" sz="680" b="0" err="1"/>
              <a:t>characteristics</a:t>
            </a:r>
            <a:r>
              <a:rPr lang="de-DE" sz="680" b="0"/>
              <a:t> and </a:t>
            </a:r>
            <a:r>
              <a:rPr lang="de-DE" sz="680" b="0" err="1"/>
              <a:t>outcomes</a:t>
            </a:r>
            <a:r>
              <a:rPr lang="de-DE" sz="680" b="0"/>
              <a:t> </a:t>
            </a:r>
            <a:r>
              <a:rPr lang="de-DE" sz="680" b="0" err="1"/>
              <a:t>of</a:t>
            </a:r>
            <a:r>
              <a:rPr lang="de-DE" sz="680" b="0"/>
              <a:t> immune </a:t>
            </a:r>
            <a:r>
              <a:rPr lang="de-DE" sz="680" b="0" err="1"/>
              <a:t>checkpoint</a:t>
            </a:r>
            <a:r>
              <a:rPr lang="de-DE" sz="680" b="0"/>
              <a:t> </a:t>
            </a:r>
            <a:r>
              <a:rPr lang="de-DE" sz="680" b="0" err="1"/>
              <a:t>inhibitor-induced</a:t>
            </a:r>
            <a:r>
              <a:rPr lang="de-DE" sz="680" b="0"/>
              <a:t> </a:t>
            </a:r>
            <a:r>
              <a:rPr lang="de-DE" sz="680" b="0" err="1"/>
              <a:t>pancreatic</a:t>
            </a:r>
            <a:r>
              <a:rPr lang="de-DE" sz="680" b="0"/>
              <a:t> </a:t>
            </a:r>
            <a:r>
              <a:rPr lang="de-DE" sz="680" b="0" err="1"/>
              <a:t>injury</a:t>
            </a:r>
            <a:r>
              <a:rPr lang="de-DE" sz="680" b="0"/>
              <a:t>. J </a:t>
            </a:r>
            <a:r>
              <a:rPr lang="de-DE" sz="680" b="0" err="1"/>
              <a:t>Immunother</a:t>
            </a:r>
            <a:r>
              <a:rPr lang="de-DE" sz="680" b="0"/>
              <a:t> Cancer 2019; 7(1): 31. </a:t>
            </a:r>
            <a:r>
              <a:rPr lang="de-DE" sz="680"/>
              <a:t>7. </a:t>
            </a:r>
            <a:r>
              <a:rPr lang="de-DE" sz="680" b="0"/>
              <a:t>Braun DS et al. </a:t>
            </a:r>
            <a:r>
              <a:rPr lang="de-DE" sz="680" b="0" err="1"/>
              <a:t>Subclinical</a:t>
            </a:r>
            <a:r>
              <a:rPr lang="de-DE" sz="680" b="0"/>
              <a:t> </a:t>
            </a:r>
            <a:r>
              <a:rPr lang="de-DE" sz="680" b="0" err="1"/>
              <a:t>Celiac</a:t>
            </a:r>
            <a:r>
              <a:rPr lang="de-DE" sz="680" b="0"/>
              <a:t> Disease </a:t>
            </a:r>
            <a:r>
              <a:rPr lang="de-DE" sz="680" b="0" err="1"/>
              <a:t>Unmasked</a:t>
            </a:r>
            <a:r>
              <a:rPr lang="de-DE" sz="680" b="0"/>
              <a:t> </a:t>
            </a:r>
            <a:r>
              <a:rPr lang="de-DE" sz="680" b="0" err="1"/>
              <a:t>by</a:t>
            </a:r>
            <a:r>
              <a:rPr lang="de-DE" sz="680" b="0"/>
              <a:t> Immune Checkpoint Inhibitor Therapy. J </a:t>
            </a:r>
            <a:r>
              <a:rPr lang="de-DE" sz="680" b="0" err="1"/>
              <a:t>Immunother</a:t>
            </a:r>
            <a:r>
              <a:rPr lang="de-DE" sz="680" b="0"/>
              <a:t> 2023; 46(4): 152–153. </a:t>
            </a:r>
            <a:r>
              <a:rPr lang="de-DE" sz="680"/>
              <a:t>8. </a:t>
            </a:r>
            <a:r>
              <a:rPr lang="de-DE" sz="680" b="0" err="1"/>
              <a:t>Touat</a:t>
            </a:r>
            <a:r>
              <a:rPr lang="de-DE" sz="680" b="0"/>
              <a:t> M et al. Neurological </a:t>
            </a:r>
            <a:r>
              <a:rPr lang="de-DE" sz="680" b="0" err="1"/>
              <a:t>toxicities</a:t>
            </a:r>
            <a:r>
              <a:rPr lang="de-DE" sz="680" b="0"/>
              <a:t> </a:t>
            </a:r>
            <a:r>
              <a:rPr lang="de-DE" sz="680" b="0" err="1"/>
              <a:t>associated</a:t>
            </a:r>
            <a:r>
              <a:rPr lang="de-DE" sz="680" b="0"/>
              <a:t> </a:t>
            </a:r>
            <a:r>
              <a:rPr lang="de-DE" sz="680" b="0" err="1"/>
              <a:t>with</a:t>
            </a:r>
            <a:r>
              <a:rPr lang="de-DE" sz="680" b="0"/>
              <a:t> immune-</a:t>
            </a:r>
            <a:r>
              <a:rPr lang="de-DE" sz="680" b="0" err="1"/>
              <a:t>checkpoint</a:t>
            </a:r>
            <a:r>
              <a:rPr lang="de-DE" sz="680" b="0"/>
              <a:t> </a:t>
            </a:r>
            <a:r>
              <a:rPr lang="de-DE" sz="680" b="0" err="1"/>
              <a:t>inhibitors</a:t>
            </a:r>
            <a:r>
              <a:rPr lang="de-DE" sz="680" b="0"/>
              <a:t>. </a:t>
            </a:r>
            <a:r>
              <a:rPr lang="de-DE" sz="680" b="0" err="1"/>
              <a:t>Curr</a:t>
            </a:r>
            <a:r>
              <a:rPr lang="de-DE" sz="680" b="0"/>
              <a:t> </a:t>
            </a:r>
            <a:r>
              <a:rPr lang="de-DE" sz="680" b="0" err="1"/>
              <a:t>Opin</a:t>
            </a:r>
            <a:r>
              <a:rPr lang="de-DE" sz="680" b="0"/>
              <a:t> </a:t>
            </a:r>
            <a:r>
              <a:rPr lang="de-DE" sz="680" b="0" err="1"/>
              <a:t>Neurol</a:t>
            </a:r>
            <a:r>
              <a:rPr lang="de-DE" sz="680" b="0"/>
              <a:t> 2017; 30(6): 659–668. </a:t>
            </a:r>
            <a:r>
              <a:rPr lang="de-DE" sz="680"/>
              <a:t>9. </a:t>
            </a:r>
            <a:r>
              <a:rPr lang="de-DE" sz="680" b="0" err="1"/>
              <a:t>Vigarios</a:t>
            </a:r>
            <a:r>
              <a:rPr lang="de-DE" sz="680" b="0"/>
              <a:t> E, </a:t>
            </a:r>
            <a:r>
              <a:rPr lang="de-DE" sz="680" b="0" err="1"/>
              <a:t>Sibaud</a:t>
            </a:r>
            <a:r>
              <a:rPr lang="de-DE" sz="680" b="0"/>
              <a:t> V. Oral </a:t>
            </a:r>
            <a:r>
              <a:rPr lang="de-DE" sz="680" b="0" err="1"/>
              <a:t>mucosal</a:t>
            </a:r>
            <a:r>
              <a:rPr lang="de-DE" sz="680" b="0"/>
              <a:t> </a:t>
            </a:r>
            <a:r>
              <a:rPr lang="de-DE" sz="680" b="0" err="1"/>
              <a:t>toxicities</a:t>
            </a:r>
            <a:r>
              <a:rPr lang="de-DE" sz="680" b="0"/>
              <a:t> </a:t>
            </a:r>
            <a:r>
              <a:rPr lang="de-DE" sz="680" b="0" err="1"/>
              <a:t>induced</a:t>
            </a:r>
            <a:r>
              <a:rPr lang="de-DE" sz="680" b="0"/>
              <a:t> </a:t>
            </a:r>
            <a:r>
              <a:rPr lang="de-DE" sz="680" b="0" err="1"/>
              <a:t>by</a:t>
            </a:r>
            <a:r>
              <a:rPr lang="de-DE" sz="680" b="0"/>
              <a:t> immune </a:t>
            </a:r>
            <a:r>
              <a:rPr lang="de-DE" sz="680" b="0" err="1"/>
              <a:t>checkpoint</a:t>
            </a:r>
            <a:r>
              <a:rPr lang="de-DE" sz="680" b="0"/>
              <a:t> </a:t>
            </a:r>
            <a:r>
              <a:rPr lang="de-DE" sz="680" b="0" err="1"/>
              <a:t>inhibitors</a:t>
            </a:r>
            <a:r>
              <a:rPr lang="de-DE" sz="680" b="0"/>
              <a:t>: Clinical </a:t>
            </a:r>
            <a:r>
              <a:rPr lang="de-DE" sz="680" b="0" err="1"/>
              <a:t>features</a:t>
            </a:r>
            <a:r>
              <a:rPr lang="de-DE" sz="680" b="0"/>
              <a:t> and </a:t>
            </a:r>
            <a:r>
              <a:rPr lang="de-DE" sz="680" b="0" err="1"/>
              <a:t>algorithm</a:t>
            </a:r>
            <a:r>
              <a:rPr lang="de-DE" sz="680" b="0"/>
              <a:t> </a:t>
            </a:r>
            <a:r>
              <a:rPr lang="de-DE" sz="680" b="0" err="1"/>
              <a:t>management</a:t>
            </a:r>
            <a:r>
              <a:rPr lang="de-DE" sz="680" b="0"/>
              <a:t>. Ann </a:t>
            </a:r>
            <a:r>
              <a:rPr lang="de-DE" sz="680" b="0" err="1"/>
              <a:t>Dermatol</a:t>
            </a:r>
            <a:r>
              <a:rPr lang="de-DE" sz="680" b="0"/>
              <a:t> </a:t>
            </a:r>
            <a:r>
              <a:rPr lang="de-DE" sz="680" b="0" err="1"/>
              <a:t>Venereol</a:t>
            </a:r>
            <a:r>
              <a:rPr lang="de-DE" sz="680" b="0"/>
              <a:t> 2023; 150(2): 83–88. </a:t>
            </a:r>
            <a:br>
              <a:rPr lang="de-DE" sz="680" b="0"/>
            </a:br>
            <a:r>
              <a:rPr lang="de-DE" sz="680"/>
              <a:t>10. </a:t>
            </a:r>
            <a:r>
              <a:rPr lang="de-DE" sz="680" b="0" err="1"/>
              <a:t>Panneerselvam</a:t>
            </a:r>
            <a:r>
              <a:rPr lang="de-DE" sz="680" b="0"/>
              <a:t> K et al. </a:t>
            </a:r>
            <a:r>
              <a:rPr lang="de-DE" sz="680" b="0" err="1"/>
              <a:t>Clinicopathologic</a:t>
            </a:r>
            <a:r>
              <a:rPr lang="de-DE" sz="680" b="0"/>
              <a:t> Features, Treatment Response, and Outcomes </a:t>
            </a:r>
            <a:r>
              <a:rPr lang="de-DE" sz="680" b="0" err="1"/>
              <a:t>of</a:t>
            </a:r>
            <a:r>
              <a:rPr lang="de-DE" sz="680" b="0"/>
              <a:t> Immune Checkpoint Inhibitor-</a:t>
            </a:r>
            <a:r>
              <a:rPr lang="de-DE" sz="680" b="0" err="1"/>
              <a:t>Related</a:t>
            </a:r>
            <a:r>
              <a:rPr lang="de-DE" sz="680" b="0"/>
              <a:t> </a:t>
            </a:r>
            <a:r>
              <a:rPr lang="de-DE" sz="680" b="0" err="1"/>
              <a:t>Esophagitis</a:t>
            </a:r>
            <a:r>
              <a:rPr lang="de-DE" sz="680" b="0"/>
              <a:t>. J </a:t>
            </a:r>
            <a:r>
              <a:rPr lang="de-DE" sz="680" b="0" err="1"/>
              <a:t>Natl</a:t>
            </a:r>
            <a:r>
              <a:rPr lang="de-DE" sz="680" b="0"/>
              <a:t> </a:t>
            </a:r>
            <a:r>
              <a:rPr lang="de-DE" sz="680" b="0" err="1"/>
              <a:t>Compr</a:t>
            </a:r>
            <a:r>
              <a:rPr lang="de-DE" sz="680" b="0"/>
              <a:t> </a:t>
            </a:r>
            <a:r>
              <a:rPr lang="de-DE" sz="680" b="0" err="1"/>
              <a:t>Canc</a:t>
            </a:r>
            <a:r>
              <a:rPr lang="de-DE" sz="680" b="0"/>
              <a:t> </a:t>
            </a:r>
            <a:r>
              <a:rPr lang="de-DE" sz="680" b="0" err="1"/>
              <a:t>Netw</a:t>
            </a:r>
            <a:r>
              <a:rPr lang="de-DE" sz="680" b="0"/>
              <a:t> 2021; 19(8): 896–904. </a:t>
            </a:r>
            <a:r>
              <a:rPr lang="de-DE" sz="680"/>
              <a:t>11. </a:t>
            </a:r>
            <a:r>
              <a:rPr lang="en-US" sz="680" b="0"/>
              <a:t>Johnson DB et al. Immune-checkpoint inhibitors: long-term implications of toxicity. Nat Rev Clin Oncol 2022; 19(4): 254–267. </a:t>
            </a:r>
            <a:r>
              <a:rPr lang="de-DE" sz="680" b="0"/>
              <a:t> </a:t>
            </a:r>
            <a:endParaRPr lang="en-US" sz="680" b="0"/>
          </a:p>
        </p:txBody>
      </p:sp>
      <p:sp>
        <p:nvSpPr>
          <p:cNvPr id="3" name="Titel 1">
            <a:extLst>
              <a:ext uri="{FF2B5EF4-FFF2-40B4-BE49-F238E27FC236}">
                <a16:creationId xmlns:a16="http://schemas.microsoft.com/office/drawing/2014/main" id="{BE103A0E-3763-7CBE-0ED0-744B1AFE8C48}"/>
              </a:ext>
            </a:extLst>
          </p:cNvPr>
          <p:cNvSpPr txBox="1">
            <a:spLocks/>
          </p:cNvSpPr>
          <p:nvPr/>
        </p:nvSpPr>
        <p:spPr>
          <a:xfrm>
            <a:off x="494007" y="1157898"/>
            <a:ext cx="10815676"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Langzeitfolgen der Immun-Checkpoint-Inhibitoren</a:t>
            </a:r>
          </a:p>
        </p:txBody>
      </p:sp>
      <p:sp>
        <p:nvSpPr>
          <p:cNvPr id="45" name="Textplatzhalter 1">
            <a:extLst>
              <a:ext uri="{FF2B5EF4-FFF2-40B4-BE49-F238E27FC236}">
                <a16:creationId xmlns:a16="http://schemas.microsoft.com/office/drawing/2014/main" id="{EF06F09D-D73B-704A-B7C0-E0A63E1FCE43}"/>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000" dirty="0"/>
              <a:t>2.1.1 Langzeit- und Spätfolgen gängiger Melanom-Systemtherapien</a:t>
            </a:r>
          </a:p>
        </p:txBody>
      </p:sp>
      <p:sp>
        <p:nvSpPr>
          <p:cNvPr id="8" name="Textfeld 7">
            <a:extLst>
              <a:ext uri="{FF2B5EF4-FFF2-40B4-BE49-F238E27FC236}">
                <a16:creationId xmlns:a16="http://schemas.microsoft.com/office/drawing/2014/main" id="{365122FC-FED6-FE2E-B18C-02A908F09385}"/>
              </a:ext>
            </a:extLst>
          </p:cNvPr>
          <p:cNvSpPr txBox="1"/>
          <p:nvPr/>
        </p:nvSpPr>
        <p:spPr>
          <a:xfrm>
            <a:off x="530195" y="2221676"/>
            <a:ext cx="4205316" cy="2328843"/>
          </a:xfrm>
          <a:prstGeom prst="rect">
            <a:avLst/>
          </a:prstGeom>
          <a:noFill/>
        </p:spPr>
        <p:txBody>
          <a:bodyPr wrap="square" rtlCol="0">
            <a:spAutoFit/>
          </a:bodyPr>
          <a:lstStyle/>
          <a:p>
            <a:pPr marL="230400" marR="0" lvl="0" indent="-2304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bei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 387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Melanompatienten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St. III/IV </a:t>
            </a:r>
          </a:p>
          <a:p>
            <a:pPr marL="230400" marR="0" lvl="0" indent="-2304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69 % erfuhren akute immunvermittelte Nebenwirkungen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irAEs</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 267)</a:t>
            </a:r>
          </a:p>
          <a:p>
            <a:pPr marL="687600" marR="0" lvl="1" indent="-2304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19,5 % davon Grad 3–5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 52)</a:t>
            </a:r>
          </a:p>
          <a:p>
            <a:pPr marL="230400" marR="0" lvl="0" indent="-2304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43 % erfuhren chronische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irAEs</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a:t>
            </a:r>
          </a:p>
          <a:p>
            <a:pPr marL="687600" marR="0" lvl="1" indent="-230400"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mehr als 12 Wochen nach Stopp der Immuntherapie, </a:t>
            </a:r>
            <a:r>
              <a:rPr kumimoji="0" lang="de-DE" sz="1600" b="0" i="0" u="none" strike="noStrike" kern="1200" cap="none" spc="0" normalizeH="0" baseline="0" noProof="0" err="1">
                <a:ln>
                  <a:noFill/>
                </a:ln>
                <a:solidFill>
                  <a:srgbClr val="002060"/>
                </a:solidFill>
                <a:effectLst/>
                <a:uLnTx/>
                <a:uFillTx/>
                <a:latin typeface="Calibri" panose="020F0502020204030204"/>
                <a:ea typeface="+mn-ea"/>
                <a:cs typeface="+mn-cs"/>
              </a:rPr>
              <a:t>n</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 = 167</a:t>
            </a:r>
          </a:p>
        </p:txBody>
      </p:sp>
      <p:sp>
        <p:nvSpPr>
          <p:cNvPr id="42" name="Titel 1">
            <a:extLst>
              <a:ext uri="{FF2B5EF4-FFF2-40B4-BE49-F238E27FC236}">
                <a16:creationId xmlns:a16="http://schemas.microsoft.com/office/drawing/2014/main" id="{F7F8A99F-E0B6-C279-97EC-8204EC0BC8F1}"/>
              </a:ext>
            </a:extLst>
          </p:cNvPr>
          <p:cNvSpPr txBox="1">
            <a:spLocks/>
          </p:cNvSpPr>
          <p:nvPr/>
        </p:nvSpPr>
        <p:spPr>
          <a:xfrm>
            <a:off x="5382145" y="1788170"/>
            <a:ext cx="6809855" cy="2937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1600" b="1">
                <a:solidFill>
                  <a:srgbClr val="002060"/>
                </a:solidFill>
                <a:latin typeface="Calibri" panose="020F0502020204030204"/>
              </a:rPr>
              <a:t>Inzidenz und </a:t>
            </a:r>
            <a:r>
              <a:rPr lang="de-DE" sz="1600" b="1" err="1">
                <a:solidFill>
                  <a:srgbClr val="002060"/>
                </a:solidFill>
                <a:latin typeface="Calibri" panose="020F0502020204030204"/>
              </a:rPr>
              <a:t>Chronifizierungspotential</a:t>
            </a:r>
            <a:r>
              <a:rPr kumimoji="0" lang="de-DE" sz="1600" b="1" i="0" u="none" strike="noStrike" kern="1200" cap="none" spc="0" normalizeH="0" baseline="0" noProof="0">
                <a:ln>
                  <a:noFill/>
                </a:ln>
                <a:solidFill>
                  <a:srgbClr val="002060"/>
                </a:solidFill>
                <a:effectLst/>
                <a:uLnTx/>
                <a:uFillTx/>
                <a:latin typeface="Calibri" panose="020F0502020204030204"/>
                <a:ea typeface="+mj-ea"/>
                <a:cs typeface="+mj-cs"/>
              </a:rPr>
              <a:t> von Immun-Checkpoint-Inhibitoren</a:t>
            </a:r>
            <a:r>
              <a:rPr kumimoji="0" lang="de-DE" sz="1600" b="1" i="0" u="none" strike="noStrike" kern="1200" cap="none" spc="0" normalizeH="0" baseline="30000" noProof="0">
                <a:ln>
                  <a:noFill/>
                </a:ln>
                <a:solidFill>
                  <a:srgbClr val="002060"/>
                </a:solidFill>
                <a:effectLst/>
                <a:uLnTx/>
                <a:uFillTx/>
                <a:latin typeface="Calibri" panose="020F0502020204030204"/>
                <a:ea typeface="+mj-ea"/>
                <a:cs typeface="+mj-cs"/>
              </a:rPr>
              <a:t>2–11</a:t>
            </a:r>
          </a:p>
        </p:txBody>
      </p:sp>
      <p:sp>
        <p:nvSpPr>
          <p:cNvPr id="24" name="Textfeld 23">
            <a:extLst>
              <a:ext uri="{FF2B5EF4-FFF2-40B4-BE49-F238E27FC236}">
                <a16:creationId xmlns:a16="http://schemas.microsoft.com/office/drawing/2014/main" id="{427662D6-63A3-4F4E-BA19-68B6B157A301}"/>
              </a:ext>
            </a:extLst>
          </p:cNvPr>
          <p:cNvSpPr txBox="1"/>
          <p:nvPr/>
        </p:nvSpPr>
        <p:spPr>
          <a:xfrm>
            <a:off x="8392021" y="5235344"/>
            <a:ext cx="2659646" cy="738664"/>
          </a:xfrm>
          <a:prstGeom prst="rect">
            <a:avLst/>
          </a:prstGeom>
          <a:noFill/>
        </p:spPr>
        <p:txBody>
          <a:bodyPr wrap="square">
            <a:spAutoFit/>
          </a:bodyPr>
          <a:lstStyle/>
          <a:p>
            <a:pPr algn="r"/>
            <a:r>
              <a:rPr lang="de-DE" sz="700">
                <a:solidFill>
                  <a:srgbClr val="002060"/>
                </a:solidFill>
                <a:effectLst/>
                <a:latin typeface="+mj-lt"/>
              </a:rPr>
              <a:t>Modifiziert nach </a:t>
            </a:r>
            <a:r>
              <a:rPr lang="de-DE" sz="700" err="1">
                <a:solidFill>
                  <a:srgbClr val="002060"/>
                </a:solidFill>
                <a:effectLst/>
                <a:latin typeface="+mj-lt"/>
              </a:rPr>
              <a:t>Heinzerling</a:t>
            </a:r>
            <a:r>
              <a:rPr lang="de-DE" sz="700">
                <a:solidFill>
                  <a:srgbClr val="002060"/>
                </a:solidFill>
                <a:effectLst/>
                <a:latin typeface="+mj-lt"/>
              </a:rPr>
              <a:t> et al. 2019; </a:t>
            </a:r>
            <a:r>
              <a:rPr lang="de-DE" sz="700" err="1">
                <a:solidFill>
                  <a:srgbClr val="002060"/>
                </a:solidFill>
                <a:effectLst/>
                <a:latin typeface="+mj-lt"/>
              </a:rPr>
              <a:t>Wolchok</a:t>
            </a:r>
            <a:r>
              <a:rPr lang="de-DE" sz="700">
                <a:solidFill>
                  <a:srgbClr val="002060"/>
                </a:solidFill>
                <a:effectLst/>
                <a:latin typeface="+mj-lt"/>
              </a:rPr>
              <a:t> et al. 2017; </a:t>
            </a:r>
            <a:br>
              <a:rPr lang="de-DE" sz="700">
                <a:solidFill>
                  <a:srgbClr val="002060"/>
                </a:solidFill>
                <a:effectLst/>
                <a:latin typeface="+mj-lt"/>
              </a:rPr>
            </a:br>
            <a:r>
              <a:rPr lang="de-DE" sz="700">
                <a:solidFill>
                  <a:srgbClr val="002060"/>
                </a:solidFill>
                <a:effectLst/>
                <a:latin typeface="+mj-lt"/>
              </a:rPr>
              <a:t>Larkin et al 2019; Warner  et al. 2019; Abu-</a:t>
            </a:r>
            <a:r>
              <a:rPr lang="de-DE" sz="700" err="1">
                <a:solidFill>
                  <a:srgbClr val="002060"/>
                </a:solidFill>
                <a:effectLst/>
                <a:latin typeface="+mj-lt"/>
              </a:rPr>
              <a:t>Sbeih</a:t>
            </a:r>
            <a:r>
              <a:rPr lang="de-DE" sz="700">
                <a:solidFill>
                  <a:srgbClr val="002060"/>
                </a:solidFill>
                <a:effectLst/>
                <a:latin typeface="+mj-lt"/>
              </a:rPr>
              <a:t> et al. 2019; </a:t>
            </a:r>
            <a:br>
              <a:rPr lang="de-DE" sz="700">
                <a:solidFill>
                  <a:srgbClr val="002060"/>
                </a:solidFill>
                <a:effectLst/>
                <a:latin typeface="+mj-lt"/>
              </a:rPr>
            </a:br>
            <a:r>
              <a:rPr lang="de-DE" sz="700">
                <a:solidFill>
                  <a:srgbClr val="002060"/>
                </a:solidFill>
                <a:effectLst/>
                <a:latin typeface="+mj-lt"/>
              </a:rPr>
              <a:t>Braun et al 2023; </a:t>
            </a:r>
            <a:r>
              <a:rPr lang="de-DE" sz="700" err="1">
                <a:solidFill>
                  <a:srgbClr val="002060"/>
                </a:solidFill>
                <a:effectLst/>
                <a:latin typeface="+mj-lt"/>
              </a:rPr>
              <a:t>Touat</a:t>
            </a:r>
            <a:r>
              <a:rPr lang="de-DE" sz="700">
                <a:solidFill>
                  <a:srgbClr val="002060"/>
                </a:solidFill>
                <a:effectLst/>
                <a:latin typeface="+mj-lt"/>
              </a:rPr>
              <a:t> et al. 2017; </a:t>
            </a:r>
            <a:r>
              <a:rPr lang="de-DE" sz="700" err="1">
                <a:solidFill>
                  <a:srgbClr val="002060"/>
                </a:solidFill>
                <a:effectLst/>
                <a:latin typeface="+mj-lt"/>
              </a:rPr>
              <a:t>Vigarios</a:t>
            </a:r>
            <a:r>
              <a:rPr lang="de-DE" sz="700">
                <a:solidFill>
                  <a:srgbClr val="002060"/>
                </a:solidFill>
                <a:effectLst/>
                <a:latin typeface="+mj-lt"/>
              </a:rPr>
              <a:t> et al. 2023; </a:t>
            </a:r>
            <a:r>
              <a:rPr lang="de-DE" sz="700" err="1">
                <a:solidFill>
                  <a:srgbClr val="002060"/>
                </a:solidFill>
                <a:effectLst/>
                <a:latin typeface="+mj-lt"/>
              </a:rPr>
              <a:t>Panneerselvam</a:t>
            </a:r>
            <a:r>
              <a:rPr lang="de-DE" sz="700">
                <a:solidFill>
                  <a:srgbClr val="002060"/>
                </a:solidFill>
                <a:effectLst/>
                <a:latin typeface="+mj-lt"/>
              </a:rPr>
              <a:t> et al. 2021</a:t>
            </a:r>
          </a:p>
          <a:p>
            <a:pPr algn="r"/>
            <a:endParaRPr lang="de-DE" sz="700">
              <a:solidFill>
                <a:srgbClr val="002060"/>
              </a:solidFill>
              <a:effectLst/>
              <a:latin typeface="+mj-lt"/>
            </a:endParaRPr>
          </a:p>
          <a:p>
            <a:pPr algn="r"/>
            <a:r>
              <a:rPr lang="de-DE" sz="700">
                <a:solidFill>
                  <a:srgbClr val="002060"/>
                </a:solidFill>
                <a:effectLst/>
                <a:latin typeface="+mj-lt"/>
              </a:rPr>
              <a:t>Modifiziert nach Johnson et al. 2022</a:t>
            </a:r>
          </a:p>
        </p:txBody>
      </p:sp>
      <p:sp>
        <p:nvSpPr>
          <p:cNvPr id="2" name="Titel 1">
            <a:extLst>
              <a:ext uri="{FF2B5EF4-FFF2-40B4-BE49-F238E27FC236}">
                <a16:creationId xmlns:a16="http://schemas.microsoft.com/office/drawing/2014/main" id="{D98DF820-6270-0630-BD01-7E99EE96508C}"/>
              </a:ext>
            </a:extLst>
          </p:cNvPr>
          <p:cNvSpPr txBox="1">
            <a:spLocks/>
          </p:cNvSpPr>
          <p:nvPr/>
        </p:nvSpPr>
        <p:spPr>
          <a:xfrm>
            <a:off x="494007" y="1788170"/>
            <a:ext cx="4116478" cy="4335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1600" b="1" i="0" u="none" strike="noStrike" kern="1200" cap="none" spc="0" normalizeH="0" noProof="0" err="1">
                <a:ln>
                  <a:noFill/>
                </a:ln>
                <a:solidFill>
                  <a:srgbClr val="002060"/>
                </a:solidFill>
                <a:effectLst/>
                <a:uLnTx/>
                <a:uFillTx/>
                <a:latin typeface="Calibri" panose="020F0502020204030204"/>
                <a:ea typeface="+mj-ea"/>
                <a:cs typeface="+mj-cs"/>
              </a:rPr>
              <a:t>Patrinely</a:t>
            </a:r>
            <a:r>
              <a:rPr kumimoji="0" lang="de-DE" sz="1600" b="1" i="0" u="none" strike="noStrike" kern="1200" cap="none" spc="0" normalizeH="0" noProof="0">
                <a:ln>
                  <a:noFill/>
                </a:ln>
                <a:solidFill>
                  <a:srgbClr val="002060"/>
                </a:solidFill>
                <a:effectLst/>
                <a:uLnTx/>
                <a:uFillTx/>
                <a:latin typeface="Calibri" panose="020F0502020204030204"/>
                <a:ea typeface="+mj-ea"/>
                <a:cs typeface="+mj-cs"/>
              </a:rPr>
              <a:t> et al. 2021</a:t>
            </a:r>
            <a:r>
              <a:rPr lang="de-DE" sz="1600" b="1" baseline="30000">
                <a:solidFill>
                  <a:srgbClr val="002060"/>
                </a:solidFill>
                <a:latin typeface="Calibri" panose="020F0502020204030204"/>
              </a:rPr>
              <a:t>1</a:t>
            </a:r>
            <a:endParaRPr kumimoji="0" lang="de-DE" sz="16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910107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Ein Bild, das Screenshot enthält.&#10;&#10;Automatisch generierte Beschreibung">
            <a:extLst>
              <a:ext uri="{FF2B5EF4-FFF2-40B4-BE49-F238E27FC236}">
                <a16:creationId xmlns:a16="http://schemas.microsoft.com/office/drawing/2014/main" id="{D5B8BC0F-AFF0-D342-B11C-AECDE018363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093" y="3264746"/>
            <a:ext cx="5285099" cy="2837355"/>
          </a:xfrm>
          <a:prstGeom prst="rect">
            <a:avLst/>
          </a:prstGeom>
        </p:spPr>
      </p:pic>
      <p:sp>
        <p:nvSpPr>
          <p:cNvPr id="15" name="Inhaltsplatzhalter 2">
            <a:extLst>
              <a:ext uri="{FF2B5EF4-FFF2-40B4-BE49-F238E27FC236}">
                <a16:creationId xmlns:a16="http://schemas.microsoft.com/office/drawing/2014/main" id="{82F868D3-99DB-C0C7-25CC-E2FB570749B0}"/>
              </a:ext>
            </a:extLst>
          </p:cNvPr>
          <p:cNvSpPr txBox="1">
            <a:spLocks/>
          </p:cNvSpPr>
          <p:nvPr/>
        </p:nvSpPr>
        <p:spPr>
          <a:xfrm>
            <a:off x="6096000" y="2554258"/>
            <a:ext cx="5189806" cy="3095196"/>
          </a:xfrm>
          <a:prstGeom prst="rect">
            <a:avLst/>
          </a:prstGeom>
          <a:solidFill>
            <a:schemeClr val="bg1">
              <a:lumMod val="95000"/>
            </a:schemeClr>
          </a:solidFill>
        </p:spPr>
        <p:txBody>
          <a:bodyPr vert="horz" lIns="180000" tIns="144000" rIns="14400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endParaRPr lang="de-DE" sz="1800">
              <a:solidFill>
                <a:srgbClr val="002060"/>
              </a:solidFill>
            </a:endParaRPr>
          </a:p>
        </p:txBody>
      </p:sp>
      <p:sp>
        <p:nvSpPr>
          <p:cNvPr id="2" name="Textplatzhalter 1">
            <a:extLst>
              <a:ext uri="{FF2B5EF4-FFF2-40B4-BE49-F238E27FC236}">
                <a16:creationId xmlns:a16="http://schemas.microsoft.com/office/drawing/2014/main" id="{15ADA499-4DF6-D308-8A16-D71C8137A04A}"/>
              </a:ext>
            </a:extLst>
          </p:cNvPr>
          <p:cNvSpPr>
            <a:spLocks noGrp="1"/>
          </p:cNvSpPr>
          <p:nvPr>
            <p:ph type="body" sz="quarter" idx="13"/>
          </p:nvPr>
        </p:nvSpPr>
        <p:spPr/>
        <p:txBody>
          <a:bodyPr>
            <a:normAutofit fontScale="92500"/>
          </a:bodyPr>
          <a:lstStyle/>
          <a:p>
            <a:r>
              <a:rPr lang="de-DE" sz="3200" dirty="0"/>
              <a:t>2.1.1 Langzeit- und Spätfolgen gängiger Melanom-Systemtherapien</a:t>
            </a:r>
          </a:p>
        </p:txBody>
      </p:sp>
      <p:sp>
        <p:nvSpPr>
          <p:cNvPr id="13" name="Textplatzhalter 12">
            <a:extLst>
              <a:ext uri="{FF2B5EF4-FFF2-40B4-BE49-F238E27FC236}">
                <a16:creationId xmlns:a16="http://schemas.microsoft.com/office/drawing/2014/main" id="{78052138-1D3B-E964-4AF6-EA6473417AAE}"/>
              </a:ext>
            </a:extLst>
          </p:cNvPr>
          <p:cNvSpPr>
            <a:spLocks noGrp="1"/>
          </p:cNvSpPr>
          <p:nvPr>
            <p:ph type="body" sz="quarter" idx="14"/>
          </p:nvPr>
        </p:nvSpPr>
        <p:spPr/>
        <p:txBody>
          <a:bodyPr>
            <a:normAutofit/>
          </a:bodyPr>
          <a:lstStyle/>
          <a:p>
            <a:r>
              <a:rPr lang="de-DE" sz="900" err="1"/>
              <a:t>irAEs</a:t>
            </a:r>
            <a:r>
              <a:rPr lang="de-DE" sz="900"/>
              <a:t>: </a:t>
            </a:r>
            <a:r>
              <a:rPr lang="de-DE" sz="900" b="0"/>
              <a:t>immunvermittelte unerwünschte Ereignisse; </a:t>
            </a:r>
            <a:r>
              <a:rPr lang="de-DE" sz="900" err="1"/>
              <a:t>QoL</a:t>
            </a:r>
            <a:r>
              <a:rPr lang="de-DE" sz="900"/>
              <a:t>: </a:t>
            </a:r>
            <a:r>
              <a:rPr lang="de-DE" sz="900" b="0"/>
              <a:t>Lebensqualität.</a:t>
            </a:r>
          </a:p>
          <a:p>
            <a:r>
              <a:rPr lang="de-DE" sz="900"/>
              <a:t>Referenz: 1.</a:t>
            </a:r>
            <a:r>
              <a:rPr lang="de-DE" sz="900" b="0"/>
              <a:t> Schulz TU et al. Untersuchung zu Folgen der Autoimmunität im Hinblick auf Lebensqualität bei Patient*innen mit Checkpoint-Inhibitor-Therapie im Vergleich zu Patient*innen mit Autoimmunerkrankung. Poster auf dem Kongress der Arbeitsgemeinschaft Dermatologische Onkologie (ADO) 2021; 8.–11. September, virtuell. </a:t>
            </a:r>
            <a:r>
              <a:rPr lang="de-DE" sz="900"/>
              <a:t> 2. </a:t>
            </a:r>
            <a:r>
              <a:rPr lang="en-US" sz="900" b="0"/>
              <a:t>Schulz TU, et al. Persistent immune-related adverse events after cessation of checkpoint inhibitor therapy: Prevalence and impact on patients' health-related quality of life. </a:t>
            </a:r>
            <a:r>
              <a:rPr lang="en-US" sz="900" b="0" err="1"/>
              <a:t>Eur</a:t>
            </a:r>
            <a:r>
              <a:rPr lang="en-US" sz="900" b="0"/>
              <a:t> J Cancer 2022; 176: 88–99. </a:t>
            </a:r>
            <a:endParaRPr lang="de-DE" sz="900" b="0"/>
          </a:p>
        </p:txBody>
      </p:sp>
      <p:sp>
        <p:nvSpPr>
          <p:cNvPr id="5" name="Titel 1">
            <a:extLst>
              <a:ext uri="{FF2B5EF4-FFF2-40B4-BE49-F238E27FC236}">
                <a16:creationId xmlns:a16="http://schemas.microsoft.com/office/drawing/2014/main" id="{AAA5C5F8-C335-093B-4143-083F6CC1252F}"/>
              </a:ext>
            </a:extLst>
          </p:cNvPr>
          <p:cNvSpPr txBox="1">
            <a:spLocks/>
          </p:cNvSpPr>
          <p:nvPr/>
        </p:nvSpPr>
        <p:spPr>
          <a:xfrm>
            <a:off x="479094" y="1157898"/>
            <a:ext cx="11292567" cy="81158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800" b="1">
                <a:solidFill>
                  <a:srgbClr val="002060"/>
                </a:solidFill>
                <a:latin typeface="Calibri" panose="020F0502020204030204"/>
              </a:rPr>
              <a:t>Deutsche </a:t>
            </a:r>
            <a:r>
              <a:rPr lang="en-US" sz="2800" b="1" err="1">
                <a:solidFill>
                  <a:srgbClr val="002060"/>
                </a:solidFill>
                <a:latin typeface="Calibri" panose="020F0502020204030204"/>
              </a:rPr>
              <a:t>Multizenterstudie</a:t>
            </a:r>
            <a:r>
              <a:rPr lang="de-DE" sz="2800" b="1">
                <a:solidFill>
                  <a:srgbClr val="002060"/>
                </a:solidFill>
                <a:latin typeface="Calibri" panose="020F0502020204030204"/>
              </a:rPr>
              <a:t>: </a:t>
            </a:r>
            <a:endParaRPr lang="de-DE" sz="2800">
              <a:solidFill>
                <a:srgbClr val="002060"/>
              </a:solidFill>
              <a:latin typeface="Calibri" panose="020F0502020204030204"/>
            </a:endParaRPr>
          </a:p>
          <a:p>
            <a:pPr>
              <a:defRPr/>
            </a:pPr>
            <a:r>
              <a:rPr lang="de-DE" sz="2800" b="1">
                <a:solidFill>
                  <a:srgbClr val="002060"/>
                </a:solidFill>
                <a:latin typeface="Calibri" panose="020F0502020204030204"/>
              </a:rPr>
              <a:t>Prävalenz und Impact von Immun-Checkpoint-Inhibitor-Langzeitfolgen</a:t>
            </a:r>
            <a:r>
              <a:rPr lang="de-DE" sz="2800" b="1" baseline="30000">
                <a:solidFill>
                  <a:srgbClr val="002060"/>
                </a:solidFill>
                <a:latin typeface="Calibri" panose="020F0502020204030204"/>
              </a:rPr>
              <a:t>1, 2</a:t>
            </a:r>
            <a:r>
              <a:rPr lang="de-DE" sz="2800" b="1">
                <a:solidFill>
                  <a:srgbClr val="002060"/>
                </a:solidFill>
                <a:latin typeface="Calibri" panose="020F0502020204030204"/>
              </a:rPr>
              <a:t>  </a:t>
            </a:r>
            <a:endParaRPr lang="de-DE" sz="2800" b="1">
              <a:solidFill>
                <a:srgbClr val="002060"/>
              </a:solidFill>
              <a:latin typeface="Calibri" panose="020F0502020204030204"/>
              <a:cs typeface="Calibri"/>
            </a:endParaRPr>
          </a:p>
        </p:txBody>
      </p:sp>
      <p:sp>
        <p:nvSpPr>
          <p:cNvPr id="14" name="Textfeld 13">
            <a:extLst>
              <a:ext uri="{FF2B5EF4-FFF2-40B4-BE49-F238E27FC236}">
                <a16:creationId xmlns:a16="http://schemas.microsoft.com/office/drawing/2014/main" id="{12C6F863-9EFE-1FBF-2D52-0EEFD7567619}"/>
              </a:ext>
            </a:extLst>
          </p:cNvPr>
          <p:cNvSpPr txBox="1"/>
          <p:nvPr/>
        </p:nvSpPr>
        <p:spPr>
          <a:xfrm>
            <a:off x="479094" y="1969483"/>
            <a:ext cx="10772841" cy="584775"/>
          </a:xfrm>
          <a:prstGeom prst="rect">
            <a:avLst/>
          </a:prstGeom>
          <a:noFill/>
        </p:spPr>
        <p:txBody>
          <a:bodyPr wrap="square" lIns="91440" tIns="45720" rIns="91440" bIns="45720" anchor="t">
            <a:spAutoFit/>
          </a:bodyPr>
          <a:lstStyle/>
          <a:p>
            <a:pPr>
              <a:spcBef>
                <a:spcPts val="400"/>
              </a:spcBef>
              <a:defRPr/>
            </a:pPr>
            <a:r>
              <a:rPr lang="de-DE" sz="1600" dirty="0">
                <a:solidFill>
                  <a:srgbClr val="002060"/>
                </a:solidFill>
              </a:rPr>
              <a:t>Auswertung</a:t>
            </a:r>
            <a:r>
              <a:rPr lang="en-US" sz="1600" dirty="0">
                <a:solidFill>
                  <a:srgbClr val="002060"/>
                </a:solidFill>
              </a:rPr>
              <a:t> von 200 </a:t>
            </a:r>
            <a:r>
              <a:rPr lang="de-DE" sz="1600" dirty="0">
                <a:solidFill>
                  <a:srgbClr val="002060"/>
                </a:solidFill>
              </a:rPr>
              <a:t>Krebspatienten verschiedener Tumorentitäten </a:t>
            </a:r>
            <a:r>
              <a:rPr lang="en-US" sz="1600" dirty="0">
                <a:solidFill>
                  <a:srgbClr val="002060"/>
                </a:solidFill>
              </a:rPr>
              <a:t>(96,5 % </a:t>
            </a:r>
            <a:r>
              <a:rPr lang="en-US" sz="1600" dirty="0" err="1">
                <a:solidFill>
                  <a:srgbClr val="002060"/>
                </a:solidFill>
              </a:rPr>
              <a:t>davon</a:t>
            </a:r>
            <a:r>
              <a:rPr lang="en-US" sz="1600" dirty="0">
                <a:solidFill>
                  <a:srgbClr val="002060"/>
                </a:solidFill>
              </a:rPr>
              <a:t> </a:t>
            </a:r>
            <a:r>
              <a:rPr lang="en-US" sz="1600" dirty="0" err="1">
                <a:solidFill>
                  <a:srgbClr val="002060"/>
                </a:solidFill>
              </a:rPr>
              <a:t>Melanom</a:t>
            </a:r>
            <a:r>
              <a:rPr lang="en-US" sz="1600" dirty="0">
                <a:solidFill>
                  <a:srgbClr val="002060"/>
                </a:solidFill>
              </a:rPr>
              <a:t>) mind. 12 </a:t>
            </a:r>
            <a:r>
              <a:rPr lang="de-DE" sz="1600" dirty="0">
                <a:solidFill>
                  <a:srgbClr val="002060"/>
                </a:solidFill>
              </a:rPr>
              <a:t>Wochen nach Ende einer Therapie mit Immun-Checkpoint-Inhibitoren</a:t>
            </a:r>
          </a:p>
        </p:txBody>
      </p:sp>
      <p:sp>
        <p:nvSpPr>
          <p:cNvPr id="12" name="Textfeld 11">
            <a:extLst>
              <a:ext uri="{FF2B5EF4-FFF2-40B4-BE49-F238E27FC236}">
                <a16:creationId xmlns:a16="http://schemas.microsoft.com/office/drawing/2014/main" id="{D3900385-490C-4EEF-A682-C41780AD4A51}"/>
              </a:ext>
            </a:extLst>
          </p:cNvPr>
          <p:cNvSpPr txBox="1"/>
          <p:nvPr/>
        </p:nvSpPr>
        <p:spPr>
          <a:xfrm>
            <a:off x="6295200" y="2670894"/>
            <a:ext cx="4826429" cy="595072"/>
          </a:xfrm>
          <a:prstGeom prst="rect">
            <a:avLst/>
          </a:prstGeom>
          <a:noFill/>
        </p:spPr>
        <p:txBody>
          <a:bodyPr wrap="square" lIns="91440" tIns="45720" rIns="91440" bIns="45720" rtlCol="0" anchor="t">
            <a:spAutoFit/>
          </a:bodyPr>
          <a:lstStyle/>
          <a:p>
            <a:r>
              <a:rPr lang="de-DE" sz="1600" b="1" dirty="0">
                <a:solidFill>
                  <a:srgbClr val="002060"/>
                </a:solidFill>
              </a:rPr>
              <a:t>Krebspatienten mit chronischen Nebenwirkungen durch Immun-Checkpoint-Inhibitoren (</a:t>
            </a:r>
            <a:r>
              <a:rPr lang="de-DE" sz="1600" b="1" dirty="0" err="1">
                <a:solidFill>
                  <a:srgbClr val="002060"/>
                </a:solidFill>
              </a:rPr>
              <a:t>irAEs</a:t>
            </a:r>
            <a:r>
              <a:rPr lang="de-DE" sz="1600" b="1" dirty="0">
                <a:solidFill>
                  <a:srgbClr val="002060"/>
                </a:solidFill>
              </a:rPr>
              <a:t>):</a:t>
            </a:r>
          </a:p>
        </p:txBody>
      </p:sp>
      <p:sp>
        <p:nvSpPr>
          <p:cNvPr id="16" name="Textfeld 15">
            <a:extLst>
              <a:ext uri="{FF2B5EF4-FFF2-40B4-BE49-F238E27FC236}">
                <a16:creationId xmlns:a16="http://schemas.microsoft.com/office/drawing/2014/main" id="{F88D2724-AFAD-2B9F-E494-E8C69B8EF089}"/>
              </a:ext>
            </a:extLst>
          </p:cNvPr>
          <p:cNvSpPr txBox="1"/>
          <p:nvPr/>
        </p:nvSpPr>
        <p:spPr>
          <a:xfrm>
            <a:off x="6295194" y="3304155"/>
            <a:ext cx="4896254" cy="2092881"/>
          </a:xfrm>
          <a:prstGeom prst="rect">
            <a:avLst/>
          </a:prstGeom>
          <a:noFill/>
        </p:spPr>
        <p:txBody>
          <a:bodyPr wrap="square">
            <a:spAutoFit/>
          </a:bodyPr>
          <a:lstStyle/>
          <a:p>
            <a:pPr marL="174625" indent="-174625">
              <a:spcAft>
                <a:spcPts val="600"/>
              </a:spcAft>
              <a:buFont typeface="Wingdings" panose="05000000000000000000" pitchFamily="2" charset="2"/>
              <a:buChar char="§"/>
            </a:pPr>
            <a:r>
              <a:rPr lang="de-DE" sz="1500" dirty="0">
                <a:solidFill>
                  <a:srgbClr val="002060"/>
                </a:solidFill>
              </a:rPr>
              <a:t>Hatten signifikante niedrigere Lebensqualität (</a:t>
            </a:r>
            <a:r>
              <a:rPr lang="de-DE" sz="1500" dirty="0" err="1">
                <a:solidFill>
                  <a:srgbClr val="002060"/>
                </a:solidFill>
              </a:rPr>
              <a:t>QoL</a:t>
            </a:r>
            <a:r>
              <a:rPr lang="de-DE" sz="1500" dirty="0">
                <a:solidFill>
                  <a:srgbClr val="002060"/>
                </a:solidFill>
              </a:rPr>
              <a:t>)* als Patienten ohne chronische </a:t>
            </a:r>
            <a:r>
              <a:rPr lang="de-DE" sz="1500" dirty="0" err="1">
                <a:solidFill>
                  <a:srgbClr val="002060"/>
                </a:solidFill>
              </a:rPr>
              <a:t>irAEs</a:t>
            </a:r>
            <a:endParaRPr lang="de-DE" sz="1500" dirty="0">
              <a:solidFill>
                <a:srgbClr val="002060"/>
              </a:solidFill>
            </a:endParaRPr>
          </a:p>
          <a:p>
            <a:pPr marL="174625" indent="-174625">
              <a:spcAft>
                <a:spcPts val="600"/>
              </a:spcAft>
              <a:buFont typeface="Wingdings" panose="05000000000000000000" pitchFamily="2" charset="2"/>
              <a:buChar char="§"/>
            </a:pPr>
            <a:r>
              <a:rPr lang="de-DE" sz="1500" dirty="0">
                <a:solidFill>
                  <a:srgbClr val="002060"/>
                </a:solidFill>
              </a:rPr>
              <a:t>Fühlten sich durch den Verlust an </a:t>
            </a:r>
            <a:r>
              <a:rPr lang="de-DE" sz="1500" dirty="0" err="1">
                <a:solidFill>
                  <a:srgbClr val="002060"/>
                </a:solidFill>
              </a:rPr>
              <a:t>QoL</a:t>
            </a:r>
            <a:r>
              <a:rPr lang="de-DE" sz="1500" dirty="0">
                <a:solidFill>
                  <a:srgbClr val="002060"/>
                </a:solidFill>
              </a:rPr>
              <a:t>, die </a:t>
            </a:r>
            <a:r>
              <a:rPr lang="de-DE" sz="1500" dirty="0" err="1">
                <a:solidFill>
                  <a:srgbClr val="002060"/>
                </a:solidFill>
              </a:rPr>
              <a:t>irAEs</a:t>
            </a:r>
            <a:r>
              <a:rPr lang="de-DE" sz="1500" dirty="0">
                <a:solidFill>
                  <a:srgbClr val="002060"/>
                </a:solidFill>
              </a:rPr>
              <a:t> selbst sowie deren Therapien ebenso stark belastet wie ein Vergleichskollektiv von primär Autoimmunerkrankten**</a:t>
            </a:r>
          </a:p>
          <a:p>
            <a:pPr marL="174625" indent="-174625">
              <a:spcAft>
                <a:spcPts val="600"/>
              </a:spcAft>
              <a:buFont typeface="Wingdings" panose="05000000000000000000" pitchFamily="2" charset="2"/>
              <a:buChar char="§"/>
            </a:pPr>
            <a:r>
              <a:rPr lang="de-DE" sz="1500" dirty="0">
                <a:solidFill>
                  <a:srgbClr val="002060"/>
                </a:solidFill>
              </a:rPr>
              <a:t>Fühlten sich im Vergleich zu Patienten ohne chronische </a:t>
            </a:r>
            <a:r>
              <a:rPr lang="de-DE" sz="1500" dirty="0" err="1">
                <a:solidFill>
                  <a:srgbClr val="002060"/>
                </a:solidFill>
              </a:rPr>
              <a:t>irAEs</a:t>
            </a:r>
            <a:r>
              <a:rPr lang="de-DE" sz="1500" dirty="0">
                <a:solidFill>
                  <a:srgbClr val="002060"/>
                </a:solidFill>
              </a:rPr>
              <a:t> schlecht über potentielle </a:t>
            </a:r>
            <a:r>
              <a:rPr lang="de-DE" sz="1500" dirty="0" err="1">
                <a:solidFill>
                  <a:srgbClr val="002060"/>
                </a:solidFill>
              </a:rPr>
              <a:t>Therapietoxizitäten</a:t>
            </a:r>
            <a:r>
              <a:rPr lang="de-DE" sz="1500" dirty="0">
                <a:solidFill>
                  <a:srgbClr val="002060"/>
                </a:solidFill>
              </a:rPr>
              <a:t> aufgeklärt (p &lt; 0,001)</a:t>
            </a:r>
          </a:p>
        </p:txBody>
      </p:sp>
      <p:sp>
        <p:nvSpPr>
          <p:cNvPr id="17" name="Textfeld 16">
            <a:extLst>
              <a:ext uri="{FF2B5EF4-FFF2-40B4-BE49-F238E27FC236}">
                <a16:creationId xmlns:a16="http://schemas.microsoft.com/office/drawing/2014/main" id="{3B1F2129-55BD-0C72-95FB-A6541678113D}"/>
              </a:ext>
            </a:extLst>
          </p:cNvPr>
          <p:cNvSpPr txBox="1"/>
          <p:nvPr/>
        </p:nvSpPr>
        <p:spPr>
          <a:xfrm>
            <a:off x="6295200" y="5688927"/>
            <a:ext cx="4540690" cy="415498"/>
          </a:xfrm>
          <a:prstGeom prst="rect">
            <a:avLst/>
          </a:prstGeom>
          <a:noFill/>
        </p:spPr>
        <p:txBody>
          <a:bodyPr wrap="square">
            <a:spAutoFit/>
          </a:bodyPr>
          <a:lstStyle>
            <a:defPPr>
              <a:defRPr lang="de-DE"/>
            </a:defPPr>
            <a:lvl1pPr>
              <a:defRPr sz="1200">
                <a:solidFill>
                  <a:schemeClr val="tx1">
                    <a:lumMod val="50000"/>
                    <a:lumOff val="50000"/>
                  </a:schemeClr>
                </a:solidFill>
              </a:defRPr>
            </a:lvl1pPr>
          </a:lstStyle>
          <a:p>
            <a:r>
              <a:rPr lang="de-DE" sz="1050"/>
              <a:t>* </a:t>
            </a:r>
            <a:r>
              <a:rPr lang="de-DE" sz="1050" err="1"/>
              <a:t>QoL</a:t>
            </a:r>
            <a:r>
              <a:rPr lang="de-DE" sz="1050"/>
              <a:t>: Lebensqualität (EQ-5D-5L Index und EQ-VAS). </a:t>
            </a:r>
            <a:br>
              <a:rPr lang="de-DE" sz="1050"/>
            </a:br>
            <a:r>
              <a:rPr lang="de-DE" sz="1050"/>
              <a:t>** Vergleichsgruppe: 2.705 Pat. mit verschiedenen Autoimmunerkrankungen. </a:t>
            </a:r>
            <a:endParaRPr lang="de-AT" sz="1050"/>
          </a:p>
        </p:txBody>
      </p:sp>
      <p:sp>
        <p:nvSpPr>
          <p:cNvPr id="22" name="Textfeld 21">
            <a:extLst>
              <a:ext uri="{FF2B5EF4-FFF2-40B4-BE49-F238E27FC236}">
                <a16:creationId xmlns:a16="http://schemas.microsoft.com/office/drawing/2014/main" id="{787C908B-0470-777E-DB4F-7FB6D9C4DA35}"/>
              </a:ext>
            </a:extLst>
          </p:cNvPr>
          <p:cNvSpPr txBox="1"/>
          <p:nvPr/>
        </p:nvSpPr>
        <p:spPr>
          <a:xfrm>
            <a:off x="4713914" y="5649454"/>
            <a:ext cx="703550" cy="276999"/>
          </a:xfrm>
          <a:prstGeom prst="rect">
            <a:avLst/>
          </a:prstGeom>
          <a:noFill/>
        </p:spPr>
        <p:txBody>
          <a:bodyPr wrap="square" rtlCol="0">
            <a:spAutoFit/>
          </a:bodyPr>
          <a:lstStyle/>
          <a:p>
            <a:pPr defTabSz="914377">
              <a:defRPr/>
            </a:pPr>
            <a:r>
              <a:rPr lang="de-DE" sz="1200" err="1">
                <a:solidFill>
                  <a:srgbClr val="2E497D"/>
                </a:solidFill>
                <a:cs typeface="Arial" panose="020B0604020202020204" pitchFamily="34" charset="0"/>
              </a:rPr>
              <a:t>n</a:t>
            </a:r>
            <a:r>
              <a:rPr lang="de-DE" sz="1200">
                <a:solidFill>
                  <a:srgbClr val="2E497D"/>
                </a:solidFill>
                <a:cs typeface="Arial" panose="020B0604020202020204" pitchFamily="34" charset="0"/>
              </a:rPr>
              <a:t> = 147</a:t>
            </a:r>
          </a:p>
        </p:txBody>
      </p:sp>
      <p:sp>
        <p:nvSpPr>
          <p:cNvPr id="4" name="Textfeld 13">
            <a:extLst>
              <a:ext uri="{FF2B5EF4-FFF2-40B4-BE49-F238E27FC236}">
                <a16:creationId xmlns:a16="http://schemas.microsoft.com/office/drawing/2014/main" id="{61D74DA6-F3BA-03FC-4315-F2ECD8B8DC00}"/>
              </a:ext>
            </a:extLst>
          </p:cNvPr>
          <p:cNvSpPr txBox="1"/>
          <p:nvPr/>
        </p:nvSpPr>
        <p:spPr>
          <a:xfrm>
            <a:off x="479093" y="2670894"/>
            <a:ext cx="5032707" cy="584775"/>
          </a:xfrm>
          <a:prstGeom prst="rect">
            <a:avLst/>
          </a:prstGeom>
          <a:noFill/>
        </p:spPr>
        <p:txBody>
          <a:bodyPr wrap="square" lIns="91440" tIns="45720" rIns="91440" bIns="45720" anchor="t">
            <a:spAutoFit/>
          </a:bodyPr>
          <a:lstStyle/>
          <a:p>
            <a:pPr>
              <a:spcBef>
                <a:spcPts val="400"/>
              </a:spcBef>
              <a:defRPr/>
            </a:pPr>
            <a:r>
              <a:rPr lang="de-DE" sz="1600" b="1">
                <a:solidFill>
                  <a:srgbClr val="002060"/>
                </a:solidFill>
                <a:latin typeface="Calibri" panose="020F0502020204030204"/>
              </a:rPr>
              <a:t>42 % der Patienten hatten </a:t>
            </a:r>
            <a:r>
              <a:rPr lang="de-DE" sz="1600" b="1" err="1">
                <a:solidFill>
                  <a:srgbClr val="002060"/>
                </a:solidFill>
                <a:latin typeface="Calibri" panose="020F0502020204030204"/>
              </a:rPr>
              <a:t>irAEs</a:t>
            </a:r>
            <a:r>
              <a:rPr lang="de-DE" sz="1600" b="1">
                <a:solidFill>
                  <a:srgbClr val="002060"/>
                </a:solidFill>
                <a:latin typeface="Calibri" panose="020F0502020204030204"/>
              </a:rPr>
              <a:t>, die mehr als 12 Wochen nach Ende der Immuntherapie anhielten:</a:t>
            </a:r>
            <a:endParaRPr lang="de-DE" sz="1600" b="1">
              <a:solidFill>
                <a:srgbClr val="002060"/>
              </a:solidFill>
              <a:cs typeface="Calibri"/>
            </a:endParaRPr>
          </a:p>
        </p:txBody>
      </p:sp>
    </p:spTree>
    <p:extLst>
      <p:ext uri="{BB962C8B-B14F-4D97-AF65-F5344CB8AC3E}">
        <p14:creationId xmlns:p14="http://schemas.microsoft.com/office/powerpoint/2010/main" val="3179887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253ADBA5-94A1-054D-9E2D-D02DA46868E0}"/>
              </a:ext>
            </a:extLst>
          </p:cNvPr>
          <p:cNvSpPr/>
          <p:nvPr/>
        </p:nvSpPr>
        <p:spPr>
          <a:xfrm>
            <a:off x="5833288" y="1783314"/>
            <a:ext cx="5459667" cy="4141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el 1">
            <a:extLst>
              <a:ext uri="{FF2B5EF4-FFF2-40B4-BE49-F238E27FC236}">
                <a16:creationId xmlns:a16="http://schemas.microsoft.com/office/drawing/2014/main" id="{27A8CD40-AB31-AB87-E3A7-DA9DFEA27F1A}"/>
              </a:ext>
            </a:extLst>
          </p:cNvPr>
          <p:cNvSpPr txBox="1">
            <a:spLocks/>
          </p:cNvSpPr>
          <p:nvPr/>
        </p:nvSpPr>
        <p:spPr>
          <a:xfrm>
            <a:off x="494006" y="1233761"/>
            <a:ext cx="11044031" cy="801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Wie k</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önnten</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wir dem Thema „Langzeitfolgen“ besser gerecht werden?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1, 2</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900"/>
              <a:t>ICI: </a:t>
            </a:r>
            <a:r>
              <a:rPr lang="de-DE" sz="900" b="0"/>
              <a:t>Immun-Checkpoint-Inhibitor; </a:t>
            </a:r>
            <a:r>
              <a:rPr lang="de-DE" sz="900" err="1"/>
              <a:t>irAEs</a:t>
            </a:r>
            <a:r>
              <a:rPr lang="de-DE" sz="900"/>
              <a:t>: </a:t>
            </a:r>
            <a:r>
              <a:rPr lang="de-DE" sz="900" b="0"/>
              <a:t>immunvermittelte unerwünschte Ereignisse; </a:t>
            </a:r>
            <a:r>
              <a:rPr lang="de-DE" sz="900"/>
              <a:t>NW</a:t>
            </a:r>
            <a:r>
              <a:rPr lang="de-DE" sz="900" b="0"/>
              <a:t>: Nebenwirkung; </a:t>
            </a:r>
            <a:r>
              <a:rPr lang="de-DE" sz="900" err="1"/>
              <a:t>QoL</a:t>
            </a:r>
            <a:r>
              <a:rPr lang="de-DE" sz="900" b="0"/>
              <a:t>: Lebensqualität.</a:t>
            </a:r>
          </a:p>
          <a:p>
            <a:r>
              <a:rPr lang="de-DE" sz="900"/>
              <a:t>Referenzen: 1. </a:t>
            </a:r>
            <a:r>
              <a:rPr lang="de-DE" sz="900" b="0"/>
              <a:t>Duong S et al. Spätfolgen nach Immuntherapie. Onkologe 2021; 27: 739–746. </a:t>
            </a:r>
            <a:r>
              <a:rPr lang="de-DE" sz="900"/>
              <a:t>2.</a:t>
            </a:r>
            <a:r>
              <a:rPr lang="de-DE" sz="900" b="0"/>
              <a:t> </a:t>
            </a:r>
            <a:r>
              <a:rPr lang="de-DE" sz="900" b="0" err="1"/>
              <a:t>Patrinely</a:t>
            </a:r>
            <a:r>
              <a:rPr lang="de-DE" sz="900" b="0"/>
              <a:t> JR </a:t>
            </a:r>
            <a:r>
              <a:rPr lang="de-DE" sz="900" b="0" err="1"/>
              <a:t>Jr</a:t>
            </a:r>
            <a:r>
              <a:rPr lang="de-DE" sz="900" b="0"/>
              <a:t> et al. </a:t>
            </a:r>
            <a:r>
              <a:rPr lang="en-US" sz="900" b="0"/>
              <a:t>Chronic Immune-Related Adverse Events Following Adjuvant Anti-PD-1 Therapy for High-Risk Resected Melanoma.</a:t>
            </a:r>
            <a:r>
              <a:rPr lang="de-DE" sz="900" b="0"/>
              <a:t> JAMA </a:t>
            </a:r>
            <a:r>
              <a:rPr lang="de-DE" sz="900" b="0" err="1"/>
              <a:t>Oncol</a:t>
            </a:r>
            <a:r>
              <a:rPr lang="de-DE" sz="900" b="0"/>
              <a:t> 2021; 7(5): 744–748.</a:t>
            </a:r>
            <a:endParaRPr lang="de-DE" sz="900"/>
          </a:p>
        </p:txBody>
      </p:sp>
      <p:sp>
        <p:nvSpPr>
          <p:cNvPr id="8" name="Inhaltsplatzhalter 2">
            <a:extLst>
              <a:ext uri="{FF2B5EF4-FFF2-40B4-BE49-F238E27FC236}">
                <a16:creationId xmlns:a16="http://schemas.microsoft.com/office/drawing/2014/main" id="{304E0486-5452-5002-96BA-A431C996B133}"/>
              </a:ext>
            </a:extLst>
          </p:cNvPr>
          <p:cNvSpPr txBox="1">
            <a:spLocks/>
          </p:cNvSpPr>
          <p:nvPr/>
        </p:nvSpPr>
        <p:spPr>
          <a:xfrm>
            <a:off x="494006" y="2319307"/>
            <a:ext cx="5032152" cy="3257174"/>
          </a:xfrm>
          <a:prstGeom prst="rect">
            <a:avLst/>
          </a:prstGeom>
          <a:solidFill>
            <a:schemeClr val="bg1"/>
          </a:solidFill>
          <a:ln>
            <a:noFill/>
          </a:ln>
        </p:spPr>
        <p:txBody>
          <a:bodyPr vert="horz" lIns="72000" tIns="72000" rIns="72000" bIns="72000" rtlCol="0" anchor="t">
            <a:noAutofit/>
          </a:bodyPr>
          <a:lstStyle>
            <a:defPPr>
              <a:defRPr lang="de-DE"/>
            </a:defPPr>
            <a:lvl1pPr marR="0" lvl="0" fontAlgn="auto">
              <a:lnSpc>
                <a:spcPct val="90000"/>
              </a:lnSpc>
              <a:spcBef>
                <a:spcPts val="0"/>
              </a:spcBef>
              <a:spcAft>
                <a:spcPts val="0"/>
              </a:spcAft>
              <a:buClrTx/>
              <a:buSzTx/>
              <a:tabLst/>
              <a:defRPr kumimoji="0" b="0" i="0" u="none" strike="noStrike" cap="none" spc="0" normalizeH="0" baseline="0">
                <a:ln>
                  <a:noFill/>
                </a:ln>
                <a:solidFill>
                  <a:srgbClr val="002060"/>
                </a:solidFill>
                <a:effectLst/>
                <a:uLnTx/>
                <a:uFillTx/>
                <a:latin typeface="Calibri" panose="020F0502020204030204"/>
                <a:cs typeface="Arial" panose="020B0604020202020204" pitchFamily="34" charset="0"/>
              </a:defRPr>
            </a:lvl1pPr>
            <a:lvl2pPr marL="742950" lvl="1" indent="-285750">
              <a:lnSpc>
                <a:spcPct val="90000"/>
              </a:lnSpc>
              <a:spcAft>
                <a:spcPts val="400"/>
              </a:spcAft>
              <a:buFont typeface="Wingdings" pitchFamily="2" charset="2"/>
              <a:buChar char="§"/>
              <a:defRPr kumimoji="0" b="0" i="0" u="none" strike="noStrike" cap="none" spc="0" normalizeH="0" baseline="0">
                <a:ln>
                  <a:noFill/>
                </a:ln>
                <a:solidFill>
                  <a:srgbClr val="002060"/>
                </a:solidFill>
                <a:effectLst/>
                <a:uLnTx/>
                <a:uFillTx/>
                <a:latin typeface="Calibri" panose="020F0502020204030204"/>
                <a:cs typeface="Arial" panose="020B0604020202020204" pitchFamily="34" charset="0"/>
              </a:defRPr>
            </a:lvl2pPr>
            <a:lvl3pPr marL="730250" lvl="2" indent="-285750">
              <a:lnSpc>
                <a:spcPct val="90000"/>
              </a:lnSpc>
              <a:spcAft>
                <a:spcPts val="400"/>
              </a:spcAft>
              <a:buFont typeface="Wingdings" pitchFamily="2" charset="2"/>
              <a:buChar char="§"/>
              <a:defRPr>
                <a:solidFill>
                  <a:srgbClr val="002060"/>
                </a:solidFill>
                <a:latin typeface="Calibri" panose="020F0502020204030204"/>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
                <a:srgbClr val="0460A9">
                  <a:lumMod val="50000"/>
                </a:srgbClr>
              </a:buClr>
              <a:buSzTx/>
              <a:buFontTx/>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Bewusstsein für Spät- und Langzeitfolgen fördern </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Etwa 42 % der Patienten haben chronische Nebenwirkungen</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irAEs</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können auch noch Monate nach Beendigung der Therapie auftreten und bleibende Schäden verursachen </a:t>
            </a:r>
          </a:p>
          <a:p>
            <a:pPr marL="0" marR="0" lvl="0" indent="0" algn="l" defTabSz="914400" rtl="0" eaLnBrk="1" fontAlgn="auto" latinLnBrk="0" hangingPunct="1">
              <a:lnSpc>
                <a:spcPct val="100000"/>
              </a:lnSpc>
              <a:spcBef>
                <a:spcPts val="1200"/>
              </a:spcBef>
              <a:spcAft>
                <a:spcPts val="0"/>
              </a:spcAft>
              <a:buClr>
                <a:srgbClr val="0460A9">
                  <a:lumMod val="50000"/>
                </a:srgbClr>
              </a:buClr>
              <a:buSzTx/>
              <a:buFontTx/>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Bessere Erfassung von Spät- und Langzeitfolgen</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Z. B. längeres Follow-</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up</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von Studienpatienten hinsichtlich Toxizität</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Abfrage von Spät- und Langzeit-Auswirkungen der Tumortherapie auf den Patienten</a:t>
            </a:r>
          </a:p>
          <a:p>
            <a:pPr marL="0" marR="0" lvl="0" indent="0" algn="l" defTabSz="914400" rtl="0" eaLnBrk="1" fontAlgn="auto" latinLnBrk="0" hangingPunct="1">
              <a:lnSpc>
                <a:spcPct val="100000"/>
              </a:lnSpc>
              <a:spcBef>
                <a:spcPts val="1200"/>
              </a:spcBef>
              <a:spcAft>
                <a:spcPts val="0"/>
              </a:spcAft>
              <a:buClr>
                <a:srgbClr val="0460A9">
                  <a:lumMod val="50000"/>
                </a:srgbClr>
              </a:buClr>
              <a:buSzTx/>
              <a:buFontTx/>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Zentrale Dokumentation zum Schaffen einer gemeinsamen Datenbasis</a:t>
            </a:r>
          </a:p>
          <a:p>
            <a:pPr marL="171450"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Dokumentation des langfristigen Outcomes von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irAEs</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bislang lückenhaft</a:t>
            </a:r>
          </a:p>
          <a:p>
            <a:pPr marL="171450"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Dokumentation der ICI-NW in SERIO-Register </a:t>
            </a:r>
            <a:b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b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(Side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Effect</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Registry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Immuno-Oncology</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hlinkClick r:id="rId3">
                  <a:extLst>
                    <a:ext uri="{A12FA001-AC4F-418D-AE19-62706E023703}">
                      <ahyp:hlinkClr xmlns:ahyp="http://schemas.microsoft.com/office/drawing/2018/hyperlinkcolor" val="tx"/>
                    </a:ext>
                  </a:extLst>
                </a:hlinkClick>
              </a:rPr>
              <a:t>www.serio-registry.org</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a:t>
            </a:r>
            <a:endParaRPr kumimoji="0" lang="de-DE" sz="14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endParaRPr>
          </a:p>
        </p:txBody>
      </p:sp>
      <p:sp>
        <p:nvSpPr>
          <p:cNvPr id="10" name="Textplatzhalter 1">
            <a:extLst>
              <a:ext uri="{FF2B5EF4-FFF2-40B4-BE49-F238E27FC236}">
                <a16:creationId xmlns:a16="http://schemas.microsoft.com/office/drawing/2014/main" id="{D691581A-AC77-8847-B120-56D0B404A267}"/>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000" dirty="0"/>
              <a:t>2.1.1 Langzeit- und Spätfolgen gängiger Melanom-Systemtherapien</a:t>
            </a:r>
          </a:p>
        </p:txBody>
      </p:sp>
      <p:sp>
        <p:nvSpPr>
          <p:cNvPr id="6" name="Content Placeholder 2">
            <a:extLst>
              <a:ext uri="{FF2B5EF4-FFF2-40B4-BE49-F238E27FC236}">
                <a16:creationId xmlns:a16="http://schemas.microsoft.com/office/drawing/2014/main" id="{FD5842C9-7ABF-9794-4EB7-B2221CFF99EB}"/>
              </a:ext>
            </a:extLst>
          </p:cNvPr>
          <p:cNvSpPr txBox="1">
            <a:spLocks/>
          </p:cNvSpPr>
          <p:nvPr/>
        </p:nvSpPr>
        <p:spPr>
          <a:xfrm>
            <a:off x="5988425" y="2319307"/>
            <a:ext cx="5321258" cy="3574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Zusammenstellung einer allgemeinen Survivorship-Mappe mit Informationen zu typischen Themen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Individuellen Bedarf/Belastung im ärztlichen Gespräch erheben</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Strukturierte Befragung zu Langzeitfolgen und empfundener Belastung </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Anerkennung der Einschränkung </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Einordnung der Symptome: bleibend, therapierbar, </a:t>
            </a:r>
            <a:b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b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supportive Möglichkeiten, Prognose</a:t>
            </a:r>
          </a:p>
          <a:p>
            <a:pPr marL="180975" marR="0" lvl="1" indent="-171450" algn="l" defTabSz="914400" rtl="0" eaLnBrk="1" fontAlgn="auto" latinLnBrk="0" hangingPunct="1">
              <a:lnSpc>
                <a:spcPct val="100000"/>
              </a:lnSpc>
              <a:spcBef>
                <a:spcPts val="400"/>
              </a:spcBef>
              <a:spcAft>
                <a:spcPts val="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Evaluation: Ist medikamentöse/therapeutische Intervention möglich/nötig?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Unterstützung</a:t>
            </a:r>
          </a:p>
          <a:p>
            <a:pPr marL="180975" marR="0" lvl="1" indent="-171450" algn="l" defTabSz="914400" rtl="0" eaLnBrk="1" fontAlgn="auto" latinLnBrk="0" hangingPunct="1">
              <a:lnSpc>
                <a:spcPct val="100000"/>
              </a:lnSpc>
              <a:spcBef>
                <a:spcPts val="400"/>
              </a:spcBef>
              <a:spcAft>
                <a:spcPts val="40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Medikamentöse und therapeutische Intervention wenn möglich/nötig, </a:t>
            </a:r>
            <a:b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b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z.</a:t>
            </a:r>
            <a:r>
              <a:rPr kumimoji="0" lang="de-DE" sz="1200" b="0" i="0" u="none" strike="noStrike" kern="1200" cap="none" spc="0" normalizeH="0" baseline="0" noProof="0">
                <a:ln>
                  <a:noFill/>
                </a:ln>
                <a:solidFill>
                  <a:srgbClr val="002060"/>
                </a:solidFill>
                <a:effectLst/>
                <a:uLnTx/>
                <a:uFillTx/>
                <a:latin typeface="Nunito Sans" panose="00000500000000000000" pitchFamily="2" charset="0"/>
                <a:ea typeface="+mn-ea"/>
                <a:cs typeface="Arial" panose="020B0604020202020204" pitchFamily="34" charset="0"/>
              </a:rPr>
              <a:t> </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B.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psychoonkol</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Support, Ernährungsberatung</a:t>
            </a:r>
          </a:p>
          <a:p>
            <a:pPr marL="180975" marR="0" lvl="1" indent="-171450" algn="l" defTabSz="914400" rtl="0" eaLnBrk="1" fontAlgn="auto" latinLnBrk="0" hangingPunct="1">
              <a:lnSpc>
                <a:spcPct val="100000"/>
              </a:lnSpc>
              <a:spcBef>
                <a:spcPts val="400"/>
              </a:spcBef>
              <a:spcAft>
                <a:spcPts val="400"/>
              </a:spcAft>
              <a:buClr>
                <a:srgbClr val="0460A9">
                  <a:lumMod val="50000"/>
                </a:srgbClr>
              </a:buClr>
              <a:buSzTx/>
              <a:buFont typeface="Wingdings" pitchFamily="2" charset="2"/>
              <a:buChar char="§"/>
              <a:tabLst/>
              <a:defRPr/>
            </a:pP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Versorgung mit Symptom-spezifischem Informationsmaterial, </a:t>
            </a:r>
            <a:b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b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z.</a:t>
            </a:r>
            <a:r>
              <a:rPr kumimoji="0" lang="de-DE" sz="1200" b="0" i="0" u="none" strike="noStrike" kern="1200" cap="none" spc="0" normalizeH="0" baseline="0" noProof="0">
                <a:ln>
                  <a:noFill/>
                </a:ln>
                <a:solidFill>
                  <a:srgbClr val="002060"/>
                </a:solidFill>
                <a:effectLst/>
                <a:uLnTx/>
                <a:uFillTx/>
                <a:latin typeface="Nunito Sans" panose="00000500000000000000" pitchFamily="2" charset="0"/>
                <a:ea typeface="+mn-ea"/>
                <a:cs typeface="Arial" panose="020B0604020202020204" pitchFamily="34" charset="0"/>
              </a:rPr>
              <a:t> </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B.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Siccablatt</a:t>
            </a:r>
            <a:r>
              <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 Schulungsmaterial </a:t>
            </a:r>
            <a:r>
              <a:rPr kumimoji="0" lang="de-DE" sz="1200" b="0"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Hypophysitis</a:t>
            </a:r>
            <a:endParaRPr kumimoji="0" lang="de-DE" sz="1200" b="0"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Re-Evaluation bei Follow-</a:t>
            </a:r>
            <a:r>
              <a:rPr kumimoji="0" lang="de-DE" sz="1400" b="1" i="0" u="none" strike="noStrike" kern="1200" cap="none" spc="0" normalizeH="0" baseline="0" noProof="0" err="1">
                <a:ln>
                  <a:noFill/>
                </a:ln>
                <a:solidFill>
                  <a:srgbClr val="002060"/>
                </a:solidFill>
                <a:effectLst/>
                <a:uLnTx/>
                <a:uFillTx/>
                <a:latin typeface="Calibri" panose="020F0502020204030204"/>
                <a:ea typeface="+mn-ea"/>
                <a:cs typeface="Arial" panose="020B0604020202020204" pitchFamily="34" charset="0"/>
              </a:rPr>
              <a:t>up</a:t>
            </a:r>
            <a:endParaRPr kumimoji="0" lang="de-DE"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endParaRPr>
          </a:p>
        </p:txBody>
      </p:sp>
      <p:sp>
        <p:nvSpPr>
          <p:cNvPr id="5" name="Textfeld 4">
            <a:extLst>
              <a:ext uri="{FF2B5EF4-FFF2-40B4-BE49-F238E27FC236}">
                <a16:creationId xmlns:a16="http://schemas.microsoft.com/office/drawing/2014/main" id="{88B3EFD4-DD6D-8528-ED9A-251ABF616AA0}"/>
              </a:ext>
            </a:extLst>
          </p:cNvPr>
          <p:cNvSpPr txBox="1"/>
          <p:nvPr/>
        </p:nvSpPr>
        <p:spPr>
          <a:xfrm>
            <a:off x="494005" y="1872290"/>
            <a:ext cx="47783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6DD17F"/>
                </a:solidFill>
                <a:effectLst/>
                <a:uLnTx/>
                <a:uFillTx/>
                <a:latin typeface="Calibri" panose="020F0502020204030204"/>
                <a:ea typeface="+mn-ea"/>
                <a:cs typeface="+mn-cs"/>
              </a:rPr>
              <a:t>In der (</a:t>
            </a:r>
            <a:r>
              <a:rPr kumimoji="0" lang="de-DE" sz="1800" b="1" i="0" u="none" strike="noStrike" kern="1200" cap="none" spc="0" normalizeH="0" baseline="0" noProof="0" err="1">
                <a:ln>
                  <a:noFill/>
                </a:ln>
                <a:solidFill>
                  <a:srgbClr val="6DD17F"/>
                </a:solidFill>
                <a:effectLst/>
                <a:uLnTx/>
                <a:uFillTx/>
                <a:latin typeface="Calibri" panose="020F0502020204030204"/>
                <a:ea typeface="+mn-ea"/>
                <a:cs typeface="+mn-cs"/>
              </a:rPr>
              <a:t>Dermato</a:t>
            </a:r>
            <a:r>
              <a:rPr kumimoji="0" lang="de-DE" sz="1800" b="1" i="0" u="none" strike="noStrike" kern="1200" cap="none" spc="0" normalizeH="0" baseline="0" noProof="0">
                <a:ln>
                  <a:noFill/>
                </a:ln>
                <a:solidFill>
                  <a:srgbClr val="6DD17F"/>
                </a:solidFill>
                <a:effectLst/>
                <a:uLnTx/>
                <a:uFillTx/>
                <a:latin typeface="Calibri" panose="020F0502020204030204"/>
                <a:ea typeface="+mn-ea"/>
                <a:cs typeface="+mn-cs"/>
              </a:rPr>
              <a:t>-)Onkologie: </a:t>
            </a:r>
          </a:p>
        </p:txBody>
      </p:sp>
      <p:sp>
        <p:nvSpPr>
          <p:cNvPr id="7" name="Textfeld 6">
            <a:extLst>
              <a:ext uri="{FF2B5EF4-FFF2-40B4-BE49-F238E27FC236}">
                <a16:creationId xmlns:a16="http://schemas.microsoft.com/office/drawing/2014/main" id="{91D60464-5210-8839-0479-BED4055C528D}"/>
              </a:ext>
            </a:extLst>
          </p:cNvPr>
          <p:cNvSpPr txBox="1"/>
          <p:nvPr/>
        </p:nvSpPr>
        <p:spPr>
          <a:xfrm>
            <a:off x="5988425" y="1872290"/>
            <a:ext cx="4954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6DD17F"/>
                </a:solidFill>
                <a:effectLst/>
                <a:uLnTx/>
                <a:uFillTx/>
                <a:latin typeface="Calibri" panose="020F0502020204030204"/>
                <a:ea typeface="+mn-ea"/>
                <a:cs typeface="+mn-cs"/>
              </a:rPr>
              <a:t>Im Umgang mit Betroffenen:</a:t>
            </a:r>
          </a:p>
        </p:txBody>
      </p:sp>
    </p:spTree>
    <p:extLst>
      <p:ext uri="{BB962C8B-B14F-4D97-AF65-F5344CB8AC3E}">
        <p14:creationId xmlns:p14="http://schemas.microsoft.com/office/powerpoint/2010/main" val="377747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7A8CD40-AB31-AB87-E3A7-DA9DFEA27F1A}"/>
              </a:ext>
            </a:extLst>
          </p:cNvPr>
          <p:cNvSpPr txBox="1">
            <a:spLocks/>
          </p:cNvSpPr>
          <p:nvPr/>
        </p:nvSpPr>
        <p:spPr>
          <a:xfrm>
            <a:off x="494006" y="1233761"/>
            <a:ext cx="11044031" cy="801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Zielsetzung einer Tumortherapie: </a:t>
            </a:r>
            <a:r>
              <a:rPr lang="de-DE" sz="2800" b="1">
                <a:solidFill>
                  <a:srgbClr val="002060"/>
                </a:solidFill>
                <a:latin typeface="Calibri" panose="020F0502020204030204"/>
              </a:rPr>
              <a:t>I</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ndividuell</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und komplex </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900"/>
              <a:t>Referenz: </a:t>
            </a:r>
            <a:r>
              <a:rPr lang="de-DE" sz="900" b="0"/>
              <a:t>Darstellung zur Verfügung gestellt von Prof. Dr. Heinzerling, LMU München.</a:t>
            </a:r>
            <a:endParaRPr lang="de-DE" sz="900"/>
          </a:p>
        </p:txBody>
      </p:sp>
      <p:sp>
        <p:nvSpPr>
          <p:cNvPr id="8" name="Inhaltsplatzhalter 2">
            <a:extLst>
              <a:ext uri="{FF2B5EF4-FFF2-40B4-BE49-F238E27FC236}">
                <a16:creationId xmlns:a16="http://schemas.microsoft.com/office/drawing/2014/main" id="{304E0486-5452-5002-96BA-A431C996B133}"/>
              </a:ext>
            </a:extLst>
          </p:cNvPr>
          <p:cNvSpPr txBox="1">
            <a:spLocks/>
          </p:cNvSpPr>
          <p:nvPr/>
        </p:nvSpPr>
        <p:spPr>
          <a:xfrm>
            <a:off x="6312489" y="2651218"/>
            <a:ext cx="5233171" cy="2358461"/>
          </a:xfrm>
          <a:prstGeom prst="rect">
            <a:avLst/>
          </a:prstGeom>
          <a:solidFill>
            <a:schemeClr val="bg1"/>
          </a:solidFill>
          <a:ln>
            <a:noFill/>
          </a:ln>
        </p:spPr>
        <p:txBody>
          <a:bodyPr vert="horz" lIns="72000" tIns="72000" rIns="72000" bIns="72000" rtlCol="0" anchor="t">
            <a:noAutofit/>
          </a:bodyPr>
          <a:lstStyle>
            <a:defPPr>
              <a:defRPr lang="de-DE"/>
            </a:defPPr>
            <a:lvl1pPr marR="0" lvl="0" fontAlgn="auto">
              <a:lnSpc>
                <a:spcPct val="90000"/>
              </a:lnSpc>
              <a:spcBef>
                <a:spcPts val="0"/>
              </a:spcBef>
              <a:spcAft>
                <a:spcPts val="0"/>
              </a:spcAft>
              <a:buClrTx/>
              <a:buSzTx/>
              <a:tabLst/>
              <a:defRPr kumimoji="0" b="0" i="0" u="none" strike="noStrike" cap="none" spc="0" normalizeH="0" baseline="0">
                <a:ln>
                  <a:noFill/>
                </a:ln>
                <a:solidFill>
                  <a:srgbClr val="002060"/>
                </a:solidFill>
                <a:effectLst/>
                <a:uLnTx/>
                <a:uFillTx/>
                <a:latin typeface="Calibri" panose="020F0502020204030204"/>
                <a:cs typeface="Arial" panose="020B0604020202020204" pitchFamily="34" charset="0"/>
              </a:defRPr>
            </a:lvl1pPr>
            <a:lvl2pPr marL="742950" lvl="1" indent="-285750">
              <a:lnSpc>
                <a:spcPct val="90000"/>
              </a:lnSpc>
              <a:spcAft>
                <a:spcPts val="400"/>
              </a:spcAft>
              <a:buFont typeface="Wingdings" pitchFamily="2" charset="2"/>
              <a:buChar char="§"/>
              <a:defRPr kumimoji="0" b="0" i="0" u="none" strike="noStrike" cap="none" spc="0" normalizeH="0" baseline="0">
                <a:ln>
                  <a:noFill/>
                </a:ln>
                <a:solidFill>
                  <a:srgbClr val="002060"/>
                </a:solidFill>
                <a:effectLst/>
                <a:uLnTx/>
                <a:uFillTx/>
                <a:latin typeface="Calibri" panose="020F0502020204030204"/>
                <a:cs typeface="Arial" panose="020B0604020202020204" pitchFamily="34" charset="0"/>
              </a:defRPr>
            </a:lvl2pPr>
            <a:lvl3pPr marL="730250" lvl="2" indent="-285750">
              <a:lnSpc>
                <a:spcPct val="90000"/>
              </a:lnSpc>
              <a:spcAft>
                <a:spcPts val="400"/>
              </a:spcAft>
              <a:buFont typeface="Wingdings" pitchFamily="2" charset="2"/>
              <a:buChar char="§"/>
              <a:defRPr>
                <a:solidFill>
                  <a:srgbClr val="002060"/>
                </a:solidFill>
                <a:latin typeface="Calibri" panose="020F0502020204030204"/>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9870" indent="-229870">
              <a:lnSpc>
                <a:spcPct val="100000"/>
              </a:lnSpc>
              <a:spcAft>
                <a:spcPts val="1000"/>
              </a:spcAft>
              <a:buClr>
                <a:schemeClr val="accent4">
                  <a:lumMod val="50000"/>
                </a:schemeClr>
              </a:buClr>
              <a:buFont typeface="Wingdings" panose="05000000000000000000" pitchFamily="2" charset="2"/>
              <a:buChar char="§"/>
            </a:pPr>
            <a:r>
              <a:rPr lang="de-DE" sz="1600" b="1">
                <a:latin typeface="+mn-lt"/>
                <a:cs typeface="+mn-cs"/>
              </a:rPr>
              <a:t>Therapie eines Risikos (Rezidiv) – ohne nachweisbare Erkrankung</a:t>
            </a:r>
            <a:endParaRPr lang="en-US">
              <a:cs typeface="+mn-cs"/>
            </a:endParaRPr>
          </a:p>
          <a:p>
            <a:pPr marL="229870" indent="-229870">
              <a:lnSpc>
                <a:spcPct val="100000"/>
              </a:lnSpc>
              <a:spcAft>
                <a:spcPts val="500"/>
              </a:spcAft>
              <a:buClr>
                <a:schemeClr val="accent4">
                  <a:lumMod val="50000"/>
                </a:schemeClr>
              </a:buClr>
              <a:buFont typeface="Wingdings" panose="05000000000000000000" pitchFamily="2" charset="2"/>
              <a:buChar char="§"/>
            </a:pPr>
            <a:r>
              <a:rPr lang="de-DE" sz="1600" b="1">
                <a:latin typeface="+mn-lt"/>
                <a:cs typeface="+mn-cs"/>
              </a:rPr>
              <a:t>Kurativer Ansatz: </a:t>
            </a:r>
            <a:r>
              <a:rPr lang="de-DE" sz="1600" i="1">
                <a:latin typeface="+mn-lt"/>
                <a:cs typeface="+mn-cs"/>
              </a:rPr>
              <a:t>Survivor</a:t>
            </a:r>
            <a:r>
              <a:rPr lang="de-DE" sz="1600">
                <a:latin typeface="+mn-lt"/>
                <a:cs typeface="+mn-cs"/>
              </a:rPr>
              <a:t> haben</a:t>
            </a:r>
            <a:endParaRPr lang="de-DE" sz="1600">
              <a:latin typeface="+mn-lt"/>
              <a:cs typeface="Calibri"/>
            </a:endParaRPr>
          </a:p>
          <a:p>
            <a:pPr marL="495300" lvl="1" indent="-238125">
              <a:lnSpc>
                <a:spcPct val="100000"/>
              </a:lnSpc>
              <a:spcAft>
                <a:spcPts val="500"/>
              </a:spcAft>
              <a:buClr>
                <a:schemeClr val="accent4">
                  <a:lumMod val="50000"/>
                </a:schemeClr>
              </a:buClr>
            </a:pPr>
            <a:r>
              <a:rPr lang="de-DE" sz="1600">
                <a:latin typeface="+mn-lt"/>
                <a:cs typeface="+mn-cs"/>
              </a:rPr>
              <a:t>hohe Lebenserwartung </a:t>
            </a:r>
            <a:endParaRPr lang="de-DE" sz="1600">
              <a:latin typeface="+mn-lt"/>
              <a:cs typeface="Calibri" panose="020F0502020204030204"/>
            </a:endParaRPr>
          </a:p>
          <a:p>
            <a:pPr marL="495300" lvl="1" indent="-238125">
              <a:lnSpc>
                <a:spcPct val="100000"/>
              </a:lnSpc>
              <a:spcAft>
                <a:spcPts val="1000"/>
              </a:spcAft>
              <a:buClr>
                <a:schemeClr val="accent4">
                  <a:lumMod val="50000"/>
                </a:schemeClr>
              </a:buClr>
            </a:pPr>
            <a:r>
              <a:rPr lang="de-DE" sz="1600">
                <a:latin typeface="+mn-lt"/>
                <a:cs typeface="+mn-cs"/>
              </a:rPr>
              <a:t>Hoffnung auf „langes und normales Leben“</a:t>
            </a:r>
            <a:endParaRPr lang="de-DE" sz="1600">
              <a:latin typeface="+mn-lt"/>
              <a:cs typeface="Calibri" panose="020F0502020204030204"/>
            </a:endParaRPr>
          </a:p>
          <a:p>
            <a:pPr marL="229870" indent="-229870">
              <a:lnSpc>
                <a:spcPct val="100000"/>
              </a:lnSpc>
              <a:spcAft>
                <a:spcPts val="1000"/>
              </a:spcAft>
              <a:buClr>
                <a:schemeClr val="accent4">
                  <a:lumMod val="50000"/>
                </a:schemeClr>
              </a:buClr>
              <a:buFont typeface="Wingdings" panose="05000000000000000000" pitchFamily="2" charset="2"/>
              <a:buChar char="§"/>
            </a:pPr>
            <a:r>
              <a:rPr lang="de-DE" sz="1600" b="1">
                <a:latin typeface="+mn-lt"/>
                <a:cs typeface="+mn-cs"/>
              </a:rPr>
              <a:t>Chronische Nebenwirkungen und Folgeschäden können über Jahrzehnte belasten</a:t>
            </a:r>
            <a:endParaRPr lang="de-DE" sz="1600" b="1">
              <a:latin typeface="+mn-lt"/>
              <a:cs typeface="Calibri"/>
            </a:endParaRPr>
          </a:p>
        </p:txBody>
      </p:sp>
      <p:sp>
        <p:nvSpPr>
          <p:cNvPr id="10" name="Textplatzhalter 1">
            <a:extLst>
              <a:ext uri="{FF2B5EF4-FFF2-40B4-BE49-F238E27FC236}">
                <a16:creationId xmlns:a16="http://schemas.microsoft.com/office/drawing/2014/main" id="{D691581A-AC77-8847-B120-56D0B404A267}"/>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t>2.1.2 Die adjuvante Therapieentscheidung </a:t>
            </a:r>
          </a:p>
        </p:txBody>
      </p:sp>
      <p:sp>
        <p:nvSpPr>
          <p:cNvPr id="5" name="Textfeld 4">
            <a:extLst>
              <a:ext uri="{FF2B5EF4-FFF2-40B4-BE49-F238E27FC236}">
                <a16:creationId xmlns:a16="http://schemas.microsoft.com/office/drawing/2014/main" id="{88B3EFD4-DD6D-8528-ED9A-251ABF616AA0}"/>
              </a:ext>
            </a:extLst>
          </p:cNvPr>
          <p:cNvSpPr txBox="1"/>
          <p:nvPr/>
        </p:nvSpPr>
        <p:spPr>
          <a:xfrm>
            <a:off x="6312489" y="1852487"/>
            <a:ext cx="4778358" cy="646331"/>
          </a:xfrm>
          <a:prstGeom prst="rect">
            <a:avLst/>
          </a:prstGeom>
          <a:noFill/>
        </p:spPr>
        <p:txBody>
          <a:bodyPr wrap="square" rtlCol="0">
            <a:spAutoFit/>
          </a:bodyPr>
          <a:lstStyle/>
          <a:p>
            <a:r>
              <a:rPr lang="de-DE" b="1">
                <a:solidFill>
                  <a:srgbClr val="6DD17F"/>
                </a:solidFill>
              </a:rPr>
              <a:t>Die </a:t>
            </a:r>
            <a:r>
              <a:rPr lang="de-DE" b="1" err="1">
                <a:solidFill>
                  <a:srgbClr val="6DD17F"/>
                </a:solidFill>
              </a:rPr>
              <a:t>adjuvante</a:t>
            </a:r>
            <a:r>
              <a:rPr lang="de-DE" b="1">
                <a:solidFill>
                  <a:srgbClr val="6DD17F"/>
                </a:solidFill>
              </a:rPr>
              <a:t> Therapiesituation birgt eine besondere Nutzen-Risiko-Balance:</a:t>
            </a:r>
          </a:p>
        </p:txBody>
      </p:sp>
      <p:sp>
        <p:nvSpPr>
          <p:cNvPr id="15" name="Rechteck 14">
            <a:extLst>
              <a:ext uri="{FF2B5EF4-FFF2-40B4-BE49-F238E27FC236}">
                <a16:creationId xmlns:a16="http://schemas.microsoft.com/office/drawing/2014/main" id="{3A7CE737-CAAE-F170-D3CA-64D874999600}"/>
              </a:ext>
            </a:extLst>
          </p:cNvPr>
          <p:cNvSpPr/>
          <p:nvPr/>
        </p:nvSpPr>
        <p:spPr>
          <a:xfrm>
            <a:off x="494006" y="1806573"/>
            <a:ext cx="5459667" cy="33456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53A45F8A-886F-3A84-D02F-C0EF28C962FA}"/>
              </a:ext>
            </a:extLst>
          </p:cNvPr>
          <p:cNvSpPr txBox="1"/>
          <p:nvPr/>
        </p:nvSpPr>
        <p:spPr>
          <a:xfrm>
            <a:off x="632415" y="1867424"/>
            <a:ext cx="5171755" cy="369332"/>
          </a:xfrm>
          <a:prstGeom prst="rect">
            <a:avLst/>
          </a:prstGeom>
          <a:noFill/>
        </p:spPr>
        <p:txBody>
          <a:bodyPr wrap="square" rtlCol="0">
            <a:spAutoFit/>
          </a:bodyPr>
          <a:lstStyle/>
          <a:p>
            <a:r>
              <a:rPr lang="de-DE" b="1">
                <a:solidFill>
                  <a:srgbClr val="6DD17F"/>
                </a:solidFill>
              </a:rPr>
              <a:t>Ziele einer Tumortherapie:</a:t>
            </a:r>
          </a:p>
        </p:txBody>
      </p:sp>
      <p:sp>
        <p:nvSpPr>
          <p:cNvPr id="18" name="Rechteck 17">
            <a:extLst>
              <a:ext uri="{FF2B5EF4-FFF2-40B4-BE49-F238E27FC236}">
                <a16:creationId xmlns:a16="http://schemas.microsoft.com/office/drawing/2014/main" id="{C50F1310-1666-4459-4489-0D24F95DD655}"/>
              </a:ext>
            </a:extLst>
          </p:cNvPr>
          <p:cNvSpPr/>
          <p:nvPr/>
        </p:nvSpPr>
        <p:spPr>
          <a:xfrm>
            <a:off x="494006" y="5318921"/>
            <a:ext cx="5459667" cy="638225"/>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endParaRPr lang="de-DE" sz="2000" b="1"/>
          </a:p>
        </p:txBody>
      </p:sp>
      <p:sp>
        <p:nvSpPr>
          <p:cNvPr id="19" name="Textfeld 18">
            <a:hlinkClick r:id="" action="ppaction://noaction"/>
            <a:extLst>
              <a:ext uri="{FF2B5EF4-FFF2-40B4-BE49-F238E27FC236}">
                <a16:creationId xmlns:a16="http://schemas.microsoft.com/office/drawing/2014/main" id="{9EBC84E2-2F15-4757-DFCE-B435D2CDBE45}"/>
              </a:ext>
            </a:extLst>
          </p:cNvPr>
          <p:cNvSpPr txBox="1"/>
          <p:nvPr/>
        </p:nvSpPr>
        <p:spPr>
          <a:xfrm>
            <a:off x="570690" y="5345646"/>
            <a:ext cx="5306300" cy="584775"/>
          </a:xfrm>
          <a:prstGeom prst="rect">
            <a:avLst/>
          </a:prstGeom>
          <a:noFill/>
        </p:spPr>
        <p:txBody>
          <a:bodyPr wrap="square" anchor="ctr">
            <a:spAutoFit/>
          </a:bodyPr>
          <a:lstStyle/>
          <a:p>
            <a:pPr algn="ctr"/>
            <a:r>
              <a:rPr lang="de-DE" sz="1600" b="1">
                <a:solidFill>
                  <a:schemeClr val="bg1"/>
                </a:solidFill>
              </a:rPr>
              <a:t>Gewichtung je nach angenommenem Risiko </a:t>
            </a:r>
            <a:br>
              <a:rPr lang="de-DE" sz="1600" b="1">
                <a:solidFill>
                  <a:schemeClr val="bg1"/>
                </a:solidFill>
              </a:rPr>
            </a:br>
            <a:r>
              <a:rPr lang="de-DE" sz="1600" b="1">
                <a:solidFill>
                  <a:schemeClr val="bg1"/>
                </a:solidFill>
              </a:rPr>
              <a:t>durch die Tumorerkrankung</a:t>
            </a:r>
          </a:p>
        </p:txBody>
      </p:sp>
      <p:sp>
        <p:nvSpPr>
          <p:cNvPr id="22" name="Ellipse 21">
            <a:extLst>
              <a:ext uri="{FF2B5EF4-FFF2-40B4-BE49-F238E27FC236}">
                <a16:creationId xmlns:a16="http://schemas.microsoft.com/office/drawing/2014/main" id="{EA967CAB-F98E-304E-2B0E-5EB5987716F4}"/>
              </a:ext>
            </a:extLst>
          </p:cNvPr>
          <p:cNvSpPr/>
          <p:nvPr/>
        </p:nvSpPr>
        <p:spPr>
          <a:xfrm>
            <a:off x="1073587" y="2300870"/>
            <a:ext cx="1620000" cy="1620000"/>
          </a:xfrm>
          <a:prstGeom prst="ellipse">
            <a:avLst/>
          </a:prstGeom>
          <a:solidFill>
            <a:srgbClr val="5D719A">
              <a:alpha val="50000"/>
            </a:srgbClr>
          </a:solidFill>
          <a:ln>
            <a:solidFill>
              <a:srgbClr val="2E497D"/>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AT" sz="1500" b="1"/>
              <a:t>Progressions-freies Überleben</a:t>
            </a:r>
          </a:p>
        </p:txBody>
      </p:sp>
      <p:sp>
        <p:nvSpPr>
          <p:cNvPr id="23" name="Ellipse 22">
            <a:extLst>
              <a:ext uri="{FF2B5EF4-FFF2-40B4-BE49-F238E27FC236}">
                <a16:creationId xmlns:a16="http://schemas.microsoft.com/office/drawing/2014/main" id="{2F106E5F-ED16-05AB-6A7D-952B299B88F5}"/>
              </a:ext>
            </a:extLst>
          </p:cNvPr>
          <p:cNvSpPr/>
          <p:nvPr/>
        </p:nvSpPr>
        <p:spPr>
          <a:xfrm>
            <a:off x="2405713" y="2297505"/>
            <a:ext cx="1620000" cy="1620000"/>
          </a:xfrm>
          <a:prstGeom prst="ellipse">
            <a:avLst/>
          </a:prstGeom>
          <a:solidFill>
            <a:srgbClr val="5D719A">
              <a:alpha val="50000"/>
            </a:srgbClr>
          </a:solidFill>
          <a:ln>
            <a:solidFill>
              <a:srgbClr val="2E497D"/>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AT" sz="1500" b="1"/>
              <a:t>Gesamt- überleben</a:t>
            </a:r>
          </a:p>
        </p:txBody>
      </p:sp>
      <p:sp>
        <p:nvSpPr>
          <p:cNvPr id="24" name="Ellipse 23">
            <a:extLst>
              <a:ext uri="{FF2B5EF4-FFF2-40B4-BE49-F238E27FC236}">
                <a16:creationId xmlns:a16="http://schemas.microsoft.com/office/drawing/2014/main" id="{94CE3D87-838A-528B-969F-D000A035D5A3}"/>
              </a:ext>
            </a:extLst>
          </p:cNvPr>
          <p:cNvSpPr/>
          <p:nvPr/>
        </p:nvSpPr>
        <p:spPr>
          <a:xfrm>
            <a:off x="1750998" y="3393374"/>
            <a:ext cx="1620000" cy="1620000"/>
          </a:xfrm>
          <a:prstGeom prst="ellipse">
            <a:avLst/>
          </a:prstGeom>
          <a:solidFill>
            <a:srgbClr val="5D719A">
              <a:alpha val="50000"/>
            </a:srgbClr>
          </a:solidFill>
          <a:ln>
            <a:solidFill>
              <a:srgbClr val="2E497D"/>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AT" sz="1500" b="1"/>
              <a:t>Lebens-qualität</a:t>
            </a:r>
          </a:p>
        </p:txBody>
      </p:sp>
      <p:sp>
        <p:nvSpPr>
          <p:cNvPr id="26" name="Gleichschenkliges Dreieck 25">
            <a:extLst>
              <a:ext uri="{FF2B5EF4-FFF2-40B4-BE49-F238E27FC236}">
                <a16:creationId xmlns:a16="http://schemas.microsoft.com/office/drawing/2014/main" id="{CEF4B5B3-6C5B-FFD7-0074-EE351B3FD4CC}"/>
              </a:ext>
            </a:extLst>
          </p:cNvPr>
          <p:cNvSpPr/>
          <p:nvPr/>
        </p:nvSpPr>
        <p:spPr>
          <a:xfrm rot="10800000">
            <a:off x="4641022" y="2297504"/>
            <a:ext cx="865697" cy="2715870"/>
          </a:xfrm>
          <a:prstGeom prst="triangle">
            <a:avLst/>
          </a:prstGeom>
          <a:gradFill flip="none" rotWithShape="1">
            <a:gsLst>
              <a:gs pos="0">
                <a:srgbClr val="6DD17F"/>
              </a:gs>
              <a:gs pos="100000">
                <a:srgbClr val="6DD17F">
                  <a:alpha val="2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44054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lstStyle/>
          <a:p>
            <a:r>
              <a:rPr lang="de-DE"/>
              <a:t>2.1.2. Die </a:t>
            </a:r>
            <a:r>
              <a:rPr lang="de-DE" err="1"/>
              <a:t>adjuvante</a:t>
            </a:r>
            <a:r>
              <a:rPr lang="de-DE"/>
              <a:t> Therapieentscheidung </a:t>
            </a:r>
          </a:p>
        </p:txBody>
      </p:sp>
      <p:sp>
        <p:nvSpPr>
          <p:cNvPr id="3" name="Titel 1">
            <a:extLst>
              <a:ext uri="{FF2B5EF4-FFF2-40B4-BE49-F238E27FC236}">
                <a16:creationId xmlns:a16="http://schemas.microsoft.com/office/drawing/2014/main" id="{5579EFB0-8F6F-5C04-C143-50A05CE29248}"/>
              </a:ext>
            </a:extLst>
          </p:cNvPr>
          <p:cNvSpPr txBox="1">
            <a:spLocks/>
          </p:cNvSpPr>
          <p:nvPr/>
        </p:nvSpPr>
        <p:spPr>
          <a:xfrm>
            <a:off x="477547" y="1239157"/>
            <a:ext cx="10828730" cy="8988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Die Therapieentscheidung von heute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prägt die Lebensqualität des </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Survivors</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von morgen</a:t>
            </a:r>
          </a:p>
        </p:txBody>
      </p:sp>
      <p:sp>
        <p:nvSpPr>
          <p:cNvPr id="95" name="Rechteck 94">
            <a:extLst>
              <a:ext uri="{FF2B5EF4-FFF2-40B4-BE49-F238E27FC236}">
                <a16:creationId xmlns:a16="http://schemas.microsoft.com/office/drawing/2014/main" id="{2763BF04-BB63-16CE-3B6B-B7C415223BF2}"/>
              </a:ext>
            </a:extLst>
          </p:cNvPr>
          <p:cNvSpPr/>
          <p:nvPr/>
        </p:nvSpPr>
        <p:spPr>
          <a:xfrm>
            <a:off x="477548" y="2387998"/>
            <a:ext cx="5083718" cy="3135969"/>
          </a:xfrm>
          <a:prstGeom prst="rect">
            <a:avLst/>
          </a:prstGeom>
          <a:noFill/>
          <a:ln>
            <a:noFill/>
          </a:ln>
        </p:spPr>
        <p:txBody>
          <a:bodyPr vert="horz" wrap="square" lIns="72000" tIns="72000" rIns="72000" bIns="72000" rtlCol="0" anchor="ctr">
            <a:spAutoFit/>
          </a:bodyPr>
          <a:lstStyle/>
          <a:p>
            <a:pPr marL="229870" marR="0" lvl="0" indent="-229870" algn="l" defTabSz="914400" rtl="0" eaLnBrk="1" fontAlgn="auto" latinLnBrk="0" hangingPunct="1">
              <a:spcBef>
                <a:spcPts val="0"/>
              </a:spcBef>
              <a:spcAft>
                <a:spcPts val="600"/>
              </a:spcAft>
              <a:buClrTx/>
              <a:buSzTx/>
              <a:buFontTx/>
              <a:buNone/>
              <a:tabLst/>
              <a:defRPr/>
            </a:pPr>
            <a:r>
              <a:rPr kumimoji="0" lang="de-DE" sz="1800" b="1" i="0" u="none" strike="noStrike" kern="1200" cap="none" spc="0" normalizeH="0" baseline="0" noProof="0" dirty="0">
                <a:ln>
                  <a:noFill/>
                </a:ln>
                <a:solidFill>
                  <a:srgbClr val="6DD17F"/>
                </a:solidFill>
                <a:effectLst/>
                <a:uLnTx/>
                <a:uFillTx/>
                <a:latin typeface="Calibri" panose="020F0502020204030204"/>
                <a:ea typeface="+mn-ea"/>
                <a:cs typeface="Arial"/>
              </a:rPr>
              <a:t>Zu beachten:</a:t>
            </a:r>
            <a:endParaRPr lang="en-US" dirty="0">
              <a:solidFill>
                <a:srgbClr val="6DD17F"/>
              </a:solidFill>
              <a:ea typeface="+mn-ea"/>
              <a:cs typeface="Arial"/>
            </a:endParaRPr>
          </a:p>
          <a:p>
            <a:pPr marL="273050" indent="-273050">
              <a:spcAft>
                <a:spcPts val="400"/>
              </a:spcAft>
              <a:buFont typeface="Wingdings" pitchFamily="2" charset="2"/>
              <a:buChar char="§"/>
              <a:defRPr/>
            </a:pPr>
            <a:r>
              <a:rPr lang="de-DE" sz="1600" dirty="0">
                <a:solidFill>
                  <a:srgbClr val="002060"/>
                </a:solidFill>
                <a:latin typeface="Calibri" panose="020F0502020204030204"/>
                <a:cs typeface="Arial"/>
              </a:rPr>
              <a:t>Ausführliche Patienteninformation zu Therapieoptionen</a:t>
            </a:r>
          </a:p>
          <a:p>
            <a:pPr marL="503555" lvl="1" indent="-229870">
              <a:spcAft>
                <a:spcPts val="600"/>
              </a:spcAft>
              <a:buFont typeface="Wingdings" pitchFamily="2" charset="2"/>
              <a:buChar char="§"/>
              <a:defRPr/>
            </a:pPr>
            <a:r>
              <a:rPr lang="de-DE" sz="1500" dirty="0">
                <a:solidFill>
                  <a:srgbClr val="002060"/>
                </a:solidFill>
                <a:latin typeface="Calibri" panose="020F0502020204030204"/>
                <a:cs typeface="Arial"/>
              </a:rPr>
              <a:t>Inkl. Aufklärung über mögliche fatale und lebensverändernde Nebenwirkungen</a:t>
            </a:r>
            <a:endParaRPr lang="de-DE" sz="1500" b="0" i="0" u="none" strike="noStrike" kern="1200" cap="none" spc="0" normalizeH="0" baseline="0" noProof="0" dirty="0">
              <a:ln>
                <a:noFill/>
              </a:ln>
              <a:solidFill>
                <a:srgbClr val="002060"/>
              </a:solidFill>
              <a:effectLst/>
              <a:uLnTx/>
              <a:uFillTx/>
              <a:latin typeface="Calibri" panose="020F0502020204030204"/>
              <a:cs typeface="Arial"/>
            </a:endParaRPr>
          </a:p>
          <a:p>
            <a:pPr marL="273050" marR="0" lvl="0" indent="-273050" algn="l" defTabSz="914400" rtl="0" eaLnBrk="1" fontAlgn="auto" latinLnBrk="0" hangingPunct="1">
              <a:spcBef>
                <a:spcPts val="0"/>
              </a:spcBef>
              <a:spcAft>
                <a:spcPts val="400"/>
              </a:spcAft>
              <a:buClrTx/>
              <a:buSzTx/>
              <a:buFont typeface="Wingdings" pitchFamily="2" charset="2"/>
              <a:buChar char="§"/>
              <a:tabLst/>
              <a:defRPr/>
            </a:pPr>
            <a:r>
              <a:rPr kumimoji="0" lang="de-DE" sz="1600" b="0" i="0" u="none" strike="noStrike" kern="1200" cap="none" spc="0" normalizeH="0" baseline="0" noProof="0" dirty="0">
                <a:ln>
                  <a:noFill/>
                </a:ln>
                <a:solidFill>
                  <a:srgbClr val="002060"/>
                </a:solidFill>
                <a:effectLst/>
                <a:uLnTx/>
                <a:uFillTx/>
                <a:latin typeface="Calibri" panose="020F0502020204030204"/>
                <a:ea typeface="+mn-ea"/>
                <a:cs typeface="Arial"/>
              </a:rPr>
              <a:t>Aktive Einbindung des Patienten in die Therapieentscheidung</a:t>
            </a:r>
            <a:endParaRPr lang="de-DE" sz="1600" b="0" i="0" u="none" strike="noStrike" kern="1200" cap="none" spc="0" normalizeH="0" baseline="0" noProof="0" dirty="0">
              <a:ln>
                <a:noFill/>
              </a:ln>
              <a:solidFill>
                <a:srgbClr val="002060"/>
              </a:solidFill>
              <a:effectLst/>
              <a:uLnTx/>
              <a:uFillTx/>
              <a:latin typeface="Calibri" panose="020F0502020204030204"/>
              <a:cs typeface="Arial"/>
            </a:endParaRPr>
          </a:p>
          <a:p>
            <a:pPr marL="503555" marR="0" lvl="1" indent="-229870" algn="l" defTabSz="914400" rtl="0" eaLnBrk="1" fontAlgn="auto" latinLnBrk="0" hangingPunct="1">
              <a:spcBef>
                <a:spcPts val="0"/>
              </a:spcBef>
              <a:spcAft>
                <a:spcPts val="400"/>
              </a:spcAft>
              <a:buClrTx/>
              <a:buSzTx/>
              <a:buFont typeface="Wingdings" pitchFamily="2" charset="2"/>
              <a:buChar char="§"/>
              <a:tabLst/>
              <a:defRPr/>
            </a:pPr>
            <a:r>
              <a:rPr kumimoji="0" lang="de-DE" sz="1500" b="0" i="0" u="none" strike="noStrike" kern="1200" cap="none" spc="0" normalizeH="0" baseline="0" noProof="0" dirty="0">
                <a:ln>
                  <a:noFill/>
                </a:ln>
                <a:solidFill>
                  <a:srgbClr val="002060"/>
                </a:solidFill>
                <a:effectLst/>
                <a:uLnTx/>
                <a:uFillTx/>
                <a:latin typeface="Calibri" panose="020F0502020204030204"/>
                <a:ea typeface="+mn-ea"/>
                <a:cs typeface="Arial"/>
              </a:rPr>
              <a:t>Abwägen zwischen Überlebensvorteil und Therapienachteilen</a:t>
            </a:r>
            <a:endParaRPr lang="de-DE" sz="1500" b="0" i="0" u="none" strike="noStrike" kern="1200" cap="none" spc="0" normalizeH="0" baseline="0" noProof="0" dirty="0">
              <a:ln>
                <a:noFill/>
              </a:ln>
              <a:solidFill>
                <a:srgbClr val="002060"/>
              </a:solidFill>
              <a:effectLst/>
              <a:uLnTx/>
              <a:uFillTx/>
              <a:latin typeface="Calibri" panose="020F0502020204030204"/>
              <a:cs typeface="Arial"/>
            </a:endParaRPr>
          </a:p>
          <a:p>
            <a:pPr marL="503555" lvl="1" indent="-229870">
              <a:spcAft>
                <a:spcPts val="400"/>
              </a:spcAft>
              <a:buFont typeface="Wingdings" pitchFamily="2" charset="2"/>
              <a:buChar char="§"/>
              <a:defRPr/>
            </a:pPr>
            <a:r>
              <a:rPr kumimoji="0" lang="de-DE" sz="1500" b="0" i="0" u="none" strike="noStrike" kern="1200" cap="none" spc="0" normalizeH="0" baseline="0" noProof="0" dirty="0">
                <a:ln>
                  <a:noFill/>
                </a:ln>
                <a:solidFill>
                  <a:srgbClr val="6DD17F"/>
                </a:solidFill>
                <a:effectLst/>
                <a:uLnTx/>
                <a:uFillTx/>
                <a:latin typeface="Calibri" panose="020F0502020204030204"/>
                <a:ea typeface="+mn-ea"/>
                <a:cs typeface="Arial"/>
              </a:rPr>
              <a:t>Bei mehreren Therapieoptionen</a:t>
            </a:r>
            <a:r>
              <a:rPr lang="de-DE" sz="1500" dirty="0">
                <a:solidFill>
                  <a:srgbClr val="6DD17F"/>
                </a:solidFill>
                <a:latin typeface="Calibri" panose="020F0502020204030204"/>
                <a:cs typeface="Arial"/>
              </a:rPr>
              <a:t> (BRAF+): </a:t>
            </a:r>
            <a:br>
              <a:rPr lang="de-DE" sz="1500" dirty="0">
                <a:solidFill>
                  <a:srgbClr val="6DD17F"/>
                </a:solidFill>
                <a:latin typeface="Calibri" panose="020F0502020204030204"/>
                <a:cs typeface="Arial" panose="020B0604020202020204" pitchFamily="34" charset="0"/>
              </a:rPr>
            </a:br>
            <a:r>
              <a:rPr kumimoji="0" lang="de-DE" sz="1500" b="0" i="0" u="none" strike="noStrike" kern="1200" cap="none" spc="0" normalizeH="0" baseline="0" noProof="0" dirty="0">
                <a:ln>
                  <a:noFill/>
                </a:ln>
                <a:solidFill>
                  <a:srgbClr val="6DD17F"/>
                </a:solidFill>
                <a:effectLst/>
                <a:uLnTx/>
                <a:uFillTx/>
                <a:latin typeface="Calibri" panose="020F0502020204030204"/>
                <a:ea typeface="+mn-ea"/>
                <a:cs typeface="Arial"/>
              </a:rPr>
              <a:t>Immer auch Langzeiteffekte berücksichtigen!</a:t>
            </a:r>
            <a:r>
              <a:rPr lang="de-DE" sz="1500" dirty="0">
                <a:solidFill>
                  <a:srgbClr val="6DD17F"/>
                </a:solidFill>
                <a:latin typeface="Calibri" panose="020F0502020204030204"/>
                <a:cs typeface="Arial"/>
              </a:rPr>
              <a:t> </a:t>
            </a:r>
            <a:endParaRPr lang="de-DE" sz="1500" b="0" i="0" u="none" strike="noStrike" kern="1200" cap="none" spc="0" normalizeH="0" baseline="0" noProof="0" dirty="0">
              <a:ln>
                <a:noFill/>
              </a:ln>
              <a:solidFill>
                <a:srgbClr val="6DD17F"/>
              </a:solidFill>
              <a:effectLst/>
              <a:uLnTx/>
              <a:uFillTx/>
              <a:latin typeface="Calibri" panose="020F0502020204030204"/>
              <a:cs typeface="Arial" panose="020B0604020202020204" pitchFamily="34" charset="0"/>
            </a:endParaRPr>
          </a:p>
          <a:p>
            <a:pPr marL="503555" lvl="2" indent="-229870">
              <a:spcAft>
                <a:spcPts val="600"/>
              </a:spcAft>
              <a:buFont typeface="Wingdings" pitchFamily="2" charset="2"/>
              <a:buChar char="§"/>
              <a:defRPr/>
            </a:pPr>
            <a:r>
              <a:rPr kumimoji="0" lang="de-DE" sz="1500" b="0" i="0" u="none" strike="noStrike" kern="1200" cap="none" spc="0" normalizeH="0" baseline="0" noProof="0" dirty="0">
                <a:ln>
                  <a:noFill/>
                </a:ln>
                <a:solidFill>
                  <a:srgbClr val="002060"/>
                </a:solidFill>
                <a:effectLst/>
                <a:uLnTx/>
                <a:uFillTx/>
                <a:latin typeface="Calibri" panose="020F0502020204030204"/>
                <a:ea typeface="+mn-ea"/>
                <a:cs typeface="Arial"/>
              </a:rPr>
              <a:t>Besonders wichtig im kurativen/adjuvanten </a:t>
            </a:r>
            <a:r>
              <a:rPr lang="de-DE" sz="1500" dirty="0">
                <a:solidFill>
                  <a:srgbClr val="002060"/>
                </a:solidFill>
                <a:latin typeface="Calibri" panose="020F0502020204030204"/>
                <a:cs typeface="Arial"/>
              </a:rPr>
              <a:t>Setting</a:t>
            </a:r>
          </a:p>
        </p:txBody>
      </p:sp>
      <p:sp>
        <p:nvSpPr>
          <p:cNvPr id="6" name="Textplatzhalter 3">
            <a:extLst>
              <a:ext uri="{FF2B5EF4-FFF2-40B4-BE49-F238E27FC236}">
                <a16:creationId xmlns:a16="http://schemas.microsoft.com/office/drawing/2014/main" id="{865CC4EB-6D1D-7307-7796-9D6994B01433}"/>
              </a:ext>
            </a:extLst>
          </p:cNvPr>
          <p:cNvSpPr>
            <a:spLocks noGrp="1"/>
          </p:cNvSpPr>
          <p:nvPr>
            <p:ph type="body" sz="quarter" idx="14"/>
          </p:nvPr>
        </p:nvSpPr>
        <p:spPr>
          <a:xfrm>
            <a:off x="-5" y="6177339"/>
            <a:ext cx="12192000" cy="715963"/>
          </a:xfrm>
        </p:spPr>
        <p:txBody>
          <a:bodyPr/>
          <a:lstStyle/>
          <a:p>
            <a:r>
              <a:rPr lang="de-DE" altLang="de-DE" sz="900">
                <a:latin typeface="Calibri"/>
              </a:rPr>
              <a:t>* </a:t>
            </a:r>
            <a:r>
              <a:rPr lang="de-DE" altLang="de-DE" sz="900" b="0">
                <a:latin typeface="Calibri"/>
              </a:rPr>
              <a:t>Nur für Patienten mit BRAF-Mutation. Derzeitig (Stand 06/2023) ist in dieser Substanzklasse nur die Kombination Dabrafenib und </a:t>
            </a:r>
            <a:r>
              <a:rPr lang="de-DE" altLang="de-DE" sz="900" b="0" err="1">
                <a:latin typeface="Calibri"/>
              </a:rPr>
              <a:t>Trametinib</a:t>
            </a:r>
            <a:r>
              <a:rPr lang="de-DE" altLang="de-DE" sz="900" b="0">
                <a:latin typeface="Calibri"/>
              </a:rPr>
              <a:t> adjuvant zugelassen.</a:t>
            </a:r>
            <a:endParaRPr lang="de-DE" altLang="de-DE" sz="900">
              <a:latin typeface="Calibri"/>
            </a:endParaRPr>
          </a:p>
          <a:p>
            <a:r>
              <a:rPr lang="de-DE" altLang="de-DE" sz="900">
                <a:latin typeface="Calibri"/>
              </a:rPr>
              <a:t>Referenzen: </a:t>
            </a:r>
            <a:r>
              <a:rPr kumimoji="0" lang="de-DE" altLang="de-DE" sz="900" b="1" u="none" strike="noStrike" kern="1200" cap="none" spc="0" normalizeH="0" baseline="0" noProof="0">
                <a:ln>
                  <a:noFill/>
                </a:ln>
                <a:effectLst/>
                <a:uLnTx/>
                <a:uFillTx/>
                <a:latin typeface="Calibri"/>
                <a:ea typeface="+mn-ea"/>
                <a:cs typeface="+mn-cs"/>
              </a:rPr>
              <a:t>1.</a:t>
            </a:r>
            <a:r>
              <a:rPr kumimoji="0" lang="de-DE" altLang="de-DE" sz="900" b="0" u="none" strike="noStrike" kern="1200" cap="none" spc="0" normalizeH="0" baseline="0" noProof="0">
                <a:ln>
                  <a:noFill/>
                </a:ln>
                <a:effectLst/>
                <a:uLnTx/>
                <a:uFillTx/>
                <a:latin typeface="Calibri"/>
                <a:ea typeface="+mn-ea"/>
                <a:cs typeface="+mn-cs"/>
              </a:rPr>
              <a:t> Dummer R et al. </a:t>
            </a:r>
            <a:r>
              <a:rPr kumimoji="0" lang="en-US" altLang="de-DE" sz="900" b="0" u="none" strike="noStrike" kern="1200" cap="none" spc="0" normalizeH="0" baseline="0" noProof="0">
                <a:ln>
                  <a:noFill/>
                </a:ln>
                <a:effectLst/>
                <a:uLnTx/>
                <a:uFillTx/>
                <a:latin typeface="Calibri"/>
                <a:ea typeface="+mn-ea"/>
                <a:cs typeface="+mn-cs"/>
              </a:rPr>
              <a:t>Five-Year Analysis of Adjuvant Dabrafenib plus Trametinib in Stage III Melanoma. </a:t>
            </a:r>
            <a:r>
              <a:rPr kumimoji="0" lang="de-DE" altLang="de-DE" sz="900" b="0" u="none" strike="noStrike" kern="1200" cap="none" spc="0" normalizeH="0" baseline="0" noProof="0">
                <a:ln>
                  <a:noFill/>
                </a:ln>
                <a:effectLst/>
                <a:uLnTx/>
                <a:uFillTx/>
                <a:latin typeface="Calibri"/>
                <a:ea typeface="+mn-ea"/>
                <a:cs typeface="+mn-cs"/>
              </a:rPr>
              <a:t>N Engl J </a:t>
            </a:r>
            <a:r>
              <a:rPr kumimoji="0" lang="de-DE" altLang="de-DE" sz="900" b="0" u="none" strike="noStrike" kern="1200" cap="none" spc="0" normalizeH="0" baseline="0" noProof="0" err="1">
                <a:ln>
                  <a:noFill/>
                </a:ln>
                <a:effectLst/>
                <a:uLnTx/>
                <a:uFillTx/>
                <a:latin typeface="Calibri"/>
                <a:ea typeface="+mn-ea"/>
                <a:cs typeface="+mn-cs"/>
              </a:rPr>
              <a:t>Med</a:t>
            </a:r>
            <a:r>
              <a:rPr kumimoji="0" lang="de-DE" altLang="de-DE" sz="900" b="0" u="none" strike="noStrike" kern="1200" cap="none" spc="0" normalizeH="0" baseline="0" noProof="0">
                <a:ln>
                  <a:noFill/>
                </a:ln>
                <a:effectLst/>
                <a:uLnTx/>
                <a:uFillTx/>
                <a:latin typeface="Calibri"/>
                <a:ea typeface="+mn-ea"/>
                <a:cs typeface="+mn-cs"/>
              </a:rPr>
              <a:t> 2020; 383(12): 1139–1148. </a:t>
            </a:r>
            <a:r>
              <a:rPr kumimoji="0" lang="de-DE" altLang="de-DE" sz="900" u="none" strike="noStrike" kern="1200" cap="none" spc="0" normalizeH="0" baseline="0" noProof="0">
                <a:ln>
                  <a:noFill/>
                </a:ln>
                <a:effectLst/>
                <a:uLnTx/>
                <a:uFillTx/>
                <a:latin typeface="Calibri"/>
                <a:ea typeface="+mn-ea"/>
                <a:cs typeface="+mn-cs"/>
              </a:rPr>
              <a:t>2.</a:t>
            </a:r>
            <a:r>
              <a:rPr kumimoji="0" lang="de-DE" altLang="de-DE" sz="900" b="0" u="none" strike="noStrike" kern="1200" cap="none" spc="0" normalizeH="0" baseline="0" noProof="0">
                <a:ln>
                  <a:noFill/>
                </a:ln>
                <a:effectLst/>
                <a:uLnTx/>
                <a:uFillTx/>
                <a:latin typeface="Calibri"/>
                <a:ea typeface="+mn-ea"/>
                <a:cs typeface="+mn-cs"/>
              </a:rPr>
              <a:t> </a:t>
            </a:r>
            <a:r>
              <a:rPr kumimoji="0" lang="de-DE" altLang="de-DE" sz="900" b="0" u="none" strike="noStrike" kern="1200" cap="none" spc="0" normalizeH="0" baseline="0" noProof="0" err="1">
                <a:ln>
                  <a:noFill/>
                </a:ln>
                <a:effectLst/>
                <a:uLnTx/>
                <a:uFillTx/>
                <a:latin typeface="Calibri"/>
                <a:ea typeface="+mn-ea"/>
                <a:cs typeface="+mn-cs"/>
              </a:rPr>
              <a:t>Eggermont</a:t>
            </a:r>
            <a:r>
              <a:rPr kumimoji="0" lang="de-DE" altLang="de-DE" sz="900" b="0" u="none" strike="noStrike" kern="1200" cap="none" spc="0" normalizeH="0" baseline="0" noProof="0">
                <a:ln>
                  <a:noFill/>
                </a:ln>
                <a:effectLst/>
                <a:uLnTx/>
                <a:uFillTx/>
                <a:latin typeface="Calibri"/>
                <a:ea typeface="+mn-ea"/>
                <a:cs typeface="+mn-cs"/>
              </a:rPr>
              <a:t> AMM et al. </a:t>
            </a:r>
            <a:r>
              <a:rPr kumimoji="0" lang="en-US" altLang="de-DE" sz="900" b="0" u="none" strike="noStrike" kern="1200" cap="none" spc="0" normalizeH="0" baseline="0" noProof="0">
                <a:ln>
                  <a:noFill/>
                </a:ln>
                <a:effectLst/>
                <a:uLnTx/>
                <a:uFillTx/>
                <a:latin typeface="Calibri"/>
                <a:ea typeface="+mn-ea"/>
                <a:cs typeface="+mn-cs"/>
              </a:rPr>
              <a:t>Longer Follow-Up Confirms Recurrence-Free Survival Benefit of Adjuvant Pembrolizumab in High-Risk Stage III Melanoma: Updated Results From the EORTC 1325-MG/KEYNOTE-054 Trial. </a:t>
            </a:r>
            <a:r>
              <a:rPr kumimoji="0" lang="de-DE" altLang="de-DE" sz="900" b="0" u="none" strike="noStrike" kern="1200" cap="none" spc="0" normalizeH="0" baseline="0" noProof="0">
                <a:ln>
                  <a:noFill/>
                </a:ln>
                <a:effectLst/>
                <a:uLnTx/>
                <a:uFillTx/>
                <a:latin typeface="Calibri"/>
                <a:ea typeface="+mn-ea"/>
                <a:cs typeface="+mn-cs"/>
              </a:rPr>
              <a:t>J </a:t>
            </a:r>
            <a:r>
              <a:rPr kumimoji="0" lang="de-DE" altLang="de-DE" sz="900" b="0" u="none" strike="noStrike" kern="1200" cap="none" spc="0" normalizeH="0" baseline="0" noProof="0" err="1">
                <a:ln>
                  <a:noFill/>
                </a:ln>
                <a:effectLst/>
                <a:uLnTx/>
                <a:uFillTx/>
                <a:latin typeface="Calibri"/>
                <a:ea typeface="+mn-ea"/>
                <a:cs typeface="+mn-cs"/>
              </a:rPr>
              <a:t>Clin</a:t>
            </a:r>
            <a:r>
              <a:rPr kumimoji="0" lang="de-DE" altLang="de-DE" sz="900" b="0" u="none" strike="noStrike" kern="1200" cap="none" spc="0" normalizeH="0" baseline="0" noProof="0">
                <a:ln>
                  <a:noFill/>
                </a:ln>
                <a:effectLst/>
                <a:uLnTx/>
                <a:uFillTx/>
                <a:latin typeface="Calibri"/>
                <a:ea typeface="+mn-ea"/>
                <a:cs typeface="+mn-cs"/>
              </a:rPr>
              <a:t> </a:t>
            </a:r>
            <a:r>
              <a:rPr kumimoji="0" lang="de-DE" altLang="de-DE" sz="900" b="0" u="none" strike="noStrike" kern="1200" cap="none" spc="0" normalizeH="0" baseline="0" noProof="0" err="1">
                <a:ln>
                  <a:noFill/>
                </a:ln>
                <a:effectLst/>
                <a:uLnTx/>
                <a:uFillTx/>
                <a:latin typeface="Calibri"/>
                <a:ea typeface="+mn-ea"/>
                <a:cs typeface="+mn-cs"/>
              </a:rPr>
              <a:t>Oncol</a:t>
            </a:r>
            <a:r>
              <a:rPr kumimoji="0" lang="de-DE" altLang="de-DE" sz="900" b="0" u="none" strike="noStrike" kern="1200" cap="none" spc="0" normalizeH="0" baseline="0" noProof="0">
                <a:ln>
                  <a:noFill/>
                </a:ln>
                <a:effectLst/>
                <a:uLnTx/>
                <a:uFillTx/>
                <a:latin typeface="Calibri"/>
                <a:ea typeface="+mn-ea"/>
                <a:cs typeface="+mn-cs"/>
              </a:rPr>
              <a:t> 2020; 38(33): 3925–3936. </a:t>
            </a:r>
            <a:r>
              <a:rPr kumimoji="0" lang="de-DE" altLang="de-DE" sz="900" u="none" strike="noStrike" kern="1200" cap="none" spc="0" normalizeH="0" baseline="0" noProof="0">
                <a:ln>
                  <a:noFill/>
                </a:ln>
                <a:effectLst/>
                <a:uLnTx/>
                <a:uFillTx/>
                <a:latin typeface="Calibri"/>
                <a:ea typeface="+mn-ea"/>
                <a:cs typeface="+mn-cs"/>
              </a:rPr>
              <a:t>3.</a:t>
            </a:r>
            <a:r>
              <a:rPr kumimoji="0" lang="de-DE" altLang="de-DE" sz="900" b="0" u="none" strike="noStrike" kern="1200" cap="none" spc="0" normalizeH="0" baseline="0" noProof="0">
                <a:ln>
                  <a:noFill/>
                </a:ln>
                <a:effectLst/>
                <a:uLnTx/>
                <a:uFillTx/>
                <a:latin typeface="Calibri"/>
                <a:ea typeface="+mn-ea"/>
                <a:cs typeface="+mn-cs"/>
              </a:rPr>
              <a:t> </a:t>
            </a:r>
            <a:r>
              <a:rPr kumimoji="0" lang="de-DE" altLang="de-DE" sz="900" b="0" u="none" strike="noStrike" kern="1200" cap="none" spc="0" normalizeH="0" baseline="0" noProof="0" err="1">
                <a:ln>
                  <a:noFill/>
                </a:ln>
                <a:effectLst/>
                <a:uLnTx/>
                <a:uFillTx/>
                <a:latin typeface="Calibri"/>
                <a:ea typeface="+mn-ea"/>
                <a:cs typeface="+mn-cs"/>
              </a:rPr>
              <a:t>Eggermont</a:t>
            </a:r>
            <a:r>
              <a:rPr kumimoji="0" lang="de-DE" altLang="de-DE" sz="900" b="0" u="none" strike="noStrike" kern="1200" cap="none" spc="0" normalizeH="0" baseline="0" noProof="0">
                <a:ln>
                  <a:noFill/>
                </a:ln>
                <a:effectLst/>
                <a:uLnTx/>
                <a:uFillTx/>
                <a:latin typeface="Calibri"/>
                <a:ea typeface="+mn-ea"/>
                <a:cs typeface="+mn-cs"/>
              </a:rPr>
              <a:t> AMM et al. </a:t>
            </a:r>
            <a:r>
              <a:rPr kumimoji="0" lang="en-US" altLang="de-DE" sz="900" b="0" u="none" strike="noStrike" kern="1200" cap="none" spc="0" normalizeH="0" baseline="0" noProof="0">
                <a:ln>
                  <a:noFill/>
                </a:ln>
                <a:effectLst/>
                <a:uLnTx/>
                <a:uFillTx/>
                <a:latin typeface="Calibri"/>
                <a:ea typeface="+mn-ea"/>
                <a:cs typeface="+mn-cs"/>
              </a:rPr>
              <a:t>Five-Year Analysis of Adjuvant Pembrolizumab or Placebo in Stage III Melanoma. </a:t>
            </a:r>
            <a:r>
              <a:rPr kumimoji="0" lang="de-DE" altLang="de-DE" sz="900" b="0" u="none" strike="noStrike" kern="1200" cap="none" spc="0" normalizeH="0" baseline="0" noProof="0">
                <a:ln>
                  <a:noFill/>
                </a:ln>
                <a:effectLst/>
                <a:uLnTx/>
                <a:uFillTx/>
                <a:latin typeface="Calibri"/>
                <a:ea typeface="+mn-ea"/>
                <a:cs typeface="+mn-cs"/>
              </a:rPr>
              <a:t>NEJM </a:t>
            </a:r>
            <a:r>
              <a:rPr kumimoji="0" lang="de-DE" altLang="de-DE" sz="900" b="0" u="none" strike="noStrike" kern="1200" cap="none" spc="0" normalizeH="0" baseline="0" noProof="0" err="1">
                <a:ln>
                  <a:noFill/>
                </a:ln>
                <a:effectLst/>
                <a:uLnTx/>
                <a:uFillTx/>
                <a:latin typeface="Calibri"/>
                <a:ea typeface="+mn-ea"/>
                <a:cs typeface="+mn-cs"/>
              </a:rPr>
              <a:t>Evid</a:t>
            </a:r>
            <a:r>
              <a:rPr kumimoji="0" lang="de-DE" altLang="de-DE" sz="900" b="0" u="none" strike="noStrike" kern="1200" cap="none" spc="0" normalizeH="0" baseline="0" noProof="0">
                <a:ln>
                  <a:noFill/>
                </a:ln>
                <a:effectLst/>
                <a:uLnTx/>
                <a:uFillTx/>
                <a:latin typeface="Calibri"/>
                <a:ea typeface="+mn-ea"/>
                <a:cs typeface="+mn-cs"/>
              </a:rPr>
              <a:t> 2022; 1(11). </a:t>
            </a:r>
            <a:r>
              <a:rPr kumimoji="0" lang="de-DE" altLang="de-DE" sz="900" u="none" strike="noStrike" kern="1200" cap="none" spc="0" normalizeH="0" baseline="0" noProof="0">
                <a:ln>
                  <a:noFill/>
                </a:ln>
                <a:effectLst/>
                <a:uLnTx/>
                <a:uFillTx/>
                <a:latin typeface="Calibri"/>
                <a:ea typeface="+mn-ea"/>
                <a:cs typeface="+mn-cs"/>
              </a:rPr>
              <a:t>4.</a:t>
            </a:r>
            <a:r>
              <a:rPr kumimoji="0" lang="de-DE" altLang="de-DE" sz="900" b="0" u="none" strike="noStrike" kern="1200" cap="none" spc="0" normalizeH="0" baseline="0" noProof="0">
                <a:ln>
                  <a:noFill/>
                </a:ln>
                <a:effectLst/>
                <a:uLnTx/>
                <a:uFillTx/>
                <a:latin typeface="Calibri"/>
                <a:ea typeface="+mn-ea"/>
                <a:cs typeface="+mn-cs"/>
              </a:rPr>
              <a:t> Weber J et al. Poster präsentiert auf dem 18th International </a:t>
            </a:r>
            <a:r>
              <a:rPr kumimoji="0" lang="de-DE" altLang="de-DE" sz="900" b="0" u="none" strike="noStrike" kern="1200" cap="none" spc="0" normalizeH="0" baseline="0" noProof="0" err="1">
                <a:ln>
                  <a:noFill/>
                </a:ln>
                <a:effectLst/>
                <a:uLnTx/>
                <a:uFillTx/>
                <a:latin typeface="Calibri"/>
                <a:ea typeface="+mn-ea"/>
                <a:cs typeface="+mn-cs"/>
              </a:rPr>
              <a:t>Congress</a:t>
            </a:r>
            <a:r>
              <a:rPr kumimoji="0" lang="de-DE" altLang="de-DE" sz="900" b="0" u="none" strike="noStrike" kern="1200" cap="none" spc="0" normalizeH="0" baseline="0" noProof="0">
                <a:ln>
                  <a:noFill/>
                </a:ln>
                <a:effectLst/>
                <a:uLnTx/>
                <a:uFillTx/>
                <a:latin typeface="Calibri"/>
                <a:ea typeface="+mn-ea"/>
                <a:cs typeface="+mn-cs"/>
              </a:rPr>
              <a:t> </a:t>
            </a:r>
            <a:r>
              <a:rPr kumimoji="0" lang="de-DE" altLang="de-DE" sz="900" b="0" u="none" strike="noStrike" kern="1200" cap="none" spc="0" normalizeH="0" baseline="0" noProof="0" err="1">
                <a:ln>
                  <a:noFill/>
                </a:ln>
                <a:effectLst/>
                <a:uLnTx/>
                <a:uFillTx/>
                <a:latin typeface="Calibri"/>
                <a:ea typeface="+mn-ea"/>
                <a:cs typeface="+mn-cs"/>
              </a:rPr>
              <a:t>of</a:t>
            </a:r>
            <a:r>
              <a:rPr kumimoji="0" lang="de-DE" altLang="de-DE" sz="900" b="0" u="none" strike="noStrike" kern="1200" cap="none" spc="0" normalizeH="0" baseline="0" noProof="0">
                <a:ln>
                  <a:noFill/>
                </a:ln>
                <a:effectLst/>
                <a:uLnTx/>
                <a:uFillTx/>
                <a:latin typeface="Calibri"/>
                <a:ea typeface="+mn-ea"/>
                <a:cs typeface="+mn-cs"/>
              </a:rPr>
              <a:t> The Society </a:t>
            </a:r>
            <a:r>
              <a:rPr kumimoji="0" lang="de-DE" altLang="de-DE" sz="900" b="0" u="none" strike="noStrike" kern="1200" cap="none" spc="0" normalizeH="0" baseline="0" noProof="0" err="1">
                <a:ln>
                  <a:noFill/>
                </a:ln>
                <a:effectLst/>
                <a:uLnTx/>
                <a:uFillTx/>
                <a:latin typeface="Calibri"/>
                <a:ea typeface="+mn-ea"/>
                <a:cs typeface="+mn-cs"/>
              </a:rPr>
              <a:t>for</a:t>
            </a:r>
            <a:r>
              <a:rPr kumimoji="0" lang="de-DE" altLang="de-DE" sz="900" b="0" u="none" strike="noStrike" kern="1200" cap="none" spc="0" normalizeH="0" baseline="0" noProof="0">
                <a:ln>
                  <a:noFill/>
                </a:ln>
                <a:effectLst/>
                <a:uLnTx/>
                <a:uFillTx/>
                <a:latin typeface="Calibri"/>
                <a:ea typeface="+mn-ea"/>
                <a:cs typeface="+mn-cs"/>
              </a:rPr>
              <a:t> </a:t>
            </a:r>
            <a:r>
              <a:rPr kumimoji="0" lang="de-DE" altLang="de-DE" sz="900" b="0" u="none" strike="noStrike" kern="1200" cap="none" spc="0" normalizeH="0" baseline="0" noProof="0" err="1">
                <a:ln>
                  <a:noFill/>
                </a:ln>
                <a:effectLst/>
                <a:uLnTx/>
                <a:uFillTx/>
                <a:latin typeface="Calibri"/>
                <a:ea typeface="+mn-ea"/>
                <a:cs typeface="+mn-cs"/>
              </a:rPr>
              <a:t>Melanoma</a:t>
            </a:r>
            <a:r>
              <a:rPr kumimoji="0" lang="de-DE" altLang="de-DE" sz="900" b="0" u="none" strike="noStrike" kern="1200" cap="none" spc="0" normalizeH="0" baseline="0" noProof="0">
                <a:ln>
                  <a:noFill/>
                </a:ln>
                <a:effectLst/>
                <a:uLnTx/>
                <a:uFillTx/>
                <a:latin typeface="Calibri"/>
                <a:ea typeface="+mn-ea"/>
                <a:cs typeface="+mn-cs"/>
              </a:rPr>
              <a:t> Research (SMR), 28.–31. Oktober 2021.</a:t>
            </a:r>
          </a:p>
        </p:txBody>
      </p:sp>
      <p:sp>
        <p:nvSpPr>
          <p:cNvPr id="7" name="Textfeld 6">
            <a:extLst>
              <a:ext uri="{FF2B5EF4-FFF2-40B4-BE49-F238E27FC236}">
                <a16:creationId xmlns:a16="http://schemas.microsoft.com/office/drawing/2014/main" id="{90E9396F-FC05-7981-0398-DEFD9F828FEB}"/>
              </a:ext>
            </a:extLst>
          </p:cNvPr>
          <p:cNvSpPr txBox="1"/>
          <p:nvPr/>
        </p:nvSpPr>
        <p:spPr>
          <a:xfrm>
            <a:off x="5891912" y="2149605"/>
            <a:ext cx="6096000" cy="692497"/>
          </a:xfrm>
          <a:prstGeom prst="rect">
            <a:avLst/>
          </a:prstGeom>
          <a:noFill/>
        </p:spPr>
        <p:txBody>
          <a:bodyPr wrap="square">
            <a:spAutoFit/>
          </a:bodyPr>
          <a:lstStyle/>
          <a:p>
            <a:pPr marL="230400" lvl="0" indent="-230400">
              <a:spcAft>
                <a:spcPts val="600"/>
              </a:spcAft>
              <a:defRPr/>
            </a:pPr>
            <a:r>
              <a:rPr kumimoji="0" lang="de-DE" b="1" i="0" u="none" strike="noStrike" kern="1200" cap="none" spc="0" normalizeH="0" baseline="0" noProof="0">
                <a:ln>
                  <a:noFill/>
                </a:ln>
                <a:solidFill>
                  <a:srgbClr val="6DD17F"/>
                </a:solidFill>
                <a:effectLst/>
                <a:uLnTx/>
                <a:uFillTx/>
                <a:latin typeface="Calibri" panose="020F0502020204030204"/>
                <a:ea typeface="+mn-ea"/>
                <a:cs typeface="+mn-cs"/>
              </a:rPr>
              <a:t>Checkpoint- oder BRAF/</a:t>
            </a:r>
            <a:r>
              <a:rPr lang="de-DE" b="1">
                <a:solidFill>
                  <a:srgbClr val="6DD17F"/>
                </a:solidFill>
              </a:rPr>
              <a:t>MEK*-Inhibition:</a:t>
            </a:r>
            <a:r>
              <a:rPr lang="de-DE" b="1">
                <a:solidFill>
                  <a:srgbClr val="6DD17F"/>
                </a:solidFill>
                <a:latin typeface="Calibri" panose="020F0502020204030204"/>
              </a:rPr>
              <a:t> </a:t>
            </a:r>
          </a:p>
          <a:p>
            <a:pPr marL="230400" lvl="0" indent="-230400">
              <a:spcAft>
                <a:spcPts val="600"/>
              </a:spcAft>
              <a:defRPr/>
            </a:pPr>
            <a:r>
              <a:rPr kumimoji="0" lang="de-DE" sz="1600" b="1" i="0" u="none" strike="noStrike" kern="1200" cap="none" spc="0" normalizeH="0" baseline="0" noProof="0" err="1">
                <a:ln>
                  <a:noFill/>
                </a:ln>
                <a:solidFill>
                  <a:srgbClr val="002060"/>
                </a:solidFill>
                <a:effectLst/>
                <a:uLnTx/>
                <a:uFillTx/>
                <a:latin typeface="Calibri" panose="020F0502020204030204"/>
                <a:ea typeface="+mn-ea"/>
                <a:cs typeface="+mn-cs"/>
              </a:rPr>
              <a:t>Rezidivschutz</a:t>
            </a:r>
            <a:r>
              <a:rPr kumimoji="0" lang="de-DE" sz="1600" b="1" i="0" u="none" strike="noStrike" kern="1200" cap="none" spc="0" normalizeH="0" baseline="0" noProof="0">
                <a:ln>
                  <a:noFill/>
                </a:ln>
                <a:solidFill>
                  <a:srgbClr val="002060"/>
                </a:solidFill>
                <a:effectLst/>
                <a:uLnTx/>
                <a:uFillTx/>
                <a:latin typeface="Calibri" panose="020F0502020204030204"/>
                <a:ea typeface="+mn-ea"/>
                <a:cs typeface="+mn-cs"/>
              </a:rPr>
              <a:t> gleichermaßen gewährleistet</a:t>
            </a:r>
            <a:endParaRPr kumimoji="0" lang="de-DE"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Grafik 14" descr="Ein Bild, das Text, Screenshot, Multimedia-Software enthält.&#10;&#10;Automatisch generierte Beschreibung">
            <a:extLst>
              <a:ext uri="{FF2B5EF4-FFF2-40B4-BE49-F238E27FC236}">
                <a16:creationId xmlns:a16="http://schemas.microsoft.com/office/drawing/2014/main" id="{D1BA266D-8620-4F4D-8840-24C7398C8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536" y="2972185"/>
            <a:ext cx="6630731" cy="3064960"/>
          </a:xfrm>
          <a:prstGeom prst="rect">
            <a:avLst/>
          </a:prstGeom>
        </p:spPr>
      </p:pic>
    </p:spTree>
    <p:extLst>
      <p:ext uri="{BB962C8B-B14F-4D97-AF65-F5344CB8AC3E}">
        <p14:creationId xmlns:p14="http://schemas.microsoft.com/office/powerpoint/2010/main" val="2305732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A73B30E-33A8-0F58-B481-5B6AD2450415}"/>
              </a:ext>
            </a:extLst>
          </p:cNvPr>
          <p:cNvSpPr txBox="1">
            <a:spLocks/>
          </p:cNvSpPr>
          <p:nvPr/>
        </p:nvSpPr>
        <p:spPr>
          <a:xfrm>
            <a:off x="4594303" y="2051294"/>
            <a:ext cx="6695998" cy="3572946"/>
          </a:xfrm>
          <a:prstGeom prst="rect">
            <a:avLst/>
          </a:prstGeom>
          <a:solidFill>
            <a:schemeClr val="bg1">
              <a:lumMod val="95000"/>
            </a:schemeClr>
          </a:solidFill>
        </p:spPr>
        <p:txBody>
          <a:bodyPr vert="horz" lIns="180000" tIns="45720" rIns="14400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de-DE" sz="2000">
              <a:solidFill>
                <a:srgbClr val="002060"/>
              </a:solidFill>
            </a:endParaRPr>
          </a:p>
        </p:txBody>
      </p:sp>
      <p:sp>
        <p:nvSpPr>
          <p:cNvPr id="7" name="Textplatzhalter 3">
            <a:extLst>
              <a:ext uri="{FF2B5EF4-FFF2-40B4-BE49-F238E27FC236}">
                <a16:creationId xmlns:a16="http://schemas.microsoft.com/office/drawing/2014/main" id="{7DCD78CD-522A-49DE-3515-C55FA45DF761}"/>
              </a:ext>
            </a:extLst>
          </p:cNvPr>
          <p:cNvSpPr>
            <a:spLocks noGrp="1"/>
          </p:cNvSpPr>
          <p:nvPr>
            <p:ph type="body" sz="quarter" idx="14"/>
          </p:nvPr>
        </p:nvSpPr>
        <p:spPr>
          <a:xfrm>
            <a:off x="-5" y="6177339"/>
            <a:ext cx="12192000" cy="715963"/>
          </a:xfrm>
        </p:spPr>
        <p:txBody>
          <a:bodyPr/>
          <a:lstStyle/>
          <a:p>
            <a:r>
              <a:rPr lang="de-DE" sz="900"/>
              <a:t>LKD: </a:t>
            </a:r>
            <a:r>
              <a:rPr lang="de-DE" sz="900" b="0" err="1"/>
              <a:t>Lymphknotendissektion</a:t>
            </a:r>
            <a:r>
              <a:rPr lang="de-DE" sz="900" b="0"/>
              <a:t>; </a:t>
            </a:r>
            <a:r>
              <a:rPr lang="de-DE" sz="900"/>
              <a:t>SNB: </a:t>
            </a:r>
            <a:r>
              <a:rPr lang="de-DE" sz="900" b="0" err="1"/>
              <a:t>Sentinelknotenbiopsie</a:t>
            </a:r>
            <a:r>
              <a:rPr lang="de-DE" sz="900" b="0"/>
              <a:t>.</a:t>
            </a:r>
          </a:p>
          <a:p>
            <a:r>
              <a:rPr lang="de-DE" sz="900"/>
              <a:t>Referenzen: 1. </a:t>
            </a:r>
            <a:r>
              <a:rPr lang="de-DE" sz="900" b="0" err="1"/>
              <a:t>Cormier</a:t>
            </a:r>
            <a:r>
              <a:rPr lang="de-DE" sz="900" b="0"/>
              <a:t> JN et al. </a:t>
            </a:r>
            <a:r>
              <a:rPr lang="en-US" sz="900" b="0"/>
              <a:t>Lymphedema beyond breast cancer: a systematic review and meta-analysis of cancer-related secondary lymphedema. Cancer 2010; 116(22): 5138</a:t>
            </a:r>
            <a:r>
              <a:rPr lang="de-DE" sz="900" b="0"/>
              <a:t>–</a:t>
            </a:r>
            <a:r>
              <a:rPr lang="en-US" sz="900" b="0"/>
              <a:t>5149. </a:t>
            </a:r>
            <a:r>
              <a:rPr lang="de-DE" sz="900"/>
              <a:t>2. </a:t>
            </a:r>
            <a:r>
              <a:rPr lang="en-US" sz="900" b="0"/>
              <a:t>NCCN Guidelines for Survivorship V1.2023 </a:t>
            </a:r>
            <a:r>
              <a:rPr lang="en-US" sz="900" b="0">
                <a:hlinkClick r:id="rId3"/>
              </a:rPr>
              <a:t>https://www.nccn.org/login?ReturnURL=https://www.nccn.org/professionals/physician_gls/pdf/survivorship.pdf</a:t>
            </a:r>
            <a:r>
              <a:rPr lang="en-US" sz="900" b="0"/>
              <a:t> </a:t>
            </a:r>
            <a:r>
              <a:rPr lang="de-DE" sz="900" b="0"/>
              <a:t>(Zugriff Juni 2023).</a:t>
            </a:r>
          </a:p>
        </p:txBody>
      </p:sp>
      <p:sp>
        <p:nvSpPr>
          <p:cNvPr id="8" name="Titel 1">
            <a:extLst>
              <a:ext uri="{FF2B5EF4-FFF2-40B4-BE49-F238E27FC236}">
                <a16:creationId xmlns:a16="http://schemas.microsoft.com/office/drawing/2014/main" id="{75949762-21FB-AF45-F871-9FD765D719E9}"/>
              </a:ext>
            </a:extLst>
          </p:cNvPr>
          <p:cNvSpPr txBox="1">
            <a:spLocks/>
          </p:cNvSpPr>
          <p:nvPr/>
        </p:nvSpPr>
        <p:spPr>
          <a:xfrm>
            <a:off x="5753100" y="1233760"/>
            <a:ext cx="52565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13" name="Textplatzhalter 1">
            <a:extLst>
              <a:ext uri="{FF2B5EF4-FFF2-40B4-BE49-F238E27FC236}">
                <a16:creationId xmlns:a16="http://schemas.microsoft.com/office/drawing/2014/main" id="{FA917AA0-8EB0-D049-BCBA-7C76C112DA0E}"/>
              </a:ext>
            </a:extLst>
          </p:cNvPr>
          <p:cNvSpPr txBox="1">
            <a:spLocks/>
          </p:cNvSpPr>
          <p:nvPr/>
        </p:nvSpPr>
        <p:spPr>
          <a:xfrm>
            <a:off x="-1" y="262886"/>
            <a:ext cx="1022377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t>2.1.3 Lymphödem</a:t>
            </a:r>
          </a:p>
        </p:txBody>
      </p:sp>
      <p:sp>
        <p:nvSpPr>
          <p:cNvPr id="9" name="Textfeld 8">
            <a:extLst>
              <a:ext uri="{FF2B5EF4-FFF2-40B4-BE49-F238E27FC236}">
                <a16:creationId xmlns:a16="http://schemas.microsoft.com/office/drawing/2014/main" id="{8C3FB32A-25AA-E3BD-62E0-DD9ABC6BEAC7}"/>
              </a:ext>
            </a:extLst>
          </p:cNvPr>
          <p:cNvSpPr txBox="1"/>
          <p:nvPr/>
        </p:nvSpPr>
        <p:spPr>
          <a:xfrm>
            <a:off x="495300" y="2156122"/>
            <a:ext cx="3954589" cy="3231654"/>
          </a:xfrm>
          <a:prstGeom prst="rect">
            <a:avLst/>
          </a:prstGeom>
          <a:noFill/>
        </p:spPr>
        <p:txBody>
          <a:bodyPr wrap="square" rtlCol="0">
            <a:spAutoFit/>
          </a:bodyPr>
          <a:lstStyle/>
          <a:p>
            <a:pPr marL="9525">
              <a:spcBef>
                <a:spcPts val="1000"/>
              </a:spcBef>
            </a:pPr>
            <a:r>
              <a:rPr lang="de-DE">
                <a:solidFill>
                  <a:srgbClr val="002060"/>
                </a:solidFill>
              </a:rPr>
              <a:t>Lymphödeme stellen </a:t>
            </a:r>
            <a:r>
              <a:rPr lang="de-DE" i="1">
                <a:solidFill>
                  <a:srgbClr val="002060"/>
                </a:solidFill>
              </a:rPr>
              <a:t>Cancer Survivor </a:t>
            </a:r>
            <a:r>
              <a:rPr lang="de-DE">
                <a:solidFill>
                  <a:srgbClr val="002060"/>
                </a:solidFill>
              </a:rPr>
              <a:t>vor </a:t>
            </a:r>
            <a:r>
              <a:rPr lang="de-DE" b="1">
                <a:solidFill>
                  <a:srgbClr val="002060"/>
                </a:solidFill>
              </a:rPr>
              <a:t>körperliche, funktionale und </a:t>
            </a:r>
            <a:br>
              <a:rPr lang="de-DE" b="1">
                <a:solidFill>
                  <a:srgbClr val="002060"/>
                </a:solidFill>
              </a:rPr>
            </a:br>
            <a:r>
              <a:rPr lang="de-DE" b="1">
                <a:solidFill>
                  <a:srgbClr val="002060"/>
                </a:solidFill>
              </a:rPr>
              <a:t>sozio-ökonomische </a:t>
            </a:r>
            <a:r>
              <a:rPr lang="de-DE">
                <a:solidFill>
                  <a:srgbClr val="002060"/>
                </a:solidFill>
              </a:rPr>
              <a:t>Herausforderungen.</a:t>
            </a:r>
          </a:p>
          <a:p>
            <a:pPr>
              <a:spcBef>
                <a:spcPts val="1000"/>
              </a:spcBef>
            </a:pPr>
            <a:r>
              <a:rPr lang="de-DE">
                <a:solidFill>
                  <a:srgbClr val="002060"/>
                </a:solidFill>
              </a:rPr>
              <a:t>Inzidenz beim Melanom wird auf </a:t>
            </a:r>
            <a:br>
              <a:rPr lang="de-DE">
                <a:solidFill>
                  <a:srgbClr val="002060"/>
                </a:solidFill>
              </a:rPr>
            </a:br>
            <a:r>
              <a:rPr lang="de-DE">
                <a:solidFill>
                  <a:srgbClr val="002060"/>
                </a:solidFill>
              </a:rPr>
              <a:t>insg. ca. 16 % geschätzt:</a:t>
            </a:r>
            <a:r>
              <a:rPr lang="de-DE" baseline="30000">
                <a:solidFill>
                  <a:srgbClr val="002060"/>
                </a:solidFill>
              </a:rPr>
              <a:t>1</a:t>
            </a:r>
          </a:p>
          <a:p>
            <a:pPr marL="230400" indent="-230400">
              <a:spcBef>
                <a:spcPts val="1000"/>
              </a:spcBef>
              <a:buFont typeface="Wingdings" pitchFamily="2" charset="2"/>
              <a:buChar char="§"/>
            </a:pPr>
            <a:r>
              <a:rPr lang="de-DE">
                <a:solidFill>
                  <a:srgbClr val="002060"/>
                </a:solidFill>
              </a:rPr>
              <a:t>je nach Studie 1–66 %</a:t>
            </a:r>
          </a:p>
          <a:p>
            <a:pPr marL="230400" indent="-230400">
              <a:spcBef>
                <a:spcPts val="1000"/>
              </a:spcBef>
              <a:buFont typeface="Wingdings" pitchFamily="2" charset="2"/>
              <a:buChar char="§"/>
            </a:pPr>
            <a:r>
              <a:rPr lang="de-DE">
                <a:solidFill>
                  <a:srgbClr val="002060"/>
                </a:solidFill>
              </a:rPr>
              <a:t>häufiger bei </a:t>
            </a:r>
          </a:p>
          <a:p>
            <a:pPr marL="446088" lvl="2" indent="-230188">
              <a:spcBef>
                <a:spcPts val="200"/>
              </a:spcBef>
              <a:buFont typeface="Wingdings" pitchFamily="2" charset="2"/>
              <a:buChar char="§"/>
            </a:pPr>
            <a:r>
              <a:rPr lang="de-DE" sz="1600">
                <a:solidFill>
                  <a:srgbClr val="002060"/>
                </a:solidFill>
              </a:rPr>
              <a:t>ausgedehnter LKD vs. SNB</a:t>
            </a:r>
          </a:p>
          <a:p>
            <a:pPr marL="446088" lvl="2" indent="-230188">
              <a:spcBef>
                <a:spcPts val="200"/>
              </a:spcBef>
              <a:buFont typeface="Wingdings" pitchFamily="2" charset="2"/>
              <a:buChar char="§"/>
            </a:pPr>
            <a:r>
              <a:rPr lang="de-DE" sz="1600">
                <a:solidFill>
                  <a:srgbClr val="002060"/>
                </a:solidFill>
              </a:rPr>
              <a:t>LKD im Bereich der unteren Extremität</a:t>
            </a:r>
          </a:p>
          <a:p>
            <a:pPr marL="446088" lvl="2" indent="-230188">
              <a:spcBef>
                <a:spcPts val="200"/>
              </a:spcBef>
              <a:buFont typeface="Wingdings" pitchFamily="2" charset="2"/>
              <a:buChar char="§"/>
            </a:pPr>
            <a:r>
              <a:rPr lang="de-DE" sz="1600">
                <a:solidFill>
                  <a:srgbClr val="002060"/>
                </a:solidFill>
              </a:rPr>
              <a:t>nach Radiatio</a:t>
            </a:r>
          </a:p>
        </p:txBody>
      </p:sp>
      <p:sp>
        <p:nvSpPr>
          <p:cNvPr id="15" name="Titel 1">
            <a:extLst>
              <a:ext uri="{FF2B5EF4-FFF2-40B4-BE49-F238E27FC236}">
                <a16:creationId xmlns:a16="http://schemas.microsoft.com/office/drawing/2014/main" id="{7AD990CC-A5FF-3430-C1A6-9B228CFC25F0}"/>
              </a:ext>
            </a:extLst>
          </p:cNvPr>
          <p:cNvSpPr txBox="1">
            <a:spLocks/>
          </p:cNvSpPr>
          <p:nvPr/>
        </p:nvSpPr>
        <p:spPr>
          <a:xfrm>
            <a:off x="485175" y="1254658"/>
            <a:ext cx="1066491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Das Lymphödem: Eine häufige Belastung von </a:t>
            </a:r>
            <a:r>
              <a:rPr kumimoji="0" lang="de-DE" sz="2800" b="1" u="none" strike="noStrike" kern="1200" cap="none" spc="0" normalizeH="0" baseline="0" noProof="0">
                <a:ln>
                  <a:noFill/>
                </a:ln>
                <a:solidFill>
                  <a:srgbClr val="002060"/>
                </a:solidFill>
                <a:effectLst/>
                <a:uLnTx/>
                <a:uFillTx/>
                <a:latin typeface="Calibri" panose="020F0502020204030204"/>
                <a:ea typeface="+mj-ea"/>
                <a:cs typeface="+mj-cs"/>
              </a:rPr>
              <a:t>Melanom</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Survivors </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10" name="Textfeld 9">
            <a:extLst>
              <a:ext uri="{FF2B5EF4-FFF2-40B4-BE49-F238E27FC236}">
                <a16:creationId xmlns:a16="http://schemas.microsoft.com/office/drawing/2014/main" id="{57847926-5C5E-2744-BB9A-D7550D3982D6}"/>
              </a:ext>
            </a:extLst>
          </p:cNvPr>
          <p:cNvSpPr txBox="1"/>
          <p:nvPr/>
        </p:nvSpPr>
        <p:spPr>
          <a:xfrm>
            <a:off x="4701621" y="2641111"/>
            <a:ext cx="6444266" cy="2983129"/>
          </a:xfrm>
          <a:prstGeom prst="rect">
            <a:avLst/>
          </a:prstGeom>
          <a:noFill/>
        </p:spPr>
        <p:txBody>
          <a:bodyPr wrap="square" numCol="3" spcCol="396000">
            <a:noAutofit/>
          </a:bodyPr>
          <a:lstStyle/>
          <a:p>
            <a:pPr marL="144000" indent="-144000">
              <a:spcBef>
                <a:spcPts val="500"/>
              </a:spcBef>
              <a:buNone/>
            </a:pPr>
            <a:r>
              <a:rPr lang="de-DE" sz="1400" b="1">
                <a:solidFill>
                  <a:srgbClr val="002060"/>
                </a:solidFill>
              </a:rPr>
              <a:t>Anamnese</a:t>
            </a:r>
          </a:p>
          <a:p>
            <a:pPr marL="144000" indent="-144000">
              <a:spcBef>
                <a:spcPts val="500"/>
              </a:spcBef>
              <a:buFont typeface="Wingdings" pitchFamily="2" charset="2"/>
              <a:buChar char="§"/>
            </a:pPr>
            <a:r>
              <a:rPr lang="de-DE" sz="1350">
                <a:solidFill>
                  <a:srgbClr val="002060"/>
                </a:solidFill>
              </a:rPr>
              <a:t>Schwellung, Schweregefühl, Völlegefühl</a:t>
            </a:r>
          </a:p>
          <a:p>
            <a:pPr marL="144000" lvl="1" indent="-144000">
              <a:spcBef>
                <a:spcPts val="500"/>
              </a:spcBef>
              <a:buFont typeface="Wingdings" panose="05000000000000000000" pitchFamily="2" charset="2"/>
              <a:buChar char="§"/>
            </a:pPr>
            <a:r>
              <a:rPr lang="de-DE" sz="1350">
                <a:solidFill>
                  <a:srgbClr val="002060"/>
                </a:solidFill>
              </a:rPr>
              <a:t>Häufigkeit/Schweregrad der Schwellungen, Schwellungen, die den Alltag beeinträchtigen</a:t>
            </a:r>
          </a:p>
          <a:p>
            <a:pPr marL="144000" lvl="1" indent="-144000">
              <a:spcBef>
                <a:spcPts val="500"/>
              </a:spcBef>
              <a:buFont typeface="Wingdings" panose="05000000000000000000" pitchFamily="2" charset="2"/>
              <a:buChar char="§"/>
            </a:pPr>
            <a:r>
              <a:rPr lang="de-DE" sz="1350">
                <a:solidFill>
                  <a:srgbClr val="002060"/>
                </a:solidFill>
              </a:rPr>
              <a:t>Schmerz/Unwohlsein</a:t>
            </a:r>
          </a:p>
          <a:p>
            <a:pPr marL="144000" lvl="1" indent="-144000">
              <a:spcBef>
                <a:spcPts val="500"/>
              </a:spcBef>
              <a:buFont typeface="Wingdings" panose="05000000000000000000" pitchFamily="2" charset="2"/>
              <a:buChar char="§"/>
            </a:pPr>
            <a:r>
              <a:rPr lang="de-DE" sz="1350">
                <a:solidFill>
                  <a:srgbClr val="002060"/>
                </a:solidFill>
              </a:rPr>
              <a:t>Bewegungsumfang und Mobilität (z. B. Beugung, Streckung)</a:t>
            </a:r>
          </a:p>
          <a:p>
            <a:pPr marL="144000" indent="-144000">
              <a:spcBef>
                <a:spcPts val="500"/>
              </a:spcBef>
              <a:buNone/>
            </a:pPr>
            <a:r>
              <a:rPr lang="de-DE" sz="1400" b="1">
                <a:solidFill>
                  <a:srgbClr val="002060"/>
                </a:solidFill>
              </a:rPr>
              <a:t>Klinische Untersuchung</a:t>
            </a:r>
          </a:p>
          <a:p>
            <a:pPr marL="144000" lvl="1" indent="-144000">
              <a:spcBef>
                <a:spcPts val="500"/>
              </a:spcBef>
              <a:buFont typeface="Wingdings" panose="05000000000000000000" pitchFamily="2" charset="2"/>
              <a:buChar char="§"/>
            </a:pPr>
            <a:r>
              <a:rPr lang="de-DE" sz="1350">
                <a:solidFill>
                  <a:srgbClr val="002060"/>
                </a:solidFill>
              </a:rPr>
              <a:t>Bewegungsumfang</a:t>
            </a:r>
          </a:p>
          <a:p>
            <a:pPr marL="144000" lvl="1" indent="-144000">
              <a:spcBef>
                <a:spcPts val="500"/>
              </a:spcBef>
              <a:buFont typeface="Wingdings" panose="05000000000000000000" pitchFamily="2" charset="2"/>
              <a:buChar char="§"/>
            </a:pPr>
            <a:r>
              <a:rPr lang="de-DE" sz="1350">
                <a:solidFill>
                  <a:srgbClr val="002060"/>
                </a:solidFill>
              </a:rPr>
              <a:t>Muskelleistung</a:t>
            </a:r>
          </a:p>
          <a:p>
            <a:pPr marL="144000" lvl="1" indent="-144000">
              <a:spcBef>
                <a:spcPts val="500"/>
              </a:spcBef>
              <a:buFont typeface="Wingdings" panose="05000000000000000000" pitchFamily="2" charset="2"/>
              <a:buChar char="§"/>
            </a:pPr>
            <a:r>
              <a:rPr lang="de-DE" sz="1350">
                <a:solidFill>
                  <a:srgbClr val="002060"/>
                </a:solidFill>
              </a:rPr>
              <a:t>Durchblutung</a:t>
            </a:r>
          </a:p>
          <a:p>
            <a:pPr marL="144000" lvl="1" indent="-144000">
              <a:spcBef>
                <a:spcPts val="500"/>
              </a:spcBef>
              <a:buFont typeface="Wingdings" panose="05000000000000000000" pitchFamily="2" charset="2"/>
              <a:buChar char="§"/>
            </a:pPr>
            <a:r>
              <a:rPr lang="de-DE" sz="1350">
                <a:solidFill>
                  <a:srgbClr val="002060"/>
                </a:solidFill>
              </a:rPr>
              <a:t>Sensibilität</a:t>
            </a:r>
          </a:p>
          <a:p>
            <a:pPr marL="144000" lvl="1" indent="-144000">
              <a:spcBef>
                <a:spcPts val="500"/>
              </a:spcBef>
              <a:buFont typeface="Wingdings" panose="05000000000000000000" pitchFamily="2" charset="2"/>
              <a:buChar char="§"/>
            </a:pPr>
            <a:r>
              <a:rPr lang="de-DE" sz="1350" err="1">
                <a:solidFill>
                  <a:srgbClr val="002060"/>
                </a:solidFill>
              </a:rPr>
              <a:t>Hämodynamische</a:t>
            </a:r>
            <a:r>
              <a:rPr lang="de-DE" sz="1350">
                <a:solidFill>
                  <a:srgbClr val="002060"/>
                </a:solidFill>
              </a:rPr>
              <a:t> Funktion</a:t>
            </a:r>
          </a:p>
          <a:p>
            <a:pPr marL="144000" lvl="1" indent="-144000">
              <a:spcBef>
                <a:spcPts val="500"/>
              </a:spcBef>
              <a:buFont typeface="Wingdings" panose="05000000000000000000" pitchFamily="2" charset="2"/>
              <a:buChar char="§"/>
            </a:pPr>
            <a:r>
              <a:rPr lang="de-DE" sz="1350">
                <a:solidFill>
                  <a:srgbClr val="002060"/>
                </a:solidFill>
              </a:rPr>
              <a:t>Funktionelle Mobilität</a:t>
            </a:r>
          </a:p>
          <a:p>
            <a:pPr marL="144000" lvl="1" indent="-144000">
              <a:spcBef>
                <a:spcPts val="500"/>
              </a:spcBef>
              <a:buFont typeface="Wingdings" panose="05000000000000000000" pitchFamily="2" charset="2"/>
              <a:buChar char="§"/>
            </a:pPr>
            <a:endParaRPr lang="de-DE" sz="1400">
              <a:solidFill>
                <a:srgbClr val="002060"/>
              </a:solidFill>
            </a:endParaRPr>
          </a:p>
          <a:p>
            <a:pPr marL="144000" lvl="1" indent="-144000">
              <a:spcBef>
                <a:spcPts val="500"/>
              </a:spcBef>
              <a:buFont typeface="Wingdings" panose="05000000000000000000" pitchFamily="2" charset="2"/>
              <a:buChar char="§"/>
            </a:pPr>
            <a:endParaRPr lang="de-DE" sz="1400">
              <a:solidFill>
                <a:srgbClr val="002060"/>
              </a:solidFill>
            </a:endParaRPr>
          </a:p>
          <a:p>
            <a:pPr marL="144000" lvl="1" indent="-144000">
              <a:spcBef>
                <a:spcPts val="500"/>
              </a:spcBef>
              <a:buFont typeface="Wingdings" panose="05000000000000000000" pitchFamily="2" charset="2"/>
              <a:buChar char="§"/>
            </a:pPr>
            <a:endParaRPr lang="de-DE" sz="1400">
              <a:solidFill>
                <a:srgbClr val="002060"/>
              </a:solidFill>
            </a:endParaRPr>
          </a:p>
          <a:p>
            <a:pPr marL="144000" indent="-144000">
              <a:spcBef>
                <a:spcPts val="500"/>
              </a:spcBef>
              <a:buNone/>
            </a:pPr>
            <a:r>
              <a:rPr lang="de-DE" sz="1400" b="1">
                <a:solidFill>
                  <a:srgbClr val="002060"/>
                </a:solidFill>
              </a:rPr>
              <a:t>Weitere Diagnostik </a:t>
            </a:r>
          </a:p>
          <a:p>
            <a:pPr marL="144000" indent="-144000">
              <a:spcBef>
                <a:spcPts val="500"/>
              </a:spcBef>
              <a:buFont typeface="Wingdings" panose="05000000000000000000" pitchFamily="2" charset="2"/>
              <a:buChar char="§"/>
            </a:pPr>
            <a:r>
              <a:rPr lang="de-DE" sz="1350">
                <a:solidFill>
                  <a:srgbClr val="002060"/>
                </a:solidFill>
              </a:rPr>
              <a:t>Tumorrezidiv ausschließen</a:t>
            </a:r>
          </a:p>
          <a:p>
            <a:pPr marL="144000" indent="-144000">
              <a:spcBef>
                <a:spcPts val="500"/>
              </a:spcBef>
              <a:buFont typeface="Wingdings" panose="05000000000000000000" pitchFamily="2" charset="2"/>
              <a:buChar char="§"/>
            </a:pPr>
            <a:r>
              <a:rPr lang="de-DE" sz="1350">
                <a:solidFill>
                  <a:srgbClr val="002060"/>
                </a:solidFill>
              </a:rPr>
              <a:t>Überweisung an Lymphologen</a:t>
            </a:r>
          </a:p>
          <a:p>
            <a:pPr marL="144000" indent="-144000">
              <a:spcBef>
                <a:spcPts val="500"/>
              </a:spcBef>
              <a:buFont typeface="Wingdings" panose="05000000000000000000" pitchFamily="2" charset="2"/>
              <a:buChar char="§"/>
            </a:pPr>
            <a:r>
              <a:rPr lang="de-DE" sz="1350">
                <a:solidFill>
                  <a:srgbClr val="002060"/>
                </a:solidFill>
              </a:rPr>
              <a:t>Lymphszintigraphie</a:t>
            </a:r>
          </a:p>
        </p:txBody>
      </p:sp>
      <p:sp>
        <p:nvSpPr>
          <p:cNvPr id="12" name="Textfeld 11">
            <a:extLst>
              <a:ext uri="{FF2B5EF4-FFF2-40B4-BE49-F238E27FC236}">
                <a16:creationId xmlns:a16="http://schemas.microsoft.com/office/drawing/2014/main" id="{6C2DD2BC-F594-0840-8A1D-79EB09A870B6}"/>
              </a:ext>
            </a:extLst>
          </p:cNvPr>
          <p:cNvSpPr txBox="1"/>
          <p:nvPr/>
        </p:nvSpPr>
        <p:spPr>
          <a:xfrm>
            <a:off x="4701621" y="2156122"/>
            <a:ext cx="6444265" cy="369332"/>
          </a:xfrm>
          <a:prstGeom prst="rect">
            <a:avLst/>
          </a:prstGeom>
          <a:noFill/>
        </p:spPr>
        <p:txBody>
          <a:bodyPr wrap="square">
            <a:spAutoFit/>
          </a:bodyPr>
          <a:lstStyle/>
          <a:p>
            <a:pPr marL="230400" marR="0" lvl="0" indent="-230400" algn="ctr" defTabSz="914400" rtl="0" eaLnBrk="1" fontAlgn="auto" latinLnBrk="0" hangingPunct="1">
              <a:spcBef>
                <a:spcPts val="500"/>
              </a:spcBef>
              <a:buClrTx/>
              <a:buSzTx/>
              <a:buFontTx/>
              <a:buNone/>
              <a:tabLst/>
              <a:defRPr/>
            </a:pPr>
            <a:r>
              <a:rPr kumimoji="0" lang="de-DE" sz="1800" b="1" i="0" u="none" strike="noStrike" kern="1200" cap="none" spc="0" normalizeH="0" baseline="0" noProof="0">
                <a:ln>
                  <a:noFill/>
                </a:ln>
                <a:solidFill>
                  <a:srgbClr val="6DD17F"/>
                </a:solidFill>
                <a:effectLst/>
                <a:uLnTx/>
                <a:uFillTx/>
                <a:latin typeface="Calibri" panose="020F0502020204030204"/>
                <a:ea typeface="+mj-ea"/>
                <a:cs typeface="+mj-cs"/>
              </a:rPr>
              <a:t>NCCN-Empfehlungen zu Screening und Diagnostik</a:t>
            </a:r>
            <a:r>
              <a:rPr lang="de-DE" sz="1800" b="1" baseline="30000">
                <a:solidFill>
                  <a:srgbClr val="6DD17F"/>
                </a:solidFill>
                <a:latin typeface="Calibri" panose="020F0502020204030204"/>
                <a:ea typeface="+mj-ea"/>
                <a:cs typeface="+mj-cs"/>
              </a:rPr>
              <a:t>2</a:t>
            </a:r>
            <a:endParaRPr kumimoji="0" lang="de-DE" sz="1800" b="1" i="0" u="none" strike="noStrike" kern="1200" cap="none" spc="0" normalizeH="0" baseline="30000" noProof="0">
              <a:ln>
                <a:noFill/>
              </a:ln>
              <a:solidFill>
                <a:srgbClr val="6DD17F"/>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274796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3">
            <a:extLst>
              <a:ext uri="{FF2B5EF4-FFF2-40B4-BE49-F238E27FC236}">
                <a16:creationId xmlns:a16="http://schemas.microsoft.com/office/drawing/2014/main" id="{DC1DA9BD-F479-DF24-8B62-74A5CE665EE3}"/>
              </a:ext>
            </a:extLst>
          </p:cNvPr>
          <p:cNvSpPr>
            <a:spLocks noGrp="1"/>
          </p:cNvSpPr>
          <p:nvPr>
            <p:ph type="body" sz="quarter" idx="14"/>
          </p:nvPr>
        </p:nvSpPr>
        <p:spPr>
          <a:xfrm>
            <a:off x="-5" y="6177339"/>
            <a:ext cx="12192000" cy="715963"/>
          </a:xfrm>
        </p:spPr>
        <p:txBody>
          <a:bodyPr/>
          <a:lstStyle/>
          <a:p>
            <a:r>
              <a:rPr lang="de-DE"/>
              <a:t>Referenzen: 1. </a:t>
            </a:r>
            <a:r>
              <a:rPr lang="en-US" b="0"/>
              <a:t>NCCN Guidelines for Survivorship V1.2023 </a:t>
            </a:r>
            <a:r>
              <a:rPr lang="en-US" b="0">
                <a:hlinkClick r:id="rId2"/>
              </a:rPr>
              <a:t>https://www.nccn.org/login?ReturnURL=https://www.nccn.org/professionals/physician_gls/pdf/survivorship.pdf</a:t>
            </a:r>
            <a:r>
              <a:rPr lang="en-US" b="0"/>
              <a:t> </a:t>
            </a:r>
            <a:r>
              <a:rPr lang="de-DE" b="0"/>
              <a:t>(Zugriff Juni 2023).</a:t>
            </a:r>
            <a:endParaRPr lang="de-DE"/>
          </a:p>
        </p:txBody>
      </p:sp>
      <p:sp>
        <p:nvSpPr>
          <p:cNvPr id="9" name="Inhaltsplatzhalter 2">
            <a:extLst>
              <a:ext uri="{FF2B5EF4-FFF2-40B4-BE49-F238E27FC236}">
                <a16:creationId xmlns:a16="http://schemas.microsoft.com/office/drawing/2014/main" id="{F90B81A5-CD25-94D1-5D63-D9BF81F0ECC3}"/>
              </a:ext>
            </a:extLst>
          </p:cNvPr>
          <p:cNvSpPr txBox="1">
            <a:spLocks/>
          </p:cNvSpPr>
          <p:nvPr/>
        </p:nvSpPr>
        <p:spPr>
          <a:xfrm>
            <a:off x="494008" y="1831261"/>
            <a:ext cx="6894760" cy="4112944"/>
          </a:xfrm>
          <a:prstGeom prst="rect">
            <a:avLst/>
          </a:prstGeom>
          <a:solidFill>
            <a:schemeClr val="bg1">
              <a:lumMod val="95000"/>
            </a:schemeClr>
          </a:solidFill>
        </p:spPr>
        <p:txBody>
          <a:bodyPr vert="horz" lIns="180000" tIns="144000" rIns="14400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endParaRPr lang="de-DE" sz="1600">
              <a:solidFill>
                <a:srgbClr val="002060"/>
              </a:solidFill>
            </a:endParaRPr>
          </a:p>
        </p:txBody>
      </p:sp>
      <p:sp>
        <p:nvSpPr>
          <p:cNvPr id="10" name="Inhaltsplatzhalter 2">
            <a:extLst>
              <a:ext uri="{FF2B5EF4-FFF2-40B4-BE49-F238E27FC236}">
                <a16:creationId xmlns:a16="http://schemas.microsoft.com/office/drawing/2014/main" id="{DC84FCFA-26C8-08A7-5709-424E1A27F107}"/>
              </a:ext>
            </a:extLst>
          </p:cNvPr>
          <p:cNvSpPr txBox="1">
            <a:spLocks/>
          </p:cNvSpPr>
          <p:nvPr/>
        </p:nvSpPr>
        <p:spPr>
          <a:xfrm>
            <a:off x="7514844" y="1831261"/>
            <a:ext cx="3526284" cy="4112944"/>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600"/>
              </a:spcBef>
              <a:spcAft>
                <a:spcPts val="600"/>
              </a:spcAft>
            </a:pPr>
            <a:endParaRPr lang="de-DE" sz="1600"/>
          </a:p>
        </p:txBody>
      </p:sp>
      <p:sp>
        <p:nvSpPr>
          <p:cNvPr id="4" name="Titel 1">
            <a:extLst>
              <a:ext uri="{FF2B5EF4-FFF2-40B4-BE49-F238E27FC236}">
                <a16:creationId xmlns:a16="http://schemas.microsoft.com/office/drawing/2014/main" id="{8C8D257F-F27B-39A4-1452-8709B8E6CF65}"/>
              </a:ext>
            </a:extLst>
          </p:cNvPr>
          <p:cNvSpPr txBox="1">
            <a:spLocks/>
          </p:cNvSpPr>
          <p:nvPr/>
        </p:nvSpPr>
        <p:spPr>
          <a:xfrm>
            <a:off x="494007" y="1233761"/>
            <a:ext cx="10515600" cy="5255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Behandlung: Mitwirkung der Betroffenen ist ausschlaggebend</a:t>
            </a:r>
          </a:p>
        </p:txBody>
      </p:sp>
      <p:sp>
        <p:nvSpPr>
          <p:cNvPr id="11" name="Textplatzhalter 1">
            <a:extLst>
              <a:ext uri="{FF2B5EF4-FFF2-40B4-BE49-F238E27FC236}">
                <a16:creationId xmlns:a16="http://schemas.microsoft.com/office/drawing/2014/main" id="{2F34774C-A811-4A44-8C7F-7046A1296B1C}"/>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t>2.1.3 Lymphödem</a:t>
            </a:r>
          </a:p>
        </p:txBody>
      </p:sp>
      <p:sp>
        <p:nvSpPr>
          <p:cNvPr id="16" name="Textfeld 15">
            <a:extLst>
              <a:ext uri="{FF2B5EF4-FFF2-40B4-BE49-F238E27FC236}">
                <a16:creationId xmlns:a16="http://schemas.microsoft.com/office/drawing/2014/main" id="{0B968B60-B4DC-2447-909E-3E08CAE3BDDE}"/>
              </a:ext>
            </a:extLst>
          </p:cNvPr>
          <p:cNvSpPr txBox="1"/>
          <p:nvPr/>
        </p:nvSpPr>
        <p:spPr>
          <a:xfrm>
            <a:off x="631354" y="1960092"/>
            <a:ext cx="6547660" cy="3954929"/>
          </a:xfrm>
          <a:prstGeom prst="rect">
            <a:avLst/>
          </a:prstGeom>
          <a:noFill/>
        </p:spPr>
        <p:txBody>
          <a:bodyPr wrap="square">
            <a:spAutoFit/>
          </a:bodyPr>
          <a:lstStyle/>
          <a:p>
            <a:pPr marL="0" indent="0">
              <a:spcAft>
                <a:spcPts val="600"/>
              </a:spcAft>
              <a:buFont typeface="Arial" panose="020B0604020202020204" pitchFamily="34" charset="0"/>
              <a:buNone/>
            </a:pPr>
            <a:r>
              <a:rPr lang="de-DE" sz="1400" b="1">
                <a:solidFill>
                  <a:srgbClr val="002060"/>
                </a:solidFill>
              </a:rPr>
              <a:t>NCCN-Empfehlungen</a:t>
            </a:r>
            <a:r>
              <a:rPr lang="de-DE" sz="1400" b="1" baseline="30000">
                <a:solidFill>
                  <a:srgbClr val="002060"/>
                </a:solidFill>
              </a:rPr>
              <a:t>1</a:t>
            </a:r>
          </a:p>
          <a:p>
            <a:pPr marL="0" lvl="1" indent="0">
              <a:spcAft>
                <a:spcPts val="600"/>
              </a:spcAft>
              <a:buNone/>
            </a:pPr>
            <a:r>
              <a:rPr lang="de-DE" sz="1400">
                <a:solidFill>
                  <a:srgbClr val="002060"/>
                </a:solidFill>
              </a:rPr>
              <a:t>Überweisung an Physiotherapeuten mit der Zusatzqualifikation Lymph- und </a:t>
            </a:r>
            <a:r>
              <a:rPr lang="de-DE" sz="1400" err="1">
                <a:solidFill>
                  <a:srgbClr val="002060"/>
                </a:solidFill>
              </a:rPr>
              <a:t>Ödemtherapeut</a:t>
            </a:r>
            <a:r>
              <a:rPr lang="de-DE" sz="1400">
                <a:solidFill>
                  <a:srgbClr val="002060"/>
                </a:solidFill>
              </a:rPr>
              <a:t> für</a:t>
            </a:r>
          </a:p>
          <a:p>
            <a:pPr marL="266700" indent="-266700">
              <a:spcAft>
                <a:spcPts val="600"/>
              </a:spcAft>
              <a:buFont typeface="Wingdings" panose="05000000000000000000" pitchFamily="2" charset="2"/>
              <a:buChar char="§"/>
            </a:pPr>
            <a:r>
              <a:rPr lang="de-DE" sz="1400" b="1">
                <a:solidFill>
                  <a:srgbClr val="002060"/>
                </a:solidFill>
              </a:rPr>
              <a:t>Kompression</a:t>
            </a:r>
            <a:r>
              <a:rPr lang="de-DE" sz="1400">
                <a:solidFill>
                  <a:srgbClr val="002060"/>
                </a:solidFill>
              </a:rPr>
              <a:t> (inkl. pneumatische Kompression)</a:t>
            </a:r>
          </a:p>
          <a:p>
            <a:pPr marL="266700" indent="-266700">
              <a:spcAft>
                <a:spcPts val="600"/>
              </a:spcAft>
              <a:buFont typeface="Wingdings" panose="05000000000000000000" pitchFamily="2" charset="2"/>
              <a:buChar char="§"/>
            </a:pPr>
            <a:r>
              <a:rPr lang="de-DE" sz="1400" b="1">
                <a:solidFill>
                  <a:srgbClr val="002060"/>
                </a:solidFill>
              </a:rPr>
              <a:t>Manuelle Lymphdrainage </a:t>
            </a:r>
          </a:p>
          <a:p>
            <a:pPr>
              <a:spcAft>
                <a:spcPts val="600"/>
              </a:spcAft>
            </a:pPr>
            <a:endParaRPr lang="de-DE" sz="1400" b="1">
              <a:solidFill>
                <a:srgbClr val="002060"/>
              </a:solidFill>
            </a:endParaRPr>
          </a:p>
          <a:p>
            <a:pPr marL="0" indent="0">
              <a:spcAft>
                <a:spcPts val="600"/>
              </a:spcAft>
              <a:buFont typeface="Arial" panose="020B0604020202020204" pitchFamily="34" charset="0"/>
              <a:buNone/>
            </a:pPr>
            <a:r>
              <a:rPr lang="de-DE" sz="1400" b="1">
                <a:solidFill>
                  <a:srgbClr val="002060"/>
                </a:solidFill>
              </a:rPr>
              <a:t>Patientenschulung – Patienten sollten hinsichtlich folgender Aspekte geschult werden:</a:t>
            </a:r>
          </a:p>
          <a:p>
            <a:pPr marL="230400" indent="-230400">
              <a:spcAft>
                <a:spcPts val="600"/>
              </a:spcAft>
              <a:buFont typeface="Wingdings" panose="05000000000000000000" pitchFamily="2" charset="2"/>
              <a:buChar char="§"/>
            </a:pPr>
            <a:r>
              <a:rPr lang="de-DE" sz="1400">
                <a:solidFill>
                  <a:srgbClr val="002060"/>
                </a:solidFill>
              </a:rPr>
              <a:t>Zeichen und Symptome einer Infektion</a:t>
            </a:r>
          </a:p>
          <a:p>
            <a:pPr marL="230400" indent="-230400">
              <a:spcAft>
                <a:spcPts val="600"/>
              </a:spcAft>
              <a:buFont typeface="Wingdings" panose="05000000000000000000" pitchFamily="2" charset="2"/>
              <a:buChar char="§"/>
            </a:pPr>
            <a:r>
              <a:rPr lang="de-DE" sz="1400">
                <a:solidFill>
                  <a:srgbClr val="002060"/>
                </a:solidFill>
              </a:rPr>
              <a:t>Maßnahmen zur Vermeidung von Infektionen</a:t>
            </a:r>
          </a:p>
          <a:p>
            <a:pPr marL="230400" indent="-230400">
              <a:spcAft>
                <a:spcPts val="600"/>
              </a:spcAft>
              <a:buFont typeface="Wingdings" panose="05000000000000000000" pitchFamily="2" charset="2"/>
              <a:buChar char="§"/>
            </a:pPr>
            <a:r>
              <a:rPr lang="de-DE" sz="1400">
                <a:solidFill>
                  <a:srgbClr val="002060"/>
                </a:solidFill>
              </a:rPr>
              <a:t>Erhaltung der Hautintegrität</a:t>
            </a:r>
          </a:p>
          <a:p>
            <a:pPr marL="230400" indent="-230400">
              <a:spcAft>
                <a:spcPts val="600"/>
              </a:spcAft>
              <a:buFont typeface="Wingdings" panose="05000000000000000000" pitchFamily="2" charset="2"/>
              <a:buChar char="§"/>
            </a:pPr>
            <a:r>
              <a:rPr lang="de-DE" sz="1400">
                <a:solidFill>
                  <a:srgbClr val="002060"/>
                </a:solidFill>
              </a:rPr>
              <a:t>Kompressionsstrümpfe</a:t>
            </a:r>
          </a:p>
          <a:p>
            <a:pPr marL="230400" indent="-230400">
              <a:spcAft>
                <a:spcPts val="600"/>
              </a:spcAft>
              <a:buFont typeface="Wingdings" panose="05000000000000000000" pitchFamily="2" charset="2"/>
              <a:buChar char="§"/>
            </a:pPr>
            <a:r>
              <a:rPr lang="de-DE" sz="1400">
                <a:solidFill>
                  <a:srgbClr val="002060"/>
                </a:solidFill>
              </a:rPr>
              <a:t>Manuelle Lymphdrainage </a:t>
            </a:r>
          </a:p>
          <a:p>
            <a:pPr marL="230400" indent="-230400">
              <a:spcAft>
                <a:spcPts val="600"/>
              </a:spcAft>
              <a:buFont typeface="Wingdings" panose="05000000000000000000" pitchFamily="2" charset="2"/>
              <a:buChar char="§"/>
            </a:pPr>
            <a:r>
              <a:rPr lang="de-DE" sz="1400">
                <a:solidFill>
                  <a:srgbClr val="002060"/>
                </a:solidFill>
              </a:rPr>
              <a:t>Intermittierende pneumatische Kompression für die Fortführung der Behandlung in der Häuslichkeit</a:t>
            </a:r>
          </a:p>
        </p:txBody>
      </p:sp>
      <p:sp>
        <p:nvSpPr>
          <p:cNvPr id="17" name="Textfeld 16">
            <a:extLst>
              <a:ext uri="{FF2B5EF4-FFF2-40B4-BE49-F238E27FC236}">
                <a16:creationId xmlns:a16="http://schemas.microsoft.com/office/drawing/2014/main" id="{8BD4180C-72D6-4645-8528-1B98206B1154}"/>
              </a:ext>
            </a:extLst>
          </p:cNvPr>
          <p:cNvSpPr txBox="1"/>
          <p:nvPr/>
        </p:nvSpPr>
        <p:spPr>
          <a:xfrm>
            <a:off x="7726518" y="1960092"/>
            <a:ext cx="3051730" cy="3847207"/>
          </a:xfrm>
          <a:prstGeom prst="rect">
            <a:avLst/>
          </a:prstGeom>
          <a:noFill/>
        </p:spPr>
        <p:txBody>
          <a:bodyPr wrap="square">
            <a:spAutoFit/>
          </a:bodyPr>
          <a:lstStyle/>
          <a:p>
            <a:pPr algn="l">
              <a:spcBef>
                <a:spcPts val="600"/>
              </a:spcBef>
              <a:spcAft>
                <a:spcPts val="600"/>
              </a:spcAft>
            </a:pPr>
            <a:r>
              <a:rPr lang="de-DE" sz="1600" b="1">
                <a:solidFill>
                  <a:schemeClr val="bg1"/>
                </a:solidFill>
              </a:rPr>
              <a:t>Weitere wichtige Informationen für Patienten:</a:t>
            </a:r>
          </a:p>
          <a:p>
            <a:pPr marL="230400" indent="-230400" algn="l">
              <a:spcBef>
                <a:spcPts val="1000"/>
              </a:spcBef>
              <a:buFont typeface="Wingdings" panose="05000000000000000000" pitchFamily="2" charset="2"/>
              <a:buChar char="§"/>
            </a:pPr>
            <a:r>
              <a:rPr lang="de-DE" sz="1400">
                <a:solidFill>
                  <a:schemeClr val="bg1"/>
                </a:solidFill>
              </a:rPr>
              <a:t>Körperliche Aktivität führt nicht zu einer Verschlimmerung der Erkrankung</a:t>
            </a:r>
          </a:p>
          <a:p>
            <a:pPr marL="230400" indent="-230400" algn="l">
              <a:spcBef>
                <a:spcPts val="1000"/>
              </a:spcBef>
              <a:buFont typeface="Wingdings" panose="05000000000000000000" pitchFamily="2" charset="2"/>
              <a:buChar char="§"/>
            </a:pPr>
            <a:r>
              <a:rPr lang="de-DE" sz="1400">
                <a:solidFill>
                  <a:schemeClr val="bg1"/>
                </a:solidFill>
              </a:rPr>
              <a:t>Flugreisen, Venenpunktion/Blutentnahmen und Blutdruckmessung führen nicht zu einer Verschlimmerung oder Entwicklung von Lymphödemen</a:t>
            </a:r>
          </a:p>
          <a:p>
            <a:pPr marL="511200" lvl="1" indent="-230400">
              <a:spcBef>
                <a:spcPts val="1000"/>
              </a:spcBef>
              <a:buFont typeface="Wingdings" pitchFamily="2" charset="2"/>
              <a:buChar char="§"/>
            </a:pPr>
            <a:r>
              <a:rPr lang="de-DE" sz="1400">
                <a:solidFill>
                  <a:schemeClr val="bg1"/>
                </a:solidFill>
              </a:rPr>
              <a:t>Jedoch sollten Venenpunktion und Blutdruckmessung wenn möglich an der Seite des nicht betroffenen Arms durchgeführt werden</a:t>
            </a:r>
          </a:p>
        </p:txBody>
      </p:sp>
    </p:spTree>
    <p:extLst>
      <p:ext uri="{BB962C8B-B14F-4D97-AF65-F5344CB8AC3E}">
        <p14:creationId xmlns:p14="http://schemas.microsoft.com/office/powerpoint/2010/main" val="1535600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66AEBE-8F1E-B612-DDB0-ADA3EEBDF9C7}"/>
              </a:ext>
            </a:extLst>
          </p:cNvPr>
          <p:cNvSpPr/>
          <p:nvPr/>
        </p:nvSpPr>
        <p:spPr>
          <a:xfrm>
            <a:off x="4927219" y="2188008"/>
            <a:ext cx="6330928" cy="540502"/>
          </a:xfrm>
          <a:prstGeom prst="rect">
            <a:avLst/>
          </a:prstGeom>
        </p:spPr>
        <p:txBody>
          <a:bodyPr lIns="91440" tIns="45720" rIns="91440" bIns="45720" anchor="t"/>
          <a:lstStyle/>
          <a:p>
            <a:pPr>
              <a:lnSpc>
                <a:spcPct val="90000"/>
              </a:lnSpc>
              <a:spcBef>
                <a:spcPct val="0"/>
              </a:spcBef>
            </a:pPr>
            <a:r>
              <a:rPr lang="de-DE" sz="1600" b="1" dirty="0">
                <a:solidFill>
                  <a:srgbClr val="002060"/>
                </a:solidFill>
                <a:latin typeface="+mj-lt"/>
                <a:ea typeface="+mj-ea"/>
                <a:cs typeface="+mj-cs"/>
              </a:rPr>
              <a:t>Melanom-spezifisch: Inzidenz von Zweitmalignomen der Haut unter/nach BRAF-MEK-Inhibition (lt. Fachinformation):</a:t>
            </a:r>
            <a:r>
              <a:rPr lang="de-DE" sz="1600" b="1" baseline="30000" dirty="0">
                <a:solidFill>
                  <a:srgbClr val="002060"/>
                </a:solidFill>
                <a:latin typeface="+mj-lt"/>
                <a:ea typeface="+mj-ea"/>
                <a:cs typeface="+mj-cs"/>
              </a:rPr>
              <a:t>2</a:t>
            </a:r>
            <a:r>
              <a:rPr lang="de-DE" sz="1600" b="1" dirty="0">
                <a:solidFill>
                  <a:srgbClr val="002060"/>
                </a:solidFill>
                <a:latin typeface="+mj-lt"/>
                <a:ea typeface="+mj-ea"/>
                <a:cs typeface="+mj-cs"/>
              </a:rPr>
              <a:t> </a:t>
            </a:r>
            <a:endParaRPr lang="de-DE" sz="1600" b="1" dirty="0">
              <a:solidFill>
                <a:srgbClr val="002060"/>
              </a:solidFill>
              <a:latin typeface="+mj-lt"/>
              <a:ea typeface="+mj-ea"/>
              <a:cs typeface="Calibri Light"/>
            </a:endParaRPr>
          </a:p>
        </p:txBody>
      </p:sp>
      <p:sp>
        <p:nvSpPr>
          <p:cNvPr id="8" name="Titel 1">
            <a:extLst>
              <a:ext uri="{FF2B5EF4-FFF2-40B4-BE49-F238E27FC236}">
                <a16:creationId xmlns:a16="http://schemas.microsoft.com/office/drawing/2014/main" id="{4C54A6FB-C2FA-08FC-84AA-9B08CEC7EE97}"/>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endParaRPr>
          </a:p>
        </p:txBody>
      </p:sp>
      <p:graphicFrame>
        <p:nvGraphicFramePr>
          <p:cNvPr id="7" name="Tabelle 7">
            <a:extLst>
              <a:ext uri="{FF2B5EF4-FFF2-40B4-BE49-F238E27FC236}">
                <a16:creationId xmlns:a16="http://schemas.microsoft.com/office/drawing/2014/main" id="{511BBF7F-6B1C-AE31-F21D-B0BFF5E3F8E4}"/>
              </a:ext>
            </a:extLst>
          </p:cNvPr>
          <p:cNvGraphicFramePr>
            <a:graphicFrameLocks noGrp="1"/>
          </p:cNvGraphicFramePr>
          <p:nvPr>
            <p:extLst>
              <p:ext uri="{D42A27DB-BD31-4B8C-83A1-F6EECF244321}">
                <p14:modId xmlns:p14="http://schemas.microsoft.com/office/powerpoint/2010/main" val="3131123492"/>
              </p:ext>
            </p:extLst>
          </p:nvPr>
        </p:nvGraphicFramePr>
        <p:xfrm>
          <a:off x="4927219" y="2728510"/>
          <a:ext cx="6372000" cy="3041819"/>
        </p:xfrm>
        <a:graphic>
          <a:graphicData uri="http://schemas.openxmlformats.org/drawingml/2006/table">
            <a:tbl>
              <a:tblPr firstRow="1" bandRow="1">
                <a:tableStyleId>{00A15C55-8517-42AA-B614-E9B94910E393}</a:tableStyleId>
              </a:tblPr>
              <a:tblGrid>
                <a:gridCol w="1296000">
                  <a:extLst>
                    <a:ext uri="{9D8B030D-6E8A-4147-A177-3AD203B41FA5}">
                      <a16:colId xmlns:a16="http://schemas.microsoft.com/office/drawing/2014/main" val="735184052"/>
                    </a:ext>
                  </a:extLst>
                </a:gridCol>
                <a:gridCol w="1692000">
                  <a:extLst>
                    <a:ext uri="{9D8B030D-6E8A-4147-A177-3AD203B41FA5}">
                      <a16:colId xmlns:a16="http://schemas.microsoft.com/office/drawing/2014/main" val="1774335935"/>
                    </a:ext>
                  </a:extLst>
                </a:gridCol>
                <a:gridCol w="1692000">
                  <a:extLst>
                    <a:ext uri="{9D8B030D-6E8A-4147-A177-3AD203B41FA5}">
                      <a16:colId xmlns:a16="http://schemas.microsoft.com/office/drawing/2014/main" val="2754608993"/>
                    </a:ext>
                  </a:extLst>
                </a:gridCol>
                <a:gridCol w="1692000">
                  <a:extLst>
                    <a:ext uri="{9D8B030D-6E8A-4147-A177-3AD203B41FA5}">
                      <a16:colId xmlns:a16="http://schemas.microsoft.com/office/drawing/2014/main" val="43215455"/>
                    </a:ext>
                  </a:extLst>
                </a:gridCol>
              </a:tblGrid>
              <a:tr h="617912">
                <a:tc>
                  <a:txBody>
                    <a:bodyPr/>
                    <a:lstStyle/>
                    <a:p>
                      <a:endParaRPr lang="de-DE" sz="1600" b="1" spc="20" baseline="0">
                        <a:latin typeface="+mn-lt"/>
                      </a:endParaRPr>
                    </a:p>
                  </a:txBody>
                  <a:tcPr anchor="ctr">
                    <a:solidFill>
                      <a:srgbClr val="2F4E73"/>
                    </a:solidFill>
                  </a:tcPr>
                </a:tc>
                <a:tc>
                  <a:txBody>
                    <a:bodyPr/>
                    <a:lstStyle/>
                    <a:p>
                      <a:pPr algn="ctr"/>
                      <a:r>
                        <a:rPr lang="de-DE" sz="1400" b="1" i="0" spc="20" baseline="0">
                          <a:solidFill>
                            <a:schemeClr val="bg1"/>
                          </a:solidFill>
                          <a:latin typeface="+mn-lt"/>
                        </a:rPr>
                        <a:t>Dabrafenib/</a:t>
                      </a:r>
                    </a:p>
                    <a:p>
                      <a:pPr algn="ctr"/>
                      <a:r>
                        <a:rPr lang="de-DE" sz="1400" b="1" i="0" spc="20" baseline="0" err="1">
                          <a:solidFill>
                            <a:schemeClr val="bg1"/>
                          </a:solidFill>
                          <a:latin typeface="+mn-lt"/>
                        </a:rPr>
                        <a:t>Trametinib</a:t>
                      </a:r>
                      <a:endParaRPr lang="de-DE" sz="1400" b="1" i="0" spc="20" baseline="0">
                        <a:solidFill>
                          <a:schemeClr val="bg1"/>
                        </a:solidFill>
                        <a:latin typeface="+mn-lt"/>
                      </a:endParaRPr>
                    </a:p>
                  </a:txBody>
                  <a:tcPr anchor="ctr">
                    <a:lnR w="57150" cap="flat" cmpd="sng" algn="ctr">
                      <a:solidFill>
                        <a:schemeClr val="bg1"/>
                      </a:solidFill>
                      <a:prstDash val="solid"/>
                      <a:round/>
                      <a:headEnd type="none" w="med" len="med"/>
                      <a:tailEnd type="none" w="med" len="med"/>
                    </a:lnR>
                    <a:solidFill>
                      <a:srgbClr val="2F4E73"/>
                    </a:solidFill>
                  </a:tcPr>
                </a:tc>
                <a:tc>
                  <a:txBody>
                    <a:bodyPr/>
                    <a:lstStyle/>
                    <a:p>
                      <a:pPr algn="ctr"/>
                      <a:r>
                        <a:rPr kumimoji="0" lang="de-DE" sz="1400" b="1" i="0" u="none" strike="noStrike" kern="1200" cap="none" spc="20" normalizeH="0" baseline="0" noProof="0" dirty="0" err="1">
                          <a:ln>
                            <a:noFill/>
                          </a:ln>
                          <a:solidFill>
                            <a:schemeClr val="bg1"/>
                          </a:solidFill>
                          <a:effectLst/>
                          <a:uLnTx/>
                          <a:uFillTx/>
                          <a:latin typeface="+mn-lt"/>
                          <a:ea typeface="+mn-ea"/>
                          <a:cs typeface="+mn-cs"/>
                        </a:rPr>
                        <a:t>Encorafenib</a:t>
                      </a:r>
                      <a:r>
                        <a:rPr kumimoji="0" lang="de-DE" sz="1400" b="1" i="0" u="none" strike="noStrike" kern="1200" cap="none" spc="20" normalizeH="0" baseline="0" noProof="0" dirty="0">
                          <a:ln>
                            <a:noFill/>
                          </a:ln>
                          <a:solidFill>
                            <a:schemeClr val="bg1"/>
                          </a:solidFill>
                          <a:effectLst/>
                          <a:uLnTx/>
                          <a:uFillTx/>
                          <a:latin typeface="+mn-lt"/>
                          <a:ea typeface="+mn-ea"/>
                          <a:cs typeface="+mn-cs"/>
                        </a:rPr>
                        <a:t>/</a:t>
                      </a:r>
                    </a:p>
                    <a:p>
                      <a:pPr algn="ctr"/>
                      <a:r>
                        <a:rPr kumimoji="0" lang="de-DE" sz="1400" b="1" i="0" u="none" strike="noStrike" kern="1200" cap="none" spc="20" normalizeH="0" baseline="0" noProof="0" dirty="0" err="1">
                          <a:ln>
                            <a:noFill/>
                          </a:ln>
                          <a:solidFill>
                            <a:schemeClr val="bg1"/>
                          </a:solidFill>
                          <a:effectLst/>
                          <a:uLnTx/>
                          <a:uFillTx/>
                          <a:latin typeface="+mn-lt"/>
                          <a:ea typeface="+mn-ea"/>
                          <a:cs typeface="+mn-cs"/>
                        </a:rPr>
                        <a:t>Binimetinib</a:t>
                      </a:r>
                      <a:endParaRPr lang="de-DE" sz="1400" b="1" i="0" spc="20" baseline="0" dirty="0">
                        <a:solidFill>
                          <a:schemeClr val="bg1"/>
                        </a:solidFill>
                        <a:latin typeface="+mn-lt"/>
                      </a:endParaRP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solidFill>
                      <a:srgbClr val="2F4E73"/>
                    </a:solidFill>
                  </a:tcPr>
                </a:tc>
                <a:tc>
                  <a:txBody>
                    <a:bodyPr/>
                    <a:lstStyle/>
                    <a:p>
                      <a:pPr algn="ctr"/>
                      <a:r>
                        <a:rPr lang="de-DE" sz="1400" b="1" i="0" spc="20" baseline="0" err="1">
                          <a:latin typeface="+mn-lt"/>
                        </a:rPr>
                        <a:t>Vemurafenib</a:t>
                      </a:r>
                      <a:r>
                        <a:rPr lang="de-DE" sz="1400" b="1" i="0" spc="20" baseline="0">
                          <a:latin typeface="+mn-lt"/>
                        </a:rPr>
                        <a:t>/</a:t>
                      </a:r>
                    </a:p>
                    <a:p>
                      <a:pPr algn="ctr"/>
                      <a:r>
                        <a:rPr lang="de-DE" sz="1400" b="1" i="0" spc="20" baseline="0" err="1">
                          <a:latin typeface="+mn-lt"/>
                        </a:rPr>
                        <a:t>Cobimetinib</a:t>
                      </a:r>
                      <a:endParaRPr lang="de-DE" sz="1400" b="1" i="0" spc="20" baseline="0">
                        <a:latin typeface="+mn-lt"/>
                      </a:endParaRPr>
                    </a:p>
                  </a:txBody>
                  <a:tcPr anchor="ct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rgbClr val="2F4E73"/>
                    </a:solidFill>
                  </a:tcPr>
                </a:tc>
                <a:extLst>
                  <a:ext uri="{0D108BD9-81ED-4DB2-BD59-A6C34878D82A}">
                    <a16:rowId xmlns:a16="http://schemas.microsoft.com/office/drawing/2014/main" val="2679959810"/>
                  </a:ext>
                </a:extLst>
              </a:tr>
              <a:tr h="731819">
                <a:tc>
                  <a:txBody>
                    <a:bodyPr/>
                    <a:lstStyle/>
                    <a:p>
                      <a:pPr marL="0" algn="l" defTabSz="914400" rtl="0" eaLnBrk="1" latinLnBrk="0" hangingPunct="1"/>
                      <a:r>
                        <a:rPr lang="de-DE" sz="1400" b="1" kern="1200">
                          <a:solidFill>
                            <a:srgbClr val="002060"/>
                          </a:solidFill>
                          <a:latin typeface="+mn-lt"/>
                          <a:ea typeface="+mn-ea"/>
                          <a:cs typeface="+mn-cs"/>
                        </a:rPr>
                        <a:t>Zweitmelanom</a:t>
                      </a:r>
                    </a:p>
                  </a:txBody>
                  <a:tcPr/>
                </a:tc>
                <a:tc>
                  <a:txBody>
                    <a:bodyPr/>
                    <a:lstStyle/>
                    <a:p>
                      <a:pPr marL="0" algn="ctr" defTabSz="914400" rtl="0" eaLnBrk="1" latinLnBrk="0" hangingPunct="1"/>
                      <a:r>
                        <a:rPr lang="de-DE" sz="1400" kern="1200">
                          <a:solidFill>
                            <a:srgbClr val="002060"/>
                          </a:solidFill>
                          <a:latin typeface="+mj-lt"/>
                          <a:ea typeface="+mn-ea"/>
                          <a:cs typeface="+mn-cs"/>
                        </a:rPr>
                        <a:t>0,1–1 % unter </a:t>
                      </a:r>
                      <a:br>
                        <a:rPr lang="de-DE" sz="1400" kern="1200">
                          <a:solidFill>
                            <a:srgbClr val="002060"/>
                          </a:solidFill>
                          <a:latin typeface="+mj-lt"/>
                          <a:ea typeface="+mn-ea"/>
                          <a:cs typeface="+mn-cs"/>
                        </a:rPr>
                      </a:br>
                      <a:r>
                        <a:rPr lang="de-DE" sz="1400" kern="1200">
                          <a:solidFill>
                            <a:srgbClr val="002060"/>
                          </a:solidFill>
                          <a:latin typeface="+mj-lt"/>
                          <a:ea typeface="+mn-ea"/>
                          <a:cs typeface="+mn-cs"/>
                        </a:rPr>
                        <a:t>DAB-Mono- und Kombitherapie</a:t>
                      </a:r>
                    </a:p>
                  </a:txBody>
                  <a:tcPr>
                    <a:lnR w="571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de-DE" sz="1400" kern="1200" dirty="0">
                          <a:solidFill>
                            <a:srgbClr val="002060"/>
                          </a:solidFill>
                          <a:latin typeface="+mj-lt"/>
                          <a:ea typeface="+mn-ea"/>
                          <a:cs typeface="+mn-cs"/>
                        </a:rPr>
                        <a:t>4,1 % unter </a:t>
                      </a:r>
                      <a:br>
                        <a:rPr lang="de-DE" sz="1400" kern="1200" dirty="0">
                          <a:solidFill>
                            <a:srgbClr val="002060"/>
                          </a:solidFill>
                          <a:latin typeface="+mj-lt"/>
                          <a:ea typeface="+mn-ea"/>
                          <a:cs typeface="+mn-cs"/>
                        </a:rPr>
                      </a:br>
                      <a:r>
                        <a:rPr lang="de-DE" sz="1400" kern="1200" dirty="0">
                          <a:solidFill>
                            <a:srgbClr val="002060"/>
                          </a:solidFill>
                          <a:latin typeface="+mj-lt"/>
                          <a:ea typeface="+mn-ea"/>
                          <a:cs typeface="+mn-cs"/>
                        </a:rPr>
                        <a:t>ENCO-Monotherapie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de-DE" sz="1400" kern="1200">
                          <a:solidFill>
                            <a:srgbClr val="002060"/>
                          </a:solidFill>
                          <a:latin typeface="+mj-lt"/>
                          <a:ea typeface="+mn-ea"/>
                          <a:cs typeface="+mn-cs"/>
                        </a:rPr>
                        <a:t>keine Angabe</a:t>
                      </a:r>
                    </a:p>
                  </a:txBody>
                  <a:tcP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9923811"/>
                  </a:ext>
                </a:extLst>
              </a:tr>
              <a:tr h="747208">
                <a:tc>
                  <a:txBody>
                    <a:bodyPr/>
                    <a:lstStyle/>
                    <a:p>
                      <a:pPr marL="0" algn="l" defTabSz="914400" rtl="0" eaLnBrk="1" latinLnBrk="0" hangingPunct="1"/>
                      <a:r>
                        <a:rPr lang="de-DE" sz="1400" b="1" kern="1200">
                          <a:solidFill>
                            <a:srgbClr val="002060"/>
                          </a:solidFill>
                          <a:latin typeface="+mn-lt"/>
                          <a:ea typeface="+mn-ea"/>
                          <a:cs typeface="+mn-cs"/>
                        </a:rPr>
                        <a:t>Plattenepithel-</a:t>
                      </a:r>
                    </a:p>
                    <a:p>
                      <a:pPr marL="0" algn="l" defTabSz="914400" rtl="0" eaLnBrk="1" latinLnBrk="0" hangingPunct="1"/>
                      <a:r>
                        <a:rPr lang="de-DE" sz="1400" b="1" kern="1200">
                          <a:solidFill>
                            <a:srgbClr val="002060"/>
                          </a:solidFill>
                          <a:latin typeface="+mn-lt"/>
                          <a:ea typeface="+mn-ea"/>
                          <a:cs typeface="+mn-cs"/>
                        </a:rPr>
                        <a:t>karzinome </a:t>
                      </a:r>
                    </a:p>
                  </a:txBody>
                  <a:tcPr/>
                </a:tc>
                <a:tc>
                  <a:txBody>
                    <a:bodyPr/>
                    <a:lstStyle/>
                    <a:p>
                      <a:pPr marL="0" algn="ctr" defTabSz="914400" rtl="0" eaLnBrk="1" latinLnBrk="0" hangingPunct="1"/>
                      <a:r>
                        <a:rPr lang="de-DE" sz="1400" kern="1200">
                          <a:solidFill>
                            <a:srgbClr val="002060"/>
                          </a:solidFill>
                          <a:latin typeface="+mj-lt"/>
                          <a:ea typeface="+mn-ea"/>
                          <a:cs typeface="+mn-cs"/>
                        </a:rPr>
                        <a:t>1 % unter Kombi-, </a:t>
                      </a:r>
                    </a:p>
                    <a:p>
                      <a:pPr marL="0" algn="ctr" defTabSz="914400" rtl="0" eaLnBrk="1" latinLnBrk="0" hangingPunct="1"/>
                      <a:r>
                        <a:rPr lang="de-DE" sz="1400" kern="1200">
                          <a:solidFill>
                            <a:srgbClr val="002060"/>
                          </a:solidFill>
                          <a:latin typeface="+mj-lt"/>
                          <a:ea typeface="+mn-ea"/>
                          <a:cs typeface="+mn-cs"/>
                        </a:rPr>
                        <a:t>10 % unter DAB-Monotherapie</a:t>
                      </a:r>
                    </a:p>
                  </a:txBody>
                  <a:tcPr>
                    <a:lnR w="57150" cap="flat" cmpd="sng" algn="ctr">
                      <a:solidFill>
                        <a:schemeClr val="bg1"/>
                      </a:solidFill>
                      <a:prstDash val="solid"/>
                      <a:round/>
                      <a:headEnd type="none" w="med" len="med"/>
                      <a:tailEnd type="none" w="med" len="med"/>
                    </a:lnR>
                  </a:tcPr>
                </a:tc>
                <a:tc>
                  <a:txBody>
                    <a:bodyPr/>
                    <a:lstStyle/>
                    <a:p>
                      <a:pPr marL="0" algn="ctr" defTabSz="914400" rtl="0" eaLnBrk="1" latinLnBrk="0" hangingPunct="1"/>
                      <a:r>
                        <a:rPr lang="de-DE" sz="1400" kern="1200" dirty="0">
                          <a:solidFill>
                            <a:srgbClr val="002060"/>
                          </a:solidFill>
                          <a:latin typeface="+mj-lt"/>
                          <a:ea typeface="+mn-ea"/>
                          <a:cs typeface="+mn-cs"/>
                        </a:rPr>
                        <a:t>3,3 % unter Kombi-, </a:t>
                      </a:r>
                    </a:p>
                    <a:p>
                      <a:pPr marL="0" algn="ctr" defTabSz="914400" rtl="0" eaLnBrk="1" latinLnBrk="0" hangingPunct="1"/>
                      <a:r>
                        <a:rPr lang="de-DE" sz="1400" kern="1200" dirty="0">
                          <a:solidFill>
                            <a:srgbClr val="002060"/>
                          </a:solidFill>
                          <a:latin typeface="+mj-lt"/>
                          <a:ea typeface="+mn-ea"/>
                          <a:cs typeface="+mn-cs"/>
                        </a:rPr>
                        <a:t>7,4 % unter ENCO-Monotherapie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rgbClr val="002060"/>
                          </a:solidFill>
                          <a:latin typeface="+mj-lt"/>
                          <a:ea typeface="+mn-ea"/>
                          <a:cs typeface="+mn-cs"/>
                        </a:rPr>
                        <a:t>3 % unter Kombi-, </a:t>
                      </a:r>
                      <a:br>
                        <a:rPr lang="de-DE" sz="1400" kern="1200" dirty="0">
                          <a:solidFill>
                            <a:srgbClr val="002060"/>
                          </a:solidFill>
                          <a:latin typeface="+mj-lt"/>
                          <a:ea typeface="+mn-ea"/>
                          <a:cs typeface="+mn-cs"/>
                        </a:rPr>
                      </a:br>
                      <a:r>
                        <a:rPr lang="de-DE" sz="1400" kern="1200" dirty="0">
                          <a:solidFill>
                            <a:srgbClr val="002060"/>
                          </a:solidFill>
                          <a:latin typeface="+mj-lt"/>
                          <a:ea typeface="+mn-ea"/>
                          <a:cs typeface="+mn-cs"/>
                        </a:rPr>
                        <a:t>20 % unter VEM- Monotherapie</a:t>
                      </a:r>
                    </a:p>
                  </a:txBody>
                  <a:tcP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521964992"/>
                  </a:ext>
                </a:extLst>
              </a:tr>
              <a:tr h="448818">
                <a:tc>
                  <a:txBody>
                    <a:bodyPr/>
                    <a:lstStyle/>
                    <a:p>
                      <a:pPr marL="0" algn="l" defTabSz="914400" rtl="0" eaLnBrk="1" latinLnBrk="0" hangingPunct="1"/>
                      <a:r>
                        <a:rPr lang="de-DE" sz="1400" b="1" kern="1200">
                          <a:solidFill>
                            <a:srgbClr val="002060"/>
                          </a:solidFill>
                          <a:latin typeface="+mn-lt"/>
                          <a:ea typeface="+mn-ea"/>
                          <a:cs typeface="+mn-cs"/>
                        </a:rPr>
                        <a:t>Basalzell-karzinome</a:t>
                      </a:r>
                    </a:p>
                  </a:txBody>
                  <a:tcPr/>
                </a:tc>
                <a:tc>
                  <a:txBody>
                    <a:bodyPr/>
                    <a:lstStyle/>
                    <a:p>
                      <a:pPr marL="0" algn="ctr" defTabSz="914400" rtl="0" eaLnBrk="1" latinLnBrk="0" hangingPunct="1"/>
                      <a:r>
                        <a:rPr lang="de-DE" sz="1400" kern="1200">
                          <a:solidFill>
                            <a:srgbClr val="002060"/>
                          </a:solidFill>
                          <a:latin typeface="+mj-lt"/>
                          <a:ea typeface="+mn-ea"/>
                          <a:cs typeface="+mn-cs"/>
                        </a:rPr>
                        <a:t>1–10 % </a:t>
                      </a:r>
                    </a:p>
                    <a:p>
                      <a:pPr marL="0" algn="ctr" defTabSz="914400" rtl="0" eaLnBrk="1" latinLnBrk="0" hangingPunct="1"/>
                      <a:r>
                        <a:rPr lang="de-DE" sz="1400" kern="1200">
                          <a:solidFill>
                            <a:srgbClr val="002060"/>
                          </a:solidFill>
                          <a:latin typeface="+mj-lt"/>
                          <a:ea typeface="+mn-ea"/>
                          <a:cs typeface="+mn-cs"/>
                        </a:rPr>
                        <a:t>unter DAB-Monotherapie</a:t>
                      </a:r>
                    </a:p>
                  </a:txBody>
                  <a:tcPr>
                    <a:lnR w="571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rgbClr val="002060"/>
                          </a:solidFill>
                          <a:latin typeface="+mj-lt"/>
                          <a:ea typeface="+mn-ea"/>
                          <a:cs typeface="+mn-cs"/>
                        </a:rPr>
                        <a:t>1–10 % unter </a:t>
                      </a:r>
                      <a:br>
                        <a:rPr lang="de-DE" sz="1400" kern="1200" dirty="0">
                          <a:solidFill>
                            <a:srgbClr val="002060"/>
                          </a:solidFill>
                          <a:latin typeface="+mj-lt"/>
                          <a:ea typeface="+mn-ea"/>
                          <a:cs typeface="+mn-cs"/>
                        </a:rPr>
                      </a:br>
                      <a:r>
                        <a:rPr lang="de-DE" sz="1400" kern="1200" dirty="0">
                          <a:solidFill>
                            <a:srgbClr val="002060"/>
                          </a:solidFill>
                          <a:latin typeface="+mj-lt"/>
                          <a:ea typeface="+mn-ea"/>
                          <a:cs typeface="+mn-cs"/>
                        </a:rPr>
                        <a:t>Kombi-, </a:t>
                      </a:r>
                      <a:br>
                        <a:rPr lang="de-DE" sz="1400" kern="1200" dirty="0">
                          <a:solidFill>
                            <a:srgbClr val="002060"/>
                          </a:solidFill>
                          <a:latin typeface="+mj-lt"/>
                          <a:ea typeface="+mn-ea"/>
                          <a:cs typeface="+mn-cs"/>
                        </a:rPr>
                      </a:br>
                      <a:r>
                        <a:rPr lang="de-DE" sz="1400" kern="1200" dirty="0">
                          <a:solidFill>
                            <a:srgbClr val="002060"/>
                          </a:solidFill>
                          <a:latin typeface="+mj-lt"/>
                          <a:ea typeface="+mn-ea"/>
                          <a:cs typeface="+mn-cs"/>
                        </a:rPr>
                        <a:t>0,1–1 % unter ENCO-Monotherapie</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kern="1200" dirty="0">
                          <a:solidFill>
                            <a:srgbClr val="002060"/>
                          </a:solidFill>
                          <a:latin typeface="+mj-lt"/>
                          <a:ea typeface="+mn-ea"/>
                          <a:cs typeface="+mn-cs"/>
                        </a:rPr>
                        <a:t>1–10 % unter Kombitherapie</a:t>
                      </a:r>
                    </a:p>
                  </a:txBody>
                  <a:tcPr>
                    <a:lnL w="571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65618399"/>
                  </a:ext>
                </a:extLst>
              </a:tr>
            </a:tbl>
          </a:graphicData>
        </a:graphic>
      </p:graphicFrame>
      <p:sp>
        <p:nvSpPr>
          <p:cNvPr id="14" name="Textplatzhalter 1">
            <a:extLst>
              <a:ext uri="{FF2B5EF4-FFF2-40B4-BE49-F238E27FC236}">
                <a16:creationId xmlns:a16="http://schemas.microsoft.com/office/drawing/2014/main" id="{4ADC8EA8-DDCE-5648-8B47-19CC212A0495}"/>
              </a:ext>
            </a:extLst>
          </p:cNvPr>
          <p:cNvSpPr txBox="1">
            <a:spLocks/>
          </p:cNvSpPr>
          <p:nvPr/>
        </p:nvSpPr>
        <p:spPr>
          <a:xfrm>
            <a:off x="-1" y="262886"/>
            <a:ext cx="11554691" cy="801687"/>
          </a:xfrm>
          <a:prstGeom prst="rect">
            <a:avLst/>
          </a:prstGeom>
        </p:spPr>
        <p:txBody>
          <a:bodyPr vert="horz" lIns="91440" tIns="45720" rIns="91440" bIns="45720" rtlCol="0" anchor="ctr">
            <a:normAutofit/>
          </a:bodyPr>
          <a:lstStyle>
            <a:lvl1pPr marL="324000" indent="0" algn="l" defTabSz="914400" rtl="0" eaLnBrk="1" latinLnBrk="0" hangingPunct="1">
              <a:lnSpc>
                <a:spcPct val="90000"/>
              </a:lnSpc>
              <a:spcBef>
                <a:spcPts val="1000"/>
              </a:spcBef>
              <a:buFont typeface="Arial" panose="020B0604020202020204" pitchFamily="34" charset="0"/>
              <a:buNone/>
              <a:defRPr sz="3600" kern="1200">
                <a:solidFill>
                  <a:schemeClr val="bg1">
                    <a:lumMod val="9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200"/>
              <a:t>2.1.4. Zweitmalignome</a:t>
            </a:r>
          </a:p>
        </p:txBody>
      </p:sp>
      <p:sp>
        <p:nvSpPr>
          <p:cNvPr id="13" name="Titel 1">
            <a:extLst>
              <a:ext uri="{FF2B5EF4-FFF2-40B4-BE49-F238E27FC236}">
                <a16:creationId xmlns:a16="http://schemas.microsoft.com/office/drawing/2014/main" id="{7DEAD613-1B28-7D45-8C95-CDF7DDB5ECB0}"/>
              </a:ext>
            </a:extLst>
          </p:cNvPr>
          <p:cNvSpPr txBox="1">
            <a:spLocks/>
          </p:cNvSpPr>
          <p:nvPr/>
        </p:nvSpPr>
        <p:spPr>
          <a:xfrm>
            <a:off x="486035" y="1239580"/>
            <a:ext cx="11348764" cy="8452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3923" rtl="0" eaLnBrk="1" fontAlgn="auto" latinLnBrk="0" hangingPunct="1">
              <a:lnSpc>
                <a:spcPct val="90000"/>
              </a:lnSpc>
              <a:spcBef>
                <a:spcPct val="0"/>
              </a:spcBef>
              <a:spcAft>
                <a:spcPts val="0"/>
              </a:spcAft>
              <a:buClrTx/>
              <a:buSzTx/>
              <a:buFontTx/>
              <a:buNone/>
              <a:tabLst/>
              <a:defRPr/>
            </a:pPr>
            <a:r>
              <a:rPr lang="de-DE" sz="2800" b="1" i="1">
                <a:solidFill>
                  <a:srgbClr val="002060"/>
                </a:solidFill>
                <a:latin typeface="Calibri" panose="020F0502020204030204" pitchFamily="34" charset="0"/>
                <a:cs typeface="Calibri" panose="020F0502020204030204" pitchFamily="34" charset="0"/>
              </a:rPr>
              <a:t>Cancer Survivor </a:t>
            </a:r>
            <a:r>
              <a:rPr lang="de-DE" sz="2800" b="1">
                <a:solidFill>
                  <a:srgbClr val="002060"/>
                </a:solidFill>
                <a:latin typeface="Calibri" panose="020F0502020204030204" pitchFamily="34" charset="0"/>
                <a:cs typeface="Calibri" panose="020F0502020204030204" pitchFamily="34" charset="0"/>
              </a:rPr>
              <a:t>haben ein erhöhtes Risiko für erneute/weitere Krebserkrankungen</a:t>
            </a:r>
            <a:r>
              <a:rPr lang="de-DE" sz="2800" b="1" baseline="30000">
                <a:solidFill>
                  <a:srgbClr val="002060"/>
                </a:solidFill>
                <a:latin typeface="Calibri" panose="020F0502020204030204" pitchFamily="34" charset="0"/>
                <a:cs typeface="Calibri" panose="020F0502020204030204" pitchFamily="34" charset="0"/>
              </a:rPr>
              <a:t>1</a:t>
            </a:r>
          </a:p>
        </p:txBody>
      </p:sp>
      <p:sp>
        <p:nvSpPr>
          <p:cNvPr id="16" name="Textfeld 15">
            <a:extLst>
              <a:ext uri="{FF2B5EF4-FFF2-40B4-BE49-F238E27FC236}">
                <a16:creationId xmlns:a16="http://schemas.microsoft.com/office/drawing/2014/main" id="{6E69F5B4-D3A2-FC45-8D39-CEC172B0261B}"/>
              </a:ext>
            </a:extLst>
          </p:cNvPr>
          <p:cNvSpPr txBox="1"/>
          <p:nvPr/>
        </p:nvSpPr>
        <p:spPr>
          <a:xfrm>
            <a:off x="494007" y="2188008"/>
            <a:ext cx="4184672" cy="3744615"/>
          </a:xfrm>
          <a:prstGeom prst="rect">
            <a:avLst/>
          </a:prstGeom>
          <a:noFill/>
        </p:spPr>
        <p:txBody>
          <a:bodyPr wrap="square" lIns="91440" tIns="45720" rIns="91440" bIns="45720" rtlCol="0" anchor="t">
            <a:spAutoFit/>
          </a:bodyPr>
          <a:lstStyle/>
          <a:p>
            <a:pPr marL="229870" indent="-229870">
              <a:spcBef>
                <a:spcPts val="1000"/>
              </a:spcBef>
            </a:pPr>
            <a:r>
              <a:rPr lang="de-DE" b="1">
                <a:solidFill>
                  <a:srgbClr val="002060"/>
                </a:solidFill>
              </a:rPr>
              <a:t>Warum?</a:t>
            </a:r>
            <a:endParaRPr lang="en-US">
              <a:solidFill>
                <a:srgbClr val="002060"/>
              </a:solidFill>
            </a:endParaRPr>
          </a:p>
          <a:p>
            <a:pPr marL="229870" indent="-229870">
              <a:spcBef>
                <a:spcPts val="1000"/>
              </a:spcBef>
              <a:buFont typeface="Wingdings" panose="05000000000000000000" pitchFamily="2" charset="2"/>
              <a:buChar char="§"/>
            </a:pPr>
            <a:r>
              <a:rPr lang="de-DE">
                <a:solidFill>
                  <a:srgbClr val="002060"/>
                </a:solidFill>
              </a:rPr>
              <a:t>Allgemeine „Krebs-Risikofaktoren“, </a:t>
            </a:r>
            <a:br>
              <a:rPr lang="de-DE">
                <a:solidFill>
                  <a:srgbClr val="002060"/>
                </a:solidFill>
              </a:rPr>
            </a:br>
            <a:r>
              <a:rPr lang="de-DE">
                <a:solidFill>
                  <a:srgbClr val="002060"/>
                </a:solidFill>
              </a:rPr>
              <a:t>z.</a:t>
            </a:r>
            <a:r>
              <a:rPr lang="de-DE">
                <a:solidFill>
                  <a:srgbClr val="002060"/>
                </a:solidFill>
                <a:latin typeface="Nunito Sans"/>
              </a:rPr>
              <a:t> </a:t>
            </a:r>
            <a:r>
              <a:rPr lang="de-DE">
                <a:solidFill>
                  <a:srgbClr val="002060"/>
                </a:solidFill>
              </a:rPr>
              <a:t>B. Rauchen, Alkohol, Übergewicht, Umwelteinflüsse </a:t>
            </a:r>
            <a:endParaRPr lang="de-DE">
              <a:solidFill>
                <a:srgbClr val="002060"/>
              </a:solidFill>
              <a:cs typeface="Calibri"/>
            </a:endParaRPr>
          </a:p>
          <a:p>
            <a:pPr marL="229870" indent="-229870">
              <a:spcBef>
                <a:spcPts val="1000"/>
              </a:spcBef>
              <a:buFont typeface="Wingdings" panose="05000000000000000000" pitchFamily="2" charset="2"/>
              <a:buChar char="§"/>
            </a:pPr>
            <a:r>
              <a:rPr lang="de-DE">
                <a:solidFill>
                  <a:srgbClr val="002060"/>
                </a:solidFill>
              </a:rPr>
              <a:t>Genetik </a:t>
            </a:r>
          </a:p>
          <a:p>
            <a:pPr marL="229870" indent="-229870">
              <a:spcBef>
                <a:spcPts val="1000"/>
              </a:spcBef>
              <a:buFont typeface="Wingdings" panose="05000000000000000000" pitchFamily="2" charset="2"/>
              <a:buChar char="§"/>
            </a:pPr>
            <a:r>
              <a:rPr lang="de-DE">
                <a:solidFill>
                  <a:srgbClr val="002060"/>
                </a:solidFill>
              </a:rPr>
              <a:t>Selten: Spätfolge der Krebstherapie, insb. Bestrahlung und systemische Therapien </a:t>
            </a:r>
            <a:endParaRPr lang="de-DE">
              <a:solidFill>
                <a:srgbClr val="002060"/>
              </a:solidFill>
              <a:cs typeface="Calibri"/>
            </a:endParaRPr>
          </a:p>
          <a:p>
            <a:pPr marL="229870" indent="-229870">
              <a:spcBef>
                <a:spcPts val="1000"/>
              </a:spcBef>
              <a:buFont typeface="Wingdings" panose="05000000000000000000" pitchFamily="2" charset="2"/>
              <a:buChar char="§"/>
            </a:pPr>
            <a:r>
              <a:rPr lang="de-DE">
                <a:solidFill>
                  <a:srgbClr val="002060"/>
                </a:solidFill>
              </a:rPr>
              <a:t>Wichtig: Teilnahme am allgemeinen – evtl. intensivierten – Früherkennungsprogramm</a:t>
            </a:r>
            <a:endParaRPr lang="de-DE">
              <a:solidFill>
                <a:srgbClr val="002060"/>
              </a:solidFill>
              <a:cs typeface="Calibri"/>
            </a:endParaRPr>
          </a:p>
        </p:txBody>
      </p:sp>
      <p:sp>
        <p:nvSpPr>
          <p:cNvPr id="2" name="Textplatzhalter 3">
            <a:extLst>
              <a:ext uri="{FF2B5EF4-FFF2-40B4-BE49-F238E27FC236}">
                <a16:creationId xmlns:a16="http://schemas.microsoft.com/office/drawing/2014/main" id="{EFB65B28-2CE7-872D-AC00-C5D3E4498C09}"/>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a:t>Referenzen: 1. </a:t>
            </a:r>
            <a:r>
              <a:rPr lang="en-US" sz="900" b="0"/>
              <a:t>Denlinger CS et al. Update to NCCN Survivorship Guidelines 2.2020. J Natl </a:t>
            </a:r>
            <a:r>
              <a:rPr lang="en-US" sz="900" b="0" err="1"/>
              <a:t>Compr</a:t>
            </a:r>
            <a:r>
              <a:rPr lang="en-US" sz="900" b="0"/>
              <a:t> </a:t>
            </a:r>
            <a:r>
              <a:rPr lang="en-US" sz="900" b="0" err="1"/>
              <a:t>Canc</a:t>
            </a:r>
            <a:r>
              <a:rPr lang="en-US" sz="900" b="0"/>
              <a:t> </a:t>
            </a:r>
            <a:r>
              <a:rPr lang="en-US" sz="900" b="0" err="1"/>
              <a:t>Netw</a:t>
            </a:r>
            <a:r>
              <a:rPr lang="en-US" sz="900" b="0"/>
              <a:t> 2020; 18(8): 1016–1023. </a:t>
            </a:r>
            <a:r>
              <a:rPr lang="en-US" sz="900"/>
              <a:t>2. </a:t>
            </a:r>
            <a:r>
              <a:rPr lang="en-US" sz="900" b="0" err="1"/>
              <a:t>Fachinformationen</a:t>
            </a:r>
            <a:r>
              <a:rPr lang="en-US" sz="900" b="0"/>
              <a:t> Dabrafenib/Trametinib, </a:t>
            </a:r>
            <a:r>
              <a:rPr lang="en-US" sz="900" b="0" err="1"/>
              <a:t>Encorafenib</a:t>
            </a:r>
            <a:r>
              <a:rPr lang="en-US" sz="900" b="0"/>
              <a:t>/</a:t>
            </a:r>
            <a:r>
              <a:rPr lang="en-US" sz="900" b="0" err="1"/>
              <a:t>Binimetinib</a:t>
            </a:r>
            <a:r>
              <a:rPr lang="en-US" sz="900" b="0"/>
              <a:t>, Vemurafenib/</a:t>
            </a:r>
            <a:r>
              <a:rPr lang="en-US" sz="900" b="0" err="1"/>
              <a:t>Cobimetinib</a:t>
            </a:r>
            <a:r>
              <a:rPr lang="en-US" sz="900" b="0"/>
              <a:t>.</a:t>
            </a:r>
          </a:p>
          <a:p>
            <a:endParaRPr lang="de-DE" sz="900"/>
          </a:p>
        </p:txBody>
      </p:sp>
      <p:sp>
        <p:nvSpPr>
          <p:cNvPr id="3" name="Textfeld 2">
            <a:extLst>
              <a:ext uri="{FF2B5EF4-FFF2-40B4-BE49-F238E27FC236}">
                <a16:creationId xmlns:a16="http://schemas.microsoft.com/office/drawing/2014/main" id="{91DFB838-5A56-F291-BC85-D356A21814B4}"/>
              </a:ext>
            </a:extLst>
          </p:cNvPr>
          <p:cNvSpPr txBox="1"/>
          <p:nvPr/>
        </p:nvSpPr>
        <p:spPr>
          <a:xfrm>
            <a:off x="4927218" y="5866451"/>
            <a:ext cx="3848481" cy="258532"/>
          </a:xfrm>
          <a:prstGeom prst="rect">
            <a:avLst/>
          </a:prstGeom>
          <a:noFill/>
        </p:spPr>
        <p:txBody>
          <a:bodyPr vert="horz" wrap="square" lIns="91440" tIns="45720" rIns="91440" bIns="45720" rtlCol="0">
            <a:spAutoFit/>
          </a:bodyPr>
          <a:lstStyle>
            <a:lvl1pPr indent="0" algn="ctr">
              <a:lnSpc>
                <a:spcPct val="90000"/>
              </a:lnSpc>
              <a:spcBef>
                <a:spcPts val="1000"/>
              </a:spcBef>
              <a:buFont typeface="Arial" panose="020B0604020202020204" pitchFamily="34" charset="0"/>
              <a:buNone/>
              <a:defRPr sz="12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de-DE"/>
              <a:t>DAB: Dabrafenib; ENCO: </a:t>
            </a:r>
            <a:r>
              <a:rPr lang="de-DE" err="1"/>
              <a:t>Encorafenib</a:t>
            </a:r>
            <a:r>
              <a:rPr lang="de-DE"/>
              <a:t>; VEM: </a:t>
            </a:r>
            <a:r>
              <a:rPr lang="de-DE" err="1"/>
              <a:t>Vemurafenib</a:t>
            </a:r>
            <a:endParaRPr lang="de-DE"/>
          </a:p>
        </p:txBody>
      </p:sp>
    </p:spTree>
    <p:extLst>
      <p:ext uri="{BB962C8B-B14F-4D97-AF65-F5344CB8AC3E}">
        <p14:creationId xmlns:p14="http://schemas.microsoft.com/office/powerpoint/2010/main" val="239608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de-DE" sz="3200"/>
              <a:t>Interdisziplinäres Expertenteam: Die Berater</a:t>
            </a:r>
            <a:endParaRPr lang="en-US" sz="3200"/>
          </a:p>
        </p:txBody>
      </p:sp>
      <p:sp>
        <p:nvSpPr>
          <p:cNvPr id="8" name="Text Placeholder 7"/>
          <p:cNvSpPr>
            <a:spLocks noGrp="1"/>
          </p:cNvSpPr>
          <p:nvPr>
            <p:ph type="body" sz="quarter" idx="14"/>
          </p:nvPr>
        </p:nvSpPr>
        <p:spPr/>
        <p:txBody>
          <a:bodyPr>
            <a:normAutofit/>
          </a:bodyPr>
          <a:lstStyle/>
          <a:p>
            <a:r>
              <a:rPr lang="de-DE" sz="900"/>
              <a:t>Zur besseren Lesbarkeit wird in dieser Präsentation das generische Maskulinum verwendet. </a:t>
            </a:r>
            <a:br>
              <a:rPr lang="de-DE" sz="900"/>
            </a:br>
            <a:r>
              <a:rPr lang="de-DE" sz="900"/>
              <a:t>Die verwendeten Personenbezeichnungen beziehen sich – sofern nicht anders kenntlich gemacht – auf alle Geschlechter.</a:t>
            </a:r>
            <a:endParaRPr lang="en-US" sz="900"/>
          </a:p>
        </p:txBody>
      </p:sp>
      <p:grpSp>
        <p:nvGrpSpPr>
          <p:cNvPr id="5" name="Gruppieren 4">
            <a:extLst>
              <a:ext uri="{FF2B5EF4-FFF2-40B4-BE49-F238E27FC236}">
                <a16:creationId xmlns:a16="http://schemas.microsoft.com/office/drawing/2014/main" id="{FFF348A2-A458-184A-97A0-E820F73E36BF}"/>
              </a:ext>
            </a:extLst>
          </p:cNvPr>
          <p:cNvGrpSpPr/>
          <p:nvPr/>
        </p:nvGrpSpPr>
        <p:grpSpPr>
          <a:xfrm>
            <a:off x="280822" y="1358367"/>
            <a:ext cx="5177295" cy="1142340"/>
            <a:chOff x="280822" y="1358367"/>
            <a:chExt cx="5177295" cy="1142340"/>
          </a:xfrm>
        </p:grpSpPr>
        <p:sp>
          <p:nvSpPr>
            <p:cNvPr id="10" name="Rechteck 9">
              <a:extLst>
                <a:ext uri="{FF2B5EF4-FFF2-40B4-BE49-F238E27FC236}">
                  <a16:creationId xmlns:a16="http://schemas.microsoft.com/office/drawing/2014/main" id="{58A7D638-7600-4D45-9766-F1D8BBB1856C}"/>
                </a:ext>
              </a:extLst>
            </p:cNvPr>
            <p:cNvSpPr/>
            <p:nvPr/>
          </p:nvSpPr>
          <p:spPr>
            <a:xfrm>
              <a:off x="280822" y="1358367"/>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D48399F4-61D5-8D45-B21E-0D207C792A70}"/>
                </a:ext>
              </a:extLst>
            </p:cNvPr>
            <p:cNvSpPr txBox="1"/>
            <p:nvPr/>
          </p:nvSpPr>
          <p:spPr>
            <a:xfrm>
              <a:off x="1477870" y="1588418"/>
              <a:ext cx="3180252" cy="682238"/>
            </a:xfrm>
            <a:prstGeom prst="rect">
              <a:avLst/>
            </a:prstGeom>
            <a:noFill/>
          </p:spPr>
          <p:txBody>
            <a:bodyPr wrap="square">
              <a:spAutoFit/>
            </a:bodyPr>
            <a:lstStyle/>
            <a:p>
              <a:pPr lvl="0">
                <a:spcBef>
                  <a:spcPts val="0"/>
                </a:spcBef>
                <a:spcAft>
                  <a:spcPts val="400"/>
                </a:spcAft>
              </a:pPr>
              <a:r>
                <a:rPr lang="de-DE" sz="1400" b="1">
                  <a:solidFill>
                    <a:srgbClr val="002060"/>
                  </a:solidFill>
                </a:rPr>
                <a:t>PD Dr. med. Markus Heppt</a:t>
              </a:r>
            </a:p>
            <a:p>
              <a:pPr lvl="0">
                <a:spcBef>
                  <a:spcPts val="0"/>
                </a:spcBef>
                <a:spcAft>
                  <a:spcPts val="400"/>
                </a:spcAft>
              </a:pPr>
              <a:r>
                <a:rPr lang="de-DE" sz="1050">
                  <a:solidFill>
                    <a:srgbClr val="002060"/>
                  </a:solidFill>
                </a:rPr>
                <a:t>Universitätsklinikum Erlangen, </a:t>
              </a:r>
              <a:br>
                <a:rPr lang="de-DE" sz="1050">
                  <a:solidFill>
                    <a:srgbClr val="002060"/>
                  </a:solidFill>
                </a:rPr>
              </a:br>
              <a:r>
                <a:rPr lang="de-DE" sz="1050">
                  <a:solidFill>
                    <a:srgbClr val="002060"/>
                  </a:solidFill>
                </a:rPr>
                <a:t>Geschäftsführender Oberarzt</a:t>
              </a:r>
              <a:endParaRPr lang="en-US" sz="1200">
                <a:solidFill>
                  <a:srgbClr val="002060"/>
                </a:solidFill>
              </a:endParaRPr>
            </a:p>
          </p:txBody>
        </p:sp>
        <p:sp>
          <p:nvSpPr>
            <p:cNvPr id="18" name="Abgerundetes Rechteck 17">
              <a:extLst>
                <a:ext uri="{FF2B5EF4-FFF2-40B4-BE49-F238E27FC236}">
                  <a16:creationId xmlns:a16="http://schemas.microsoft.com/office/drawing/2014/main" id="{07C8A020-DC67-C048-8535-E5DEC91706B6}"/>
                </a:ext>
              </a:extLst>
            </p:cNvPr>
            <p:cNvSpPr/>
            <p:nvPr/>
          </p:nvSpPr>
          <p:spPr>
            <a:xfrm>
              <a:off x="411345" y="1461536"/>
              <a:ext cx="936003" cy="936003"/>
            </a:xfrm>
            <a:prstGeom prst="roundRect">
              <a:avLst>
                <a:gd name="adj" fmla="val 10000"/>
              </a:avLst>
            </a:prstGeom>
            <a:blipFill>
              <a:blip r:embed="rId3" cstate="hqprint">
                <a:extLst>
                  <a:ext uri="{28A0092B-C50C-407E-A947-70E740481C1C}">
                    <a14:useLocalDpi xmlns:a14="http://schemas.microsoft.com/office/drawing/2010/main" val="0"/>
                  </a:ext>
                </a:extLst>
              </a:blip>
              <a:srcRect/>
              <a:stretch>
                <a:fillRect t="-16186" b="-33814"/>
              </a:stretch>
            </a:blipFill>
            <a:ln>
              <a:solidFill>
                <a:schemeClr val="bg1"/>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grpSp>
        <p:nvGrpSpPr>
          <p:cNvPr id="6" name="Gruppieren 5">
            <a:extLst>
              <a:ext uri="{FF2B5EF4-FFF2-40B4-BE49-F238E27FC236}">
                <a16:creationId xmlns:a16="http://schemas.microsoft.com/office/drawing/2014/main" id="{DBECF28B-2156-D84A-B960-74305E5F6CBC}"/>
              </a:ext>
            </a:extLst>
          </p:cNvPr>
          <p:cNvGrpSpPr/>
          <p:nvPr/>
        </p:nvGrpSpPr>
        <p:grpSpPr>
          <a:xfrm>
            <a:off x="5753317" y="1358367"/>
            <a:ext cx="5177295" cy="1142340"/>
            <a:chOff x="5753317" y="1358367"/>
            <a:chExt cx="5177295" cy="1142340"/>
          </a:xfrm>
        </p:grpSpPr>
        <p:sp>
          <p:nvSpPr>
            <p:cNvPr id="14" name="Rechteck 13">
              <a:extLst>
                <a:ext uri="{FF2B5EF4-FFF2-40B4-BE49-F238E27FC236}">
                  <a16:creationId xmlns:a16="http://schemas.microsoft.com/office/drawing/2014/main" id="{8C169048-B196-9C42-9559-C8CDA1E0FE32}"/>
                </a:ext>
              </a:extLst>
            </p:cNvPr>
            <p:cNvSpPr/>
            <p:nvPr/>
          </p:nvSpPr>
          <p:spPr>
            <a:xfrm>
              <a:off x="5753317" y="1358367"/>
              <a:ext cx="5177295" cy="1142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3907C0A5-D796-E643-A3B6-8EACDF33B605}"/>
                </a:ext>
              </a:extLst>
            </p:cNvPr>
            <p:cNvSpPr txBox="1"/>
            <p:nvPr/>
          </p:nvSpPr>
          <p:spPr>
            <a:xfrm>
              <a:off x="6950365" y="1588418"/>
              <a:ext cx="3180252" cy="682238"/>
            </a:xfrm>
            <a:prstGeom prst="rect">
              <a:avLst/>
            </a:prstGeom>
            <a:noFill/>
          </p:spPr>
          <p:txBody>
            <a:bodyPr wrap="square">
              <a:spAutoFit/>
            </a:bodyPr>
            <a:lstStyle/>
            <a:p>
              <a:pPr lvl="0">
                <a:spcAft>
                  <a:spcPts val="400"/>
                </a:spcAft>
              </a:pPr>
              <a:r>
                <a:rPr lang="de-DE" sz="1400" b="1">
                  <a:solidFill>
                    <a:srgbClr val="002060"/>
                  </a:solidFill>
                </a:rPr>
                <a:t>Prof. Dr. med. Max Schlaak</a:t>
              </a:r>
            </a:p>
            <a:p>
              <a:pPr lvl="0">
                <a:spcBef>
                  <a:spcPts val="0"/>
                </a:spcBef>
                <a:spcAft>
                  <a:spcPts val="400"/>
                </a:spcAft>
              </a:pPr>
              <a:r>
                <a:rPr lang="de-DE" sz="1050">
                  <a:solidFill>
                    <a:srgbClr val="002060"/>
                  </a:solidFill>
                </a:rPr>
                <a:t>Charité-Universitätsmedizin Berlin, </a:t>
              </a:r>
              <a:br>
                <a:rPr lang="de-DE" sz="1050">
                  <a:solidFill>
                    <a:srgbClr val="002060"/>
                  </a:solidFill>
                </a:rPr>
              </a:br>
              <a:r>
                <a:rPr lang="de-DE" sz="1050">
                  <a:solidFill>
                    <a:srgbClr val="002060"/>
                  </a:solidFill>
                </a:rPr>
                <a:t>Leitender Oberarzt</a:t>
              </a:r>
              <a:endParaRPr lang="en-US" sz="1200">
                <a:solidFill>
                  <a:srgbClr val="002060"/>
                </a:solidFill>
              </a:endParaRPr>
            </a:p>
          </p:txBody>
        </p:sp>
        <p:pic>
          <p:nvPicPr>
            <p:cNvPr id="24" name="Grafik 23" descr="Ein Bild, das Person, Kleidung, Menschliches Gesicht, Ärmel enthält.">
              <a:extLst>
                <a:ext uri="{FF2B5EF4-FFF2-40B4-BE49-F238E27FC236}">
                  <a16:creationId xmlns:a16="http://schemas.microsoft.com/office/drawing/2014/main" id="{682AEB62-8900-4E47-8080-5CA2C0BE555A}"/>
                </a:ext>
              </a:extLst>
            </p:cNvPr>
            <p:cNvPicPr>
              <a:picLocks noChangeAspect="1"/>
            </p:cNvPicPr>
            <p:nvPr/>
          </p:nvPicPr>
          <p:blipFill rotWithShape="1">
            <a:blip r:embed="rId4">
              <a:extLst>
                <a:ext uri="{28A0092B-C50C-407E-A947-70E740481C1C}">
                  <a14:useLocalDpi xmlns:a14="http://schemas.microsoft.com/office/drawing/2010/main" val="0"/>
                </a:ext>
              </a:extLst>
            </a:blip>
            <a:srcRect l="13709" t="4076" r="7375" b="33591"/>
            <a:stretch/>
          </p:blipFill>
          <p:spPr>
            <a:xfrm>
              <a:off x="5883870" y="1463340"/>
              <a:ext cx="935973" cy="932394"/>
            </a:xfrm>
            <a:prstGeom prst="roundRect">
              <a:avLst>
                <a:gd name="adj" fmla="val 10520"/>
              </a:avLst>
            </a:prstGeom>
            <a:blipFill>
              <a:blip r:embed="rId3" cstate="hqprint">
                <a:extLst>
                  <a:ext uri="{28A0092B-C50C-407E-A947-70E740481C1C}">
                    <a14:useLocalDpi xmlns:a14="http://schemas.microsoft.com/office/drawing/2010/main" val="0"/>
                  </a:ext>
                </a:extLst>
              </a:blip>
              <a:stretch>
                <a:fillRect t="-16186" b="-33814"/>
              </a:stretch>
            </a:blipFill>
            <a:ln w="12700">
              <a:solidFill>
                <a:schemeClr val="bg1"/>
              </a:solidFill>
              <a:miter lim="800000"/>
            </a:ln>
          </p:spPr>
        </p:pic>
      </p:grpSp>
      <p:sp>
        <p:nvSpPr>
          <p:cNvPr id="2" name="Content Placeholder 2">
            <a:extLst>
              <a:ext uri="{FF2B5EF4-FFF2-40B4-BE49-F238E27FC236}">
                <a16:creationId xmlns:a16="http://schemas.microsoft.com/office/drawing/2014/main" id="{C2B2A434-41D6-77C7-3AEF-3B56E1ECE685}"/>
              </a:ext>
            </a:extLst>
          </p:cNvPr>
          <p:cNvSpPr>
            <a:spLocks noGrp="1"/>
          </p:cNvSpPr>
          <p:nvPr/>
        </p:nvSpPr>
        <p:spPr>
          <a:xfrm>
            <a:off x="280822" y="5537030"/>
            <a:ext cx="10649790" cy="550154"/>
          </a:xfrm>
          <a:prstGeom prst="round1Rect">
            <a:avLst>
              <a:gd name="adj" fmla="val 0"/>
            </a:avLst>
          </a:prstGeom>
          <a:solidFill>
            <a:schemeClr val="bg1">
              <a:lumMod val="95000"/>
            </a:schemeClr>
          </a:solidFill>
        </p:spPr>
        <p:txBody>
          <a:bodyPr vert="horz" lIns="91440" tIns="45720" rIns="91440" bIns="45720" rtlCol="0" anchor="ctr">
            <a:noAutofit/>
          </a:bodyPr>
          <a:lstStyle>
            <a:lvl1pPr marL="2667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lgn="ctr">
              <a:buNone/>
            </a:pPr>
            <a:r>
              <a:rPr lang="de-DE" sz="1700" dirty="0">
                <a:solidFill>
                  <a:srgbClr val="002060"/>
                </a:solidFill>
              </a:rPr>
              <a:t>Dieses </a:t>
            </a:r>
            <a:r>
              <a:rPr lang="de-DE" sz="1700" dirty="0" err="1">
                <a:solidFill>
                  <a:srgbClr val="002060"/>
                </a:solidFill>
              </a:rPr>
              <a:t>Slidekit</a:t>
            </a:r>
            <a:r>
              <a:rPr lang="de-DE" sz="1700" dirty="0">
                <a:solidFill>
                  <a:srgbClr val="002060"/>
                </a:solidFill>
              </a:rPr>
              <a:t> wurde durch die Novartis </a:t>
            </a:r>
            <a:r>
              <a:rPr lang="de-DE" sz="1700" dirty="0" err="1">
                <a:solidFill>
                  <a:srgbClr val="002060"/>
                </a:solidFill>
              </a:rPr>
              <a:t>Pharma</a:t>
            </a:r>
            <a:r>
              <a:rPr lang="de-DE" sz="1700" dirty="0">
                <a:solidFill>
                  <a:srgbClr val="002060"/>
                </a:solidFill>
              </a:rPr>
              <a:t> GmbH unterstützt.</a:t>
            </a:r>
            <a:br>
              <a:rPr lang="de-DE" sz="1700" dirty="0">
                <a:solidFill>
                  <a:srgbClr val="002060"/>
                </a:solidFill>
              </a:rPr>
            </a:br>
            <a:r>
              <a:rPr lang="de-DE" sz="1700" dirty="0">
                <a:solidFill>
                  <a:srgbClr val="002060"/>
                </a:solidFill>
              </a:rPr>
              <a:t>Auswahl und Zusammenstellung der Inhalte erfolgte durch die Autorinnen.</a:t>
            </a:r>
          </a:p>
        </p:txBody>
      </p:sp>
    </p:spTree>
    <p:extLst>
      <p:ext uri="{BB962C8B-B14F-4D97-AF65-F5344CB8AC3E}">
        <p14:creationId xmlns:p14="http://schemas.microsoft.com/office/powerpoint/2010/main" val="1642098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CAD51AF5-92B1-6246-A340-E67E73CDCC9C}"/>
              </a:ext>
            </a:extLst>
          </p:cNvPr>
          <p:cNvGraphicFramePr/>
          <p:nvPr>
            <p:extLst>
              <p:ext uri="{D42A27DB-BD31-4B8C-83A1-F6EECF244321}">
                <p14:modId xmlns:p14="http://schemas.microsoft.com/office/powerpoint/2010/main" val="3364342657"/>
              </p:ext>
            </p:extLst>
          </p:nvPr>
        </p:nvGraphicFramePr>
        <p:xfrm>
          <a:off x="-106879" y="2552376"/>
          <a:ext cx="5439031" cy="3496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2.1.5 Fatigue</a:t>
            </a:r>
          </a:p>
        </p:txBody>
      </p:sp>
      <p:sp>
        <p:nvSpPr>
          <p:cNvPr id="3" name="Textplatzhalter 3">
            <a:extLst>
              <a:ext uri="{FF2B5EF4-FFF2-40B4-BE49-F238E27FC236}">
                <a16:creationId xmlns:a16="http://schemas.microsoft.com/office/drawing/2014/main" id="{358E9D69-CC70-755C-60A1-A637832ECF4D}"/>
              </a:ext>
            </a:extLst>
          </p:cNvPr>
          <p:cNvSpPr>
            <a:spLocks noGrp="1"/>
          </p:cNvSpPr>
          <p:nvPr>
            <p:ph type="body" sz="quarter" idx="14"/>
          </p:nvPr>
        </p:nvSpPr>
        <p:spPr>
          <a:xfrm>
            <a:off x="-5" y="6177339"/>
            <a:ext cx="12192000" cy="715963"/>
          </a:xfrm>
        </p:spPr>
        <p:txBody>
          <a:bodyPr/>
          <a:lstStyle/>
          <a:p>
            <a:r>
              <a:rPr lang="de-DE" sz="900" err="1"/>
              <a:t>CrF</a:t>
            </a:r>
            <a:r>
              <a:rPr lang="de-DE" sz="900"/>
              <a:t>: </a:t>
            </a:r>
            <a:r>
              <a:rPr lang="de-DE" sz="900" b="0"/>
              <a:t>Cancer-</a:t>
            </a:r>
            <a:r>
              <a:rPr lang="de-DE" sz="900" b="0" err="1"/>
              <a:t>related</a:t>
            </a:r>
            <a:r>
              <a:rPr lang="de-DE" sz="900" b="0"/>
              <a:t> </a:t>
            </a:r>
            <a:r>
              <a:rPr lang="de-DE" sz="900" b="0" err="1"/>
              <a:t>fatigue</a:t>
            </a:r>
            <a:r>
              <a:rPr lang="de-DE" sz="900" b="0"/>
              <a:t>.</a:t>
            </a:r>
            <a:endParaRPr lang="de-DE" sz="900"/>
          </a:p>
          <a:p>
            <a:r>
              <a:rPr lang="de-DE" sz="900"/>
              <a:t>Referenzen: 1. </a:t>
            </a:r>
            <a:r>
              <a:rPr lang="de-DE" sz="900" b="0"/>
              <a:t>Horneber M et al. Tumor-assoziierte Fatigue. Deutsches Ärzteblatt 2014; 111 (1). </a:t>
            </a:r>
          </a:p>
        </p:txBody>
      </p:sp>
      <p:sp>
        <p:nvSpPr>
          <p:cNvPr id="9" name="Inhaltsplatzhalter 2">
            <a:extLst>
              <a:ext uri="{FF2B5EF4-FFF2-40B4-BE49-F238E27FC236}">
                <a16:creationId xmlns:a16="http://schemas.microsoft.com/office/drawing/2014/main" id="{BB5442F5-3DD8-AE28-FFE5-E1EB849468D4}"/>
              </a:ext>
            </a:extLst>
          </p:cNvPr>
          <p:cNvSpPr txBox="1">
            <a:spLocks/>
          </p:cNvSpPr>
          <p:nvPr/>
        </p:nvSpPr>
        <p:spPr>
          <a:xfrm>
            <a:off x="6096000" y="4435060"/>
            <a:ext cx="5200485" cy="1488637"/>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nSpc>
                <a:spcPct val="100000"/>
              </a:lnSpc>
              <a:spcAft>
                <a:spcPts val="600"/>
              </a:spcAft>
              <a:buFont typeface="Arial" panose="020B0604020202020204" pitchFamily="34" charset="0"/>
              <a:buNone/>
            </a:pPr>
            <a:endParaRPr lang="de-DE" sz="1600">
              <a:solidFill>
                <a:srgbClr val="002060"/>
              </a:solidFill>
            </a:endParaRPr>
          </a:p>
        </p:txBody>
      </p:sp>
      <p:sp>
        <p:nvSpPr>
          <p:cNvPr id="11" name="Titel 1">
            <a:extLst>
              <a:ext uri="{FF2B5EF4-FFF2-40B4-BE49-F238E27FC236}">
                <a16:creationId xmlns:a16="http://schemas.microsoft.com/office/drawing/2014/main" id="{316D9367-C5B4-1023-9DF8-5E16CEF7959F}"/>
              </a:ext>
            </a:extLst>
          </p:cNvPr>
          <p:cNvSpPr txBox="1">
            <a:spLocks/>
          </p:cNvSpPr>
          <p:nvPr/>
        </p:nvSpPr>
        <p:spPr>
          <a:xfrm>
            <a:off x="494007" y="1233760"/>
            <a:ext cx="1081567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sz="2800" b="1">
                <a:solidFill>
                  <a:srgbClr val="002060"/>
                </a:solidFill>
                <a:latin typeface="Calibri" panose="020F0502020204030204"/>
              </a:rPr>
              <a:t>Tumor-assoziierte </a:t>
            </a:r>
            <a:r>
              <a:rPr lang="de-DE" sz="2800" b="1" err="1">
                <a:solidFill>
                  <a:srgbClr val="002060"/>
                </a:solidFill>
                <a:latin typeface="Calibri" panose="020F0502020204030204"/>
              </a:rPr>
              <a:t>Fatigue</a:t>
            </a:r>
            <a:r>
              <a:rPr lang="de-DE" sz="2800" b="1">
                <a:solidFill>
                  <a:srgbClr val="002060"/>
                </a:solidFill>
                <a:latin typeface="Calibri" panose="020F0502020204030204"/>
              </a:rPr>
              <a:t> (</a:t>
            </a:r>
            <a:r>
              <a:rPr lang="de-DE" sz="2800" b="1" err="1">
                <a:solidFill>
                  <a:srgbClr val="002060"/>
                </a:solidFill>
                <a:latin typeface="Calibri" panose="020F0502020204030204"/>
              </a:rPr>
              <a:t>CrF</a:t>
            </a:r>
            <a:r>
              <a:rPr lang="de-DE" sz="2800" b="1">
                <a:solidFill>
                  <a:srgbClr val="002060"/>
                </a:solidFill>
                <a:latin typeface="Calibri" panose="020F0502020204030204"/>
              </a:rPr>
              <a:t>): Müdigkeits- und Erschöpfungssyndrom bei Krebspatienten</a:t>
            </a:r>
          </a:p>
          <a:p>
            <a:pPr>
              <a:defRPr/>
            </a:pPr>
            <a:endParaRPr lang="de-DE" sz="2800" b="1">
              <a:solidFill>
                <a:srgbClr val="002060"/>
              </a:solidFill>
              <a:latin typeface="Calibri" panose="020F0502020204030204"/>
            </a:endParaRPr>
          </a:p>
        </p:txBody>
      </p:sp>
      <p:sp>
        <p:nvSpPr>
          <p:cNvPr id="13" name="Textfeld 12">
            <a:extLst>
              <a:ext uri="{FF2B5EF4-FFF2-40B4-BE49-F238E27FC236}">
                <a16:creationId xmlns:a16="http://schemas.microsoft.com/office/drawing/2014/main" id="{1E09EB45-626F-7E4B-89DA-DAC77134358F}"/>
              </a:ext>
            </a:extLst>
          </p:cNvPr>
          <p:cNvSpPr txBox="1"/>
          <p:nvPr/>
        </p:nvSpPr>
        <p:spPr>
          <a:xfrm>
            <a:off x="6305554" y="4579214"/>
            <a:ext cx="4920051" cy="1200329"/>
          </a:xfrm>
          <a:prstGeom prst="rect">
            <a:avLst/>
          </a:prstGeom>
          <a:noFill/>
        </p:spPr>
        <p:txBody>
          <a:bodyPr wrap="square">
            <a:spAutoFit/>
          </a:bodyPr>
          <a:lstStyle/>
          <a:p>
            <a:pPr>
              <a:spcBef>
                <a:spcPts val="500"/>
              </a:spcBef>
              <a:spcAft>
                <a:spcPts val="400"/>
              </a:spcAft>
            </a:pPr>
            <a:r>
              <a:rPr lang="de-DE">
                <a:solidFill>
                  <a:srgbClr val="002060"/>
                </a:solidFill>
              </a:rPr>
              <a:t>Je stärker die Beschwerden während der Tumortherapie sind, umso größer ist die Wahrscheinlichkeit, dass sie auch nach der Behandlung weiter bestehen.</a:t>
            </a:r>
          </a:p>
        </p:txBody>
      </p:sp>
      <p:pic>
        <p:nvPicPr>
          <p:cNvPr id="16" name="Grafik 15">
            <a:extLst>
              <a:ext uri="{FF2B5EF4-FFF2-40B4-BE49-F238E27FC236}">
                <a16:creationId xmlns:a16="http://schemas.microsoft.com/office/drawing/2014/main" id="{07202FC0-198E-A849-AC7B-3570A064DF63}"/>
              </a:ext>
            </a:extLst>
          </p:cNvPr>
          <p:cNvPicPr>
            <a:picLocks noChangeAspect="1"/>
          </p:cNvPicPr>
          <p:nvPr/>
        </p:nvPicPr>
        <p:blipFill>
          <a:blip r:embed="rId8"/>
          <a:stretch>
            <a:fillRect/>
          </a:stretch>
        </p:blipFill>
        <p:spPr>
          <a:xfrm>
            <a:off x="2013904" y="3628957"/>
            <a:ext cx="1187565" cy="1183512"/>
          </a:xfrm>
          <a:prstGeom prst="rect">
            <a:avLst/>
          </a:prstGeom>
        </p:spPr>
      </p:pic>
      <p:sp>
        <p:nvSpPr>
          <p:cNvPr id="6" name="Titel 1">
            <a:extLst>
              <a:ext uri="{FF2B5EF4-FFF2-40B4-BE49-F238E27FC236}">
                <a16:creationId xmlns:a16="http://schemas.microsoft.com/office/drawing/2014/main" id="{04E0A96F-68D1-6C6B-008C-3CD6351A75D4}"/>
              </a:ext>
            </a:extLst>
          </p:cNvPr>
          <p:cNvSpPr txBox="1">
            <a:spLocks/>
          </p:cNvSpPr>
          <p:nvPr/>
        </p:nvSpPr>
        <p:spPr>
          <a:xfrm>
            <a:off x="494007" y="2166371"/>
            <a:ext cx="4724478"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de-DE" sz="2000" b="1" err="1">
                <a:solidFill>
                  <a:srgbClr val="6DD17F"/>
                </a:solidFill>
                <a:latin typeface="Calibri" panose="020F0502020204030204"/>
              </a:rPr>
              <a:t>CrF</a:t>
            </a:r>
            <a:r>
              <a:rPr lang="de-DE" sz="2000" b="1">
                <a:solidFill>
                  <a:srgbClr val="6DD17F"/>
                </a:solidFill>
                <a:latin typeface="Calibri" panose="020F0502020204030204"/>
              </a:rPr>
              <a:t> setzt einen Teufelskreis in Gang:</a:t>
            </a:r>
          </a:p>
        </p:txBody>
      </p:sp>
      <p:sp>
        <p:nvSpPr>
          <p:cNvPr id="7" name="Titel 1">
            <a:extLst>
              <a:ext uri="{FF2B5EF4-FFF2-40B4-BE49-F238E27FC236}">
                <a16:creationId xmlns:a16="http://schemas.microsoft.com/office/drawing/2014/main" id="{A4D49ED6-5643-4A83-3DF7-A63CDE14B074}"/>
              </a:ext>
            </a:extLst>
          </p:cNvPr>
          <p:cNvSpPr txBox="1">
            <a:spLocks/>
          </p:cNvSpPr>
          <p:nvPr/>
        </p:nvSpPr>
        <p:spPr>
          <a:xfrm>
            <a:off x="6103137" y="2166371"/>
            <a:ext cx="4724478" cy="43350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sz="2000" b="1">
                <a:solidFill>
                  <a:srgbClr val="002060"/>
                </a:solidFill>
                <a:latin typeface="Calibri" panose="020F0502020204030204"/>
              </a:rPr>
              <a:t>Risikofaktoren für </a:t>
            </a:r>
            <a:r>
              <a:rPr lang="de-DE" sz="2000" b="1" err="1">
                <a:solidFill>
                  <a:srgbClr val="002060"/>
                </a:solidFill>
                <a:latin typeface="Calibri" panose="020F0502020204030204"/>
              </a:rPr>
              <a:t>CrF</a:t>
            </a:r>
            <a:r>
              <a:rPr lang="de-DE" sz="2000" b="1">
                <a:solidFill>
                  <a:srgbClr val="002060"/>
                </a:solidFill>
                <a:latin typeface="Calibri" panose="020F0502020204030204"/>
              </a:rPr>
              <a:t>: </a:t>
            </a:r>
            <a:endParaRPr lang="de-DE" sz="2000" b="1">
              <a:solidFill>
                <a:srgbClr val="6DD17F"/>
              </a:solidFill>
              <a:latin typeface="Calibri" panose="020F0502020204030204"/>
            </a:endParaRPr>
          </a:p>
        </p:txBody>
      </p:sp>
      <p:sp>
        <p:nvSpPr>
          <p:cNvPr id="10" name="Textfeld 9">
            <a:extLst>
              <a:ext uri="{FF2B5EF4-FFF2-40B4-BE49-F238E27FC236}">
                <a16:creationId xmlns:a16="http://schemas.microsoft.com/office/drawing/2014/main" id="{46FEA849-D758-EB02-C59B-8A7E6D69CB08}"/>
              </a:ext>
            </a:extLst>
          </p:cNvPr>
          <p:cNvSpPr txBox="1"/>
          <p:nvPr/>
        </p:nvSpPr>
        <p:spPr>
          <a:xfrm>
            <a:off x="6103137" y="2635664"/>
            <a:ext cx="5122468" cy="1585049"/>
          </a:xfrm>
          <a:prstGeom prst="rect">
            <a:avLst/>
          </a:prstGeom>
          <a:noFill/>
        </p:spPr>
        <p:txBody>
          <a:bodyPr wrap="square">
            <a:spAutoFit/>
          </a:bodyPr>
          <a:lstStyle/>
          <a:p>
            <a:pPr marL="230400" lvl="1" indent="-230400">
              <a:lnSpc>
                <a:spcPct val="100000"/>
              </a:lnSpc>
              <a:spcAft>
                <a:spcPts val="1000"/>
              </a:spcAft>
              <a:buFont typeface="Wingdings" pitchFamily="2" charset="2"/>
              <a:buChar char="§"/>
            </a:pPr>
            <a:r>
              <a:rPr lang="de-DE" sz="1800">
                <a:solidFill>
                  <a:srgbClr val="002060"/>
                </a:solidFill>
              </a:rPr>
              <a:t>Schmerz</a:t>
            </a:r>
          </a:p>
          <a:p>
            <a:pPr marL="230400" lvl="1" indent="-230400">
              <a:lnSpc>
                <a:spcPct val="100000"/>
              </a:lnSpc>
              <a:spcAft>
                <a:spcPts val="1000"/>
              </a:spcAft>
              <a:buFont typeface="Wingdings" pitchFamily="2" charset="2"/>
              <a:buChar char="§"/>
            </a:pPr>
            <a:r>
              <a:rPr lang="de-DE" sz="1800">
                <a:solidFill>
                  <a:srgbClr val="002060"/>
                </a:solidFill>
              </a:rPr>
              <a:t>Übelkeit</a:t>
            </a:r>
          </a:p>
          <a:p>
            <a:pPr marL="230400" lvl="1" indent="-230400">
              <a:lnSpc>
                <a:spcPct val="100000"/>
              </a:lnSpc>
              <a:spcAft>
                <a:spcPts val="1000"/>
              </a:spcAft>
              <a:buFont typeface="Wingdings" pitchFamily="2" charset="2"/>
              <a:buChar char="§"/>
            </a:pPr>
            <a:r>
              <a:rPr lang="de-DE" sz="1800">
                <a:solidFill>
                  <a:srgbClr val="002060"/>
                </a:solidFill>
              </a:rPr>
              <a:t>vorbestehende depressive Störungen</a:t>
            </a:r>
          </a:p>
          <a:p>
            <a:pPr marL="230400" lvl="1" indent="-230400">
              <a:lnSpc>
                <a:spcPct val="100000"/>
              </a:lnSpc>
              <a:spcAft>
                <a:spcPts val="1000"/>
              </a:spcAft>
              <a:buFont typeface="Wingdings" pitchFamily="2" charset="2"/>
              <a:buChar char="§"/>
            </a:pPr>
            <a:r>
              <a:rPr lang="de-DE" sz="1800">
                <a:solidFill>
                  <a:srgbClr val="002060"/>
                </a:solidFill>
              </a:rPr>
              <a:t>andere psychische Störungen und Belastungen</a:t>
            </a:r>
          </a:p>
        </p:txBody>
      </p:sp>
    </p:spTree>
    <p:extLst>
      <p:ext uri="{BB962C8B-B14F-4D97-AF65-F5344CB8AC3E}">
        <p14:creationId xmlns:p14="http://schemas.microsoft.com/office/powerpoint/2010/main" val="1014075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2.1.5 Fatigue</a:t>
            </a:r>
          </a:p>
        </p:txBody>
      </p:sp>
      <p:sp>
        <p:nvSpPr>
          <p:cNvPr id="3" name="Textplatzhalter 3">
            <a:extLst>
              <a:ext uri="{FF2B5EF4-FFF2-40B4-BE49-F238E27FC236}">
                <a16:creationId xmlns:a16="http://schemas.microsoft.com/office/drawing/2014/main" id="{D882C25A-9D93-1E3E-8148-6027B2F51402}"/>
              </a:ext>
            </a:extLst>
          </p:cNvPr>
          <p:cNvSpPr>
            <a:spLocks noGrp="1"/>
          </p:cNvSpPr>
          <p:nvPr>
            <p:ph type="body" sz="quarter" idx="14"/>
          </p:nvPr>
        </p:nvSpPr>
        <p:spPr>
          <a:xfrm>
            <a:off x="-5" y="6177339"/>
            <a:ext cx="12192000" cy="715963"/>
          </a:xfrm>
        </p:spPr>
        <p:txBody>
          <a:bodyPr/>
          <a:lstStyle/>
          <a:p>
            <a:r>
              <a:rPr lang="de-DE" sz="900"/>
              <a:t>Referenzen: 1. </a:t>
            </a:r>
            <a:r>
              <a:rPr lang="de-DE" sz="900" b="0"/>
              <a:t>Horneber M et al. Tumor-assoziierte Fatigue. Deutsches Ärzteblatt 2014; 111(1). </a:t>
            </a:r>
            <a:endParaRPr lang="de-DE" sz="900"/>
          </a:p>
        </p:txBody>
      </p:sp>
      <p:sp>
        <p:nvSpPr>
          <p:cNvPr id="4" name="Titel 1">
            <a:extLst>
              <a:ext uri="{FF2B5EF4-FFF2-40B4-BE49-F238E27FC236}">
                <a16:creationId xmlns:a16="http://schemas.microsoft.com/office/drawing/2014/main" id="{9ADBF39E-6845-B2D5-9BF2-218C9B167FE3}"/>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Screening: Regelmäßige Abfrage von </a:t>
            </a:r>
            <a:r>
              <a:rPr lang="de-DE" sz="2800" b="1">
                <a:solidFill>
                  <a:srgbClr val="002060"/>
                </a:solidFill>
                <a:latin typeface="Calibri" panose="020F0502020204030204"/>
              </a:rPr>
              <a:t>Müdigkeit und </a:t>
            </a:r>
          </a:p>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Erschöpfung während Behandlung und in der Nachsorge</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7" name="Inhaltsplatzhalter 2">
            <a:extLst>
              <a:ext uri="{FF2B5EF4-FFF2-40B4-BE49-F238E27FC236}">
                <a16:creationId xmlns:a16="http://schemas.microsoft.com/office/drawing/2014/main" id="{99A7A83F-ED75-FAD3-35E0-17555D651DC2}"/>
              </a:ext>
            </a:extLst>
          </p:cNvPr>
          <p:cNvSpPr txBox="1">
            <a:spLocks/>
          </p:cNvSpPr>
          <p:nvPr/>
        </p:nvSpPr>
        <p:spPr>
          <a:xfrm>
            <a:off x="494006" y="2378317"/>
            <a:ext cx="5168619" cy="3540862"/>
          </a:xfrm>
          <a:prstGeom prst="rect">
            <a:avLst/>
          </a:prstGeom>
          <a:solidFill>
            <a:schemeClr val="bg1">
              <a:lumMod val="95000"/>
            </a:schemeClr>
          </a:solidFill>
        </p:spPr>
        <p:txBody>
          <a:bodyPr vert="horz" lIns="180000" tIns="45720" rIns="14400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endParaRPr lang="de-DE" sz="2000" b="1">
              <a:solidFill>
                <a:srgbClr val="002060"/>
              </a:solidFill>
            </a:endParaRPr>
          </a:p>
        </p:txBody>
      </p:sp>
      <p:sp>
        <p:nvSpPr>
          <p:cNvPr id="8" name="Inhaltsplatzhalter 2">
            <a:extLst>
              <a:ext uri="{FF2B5EF4-FFF2-40B4-BE49-F238E27FC236}">
                <a16:creationId xmlns:a16="http://schemas.microsoft.com/office/drawing/2014/main" id="{D35F20B6-CF33-34AA-3164-817A29DF02F8}"/>
              </a:ext>
            </a:extLst>
          </p:cNvPr>
          <p:cNvSpPr txBox="1">
            <a:spLocks/>
          </p:cNvSpPr>
          <p:nvPr/>
        </p:nvSpPr>
        <p:spPr>
          <a:xfrm>
            <a:off x="5800725" y="2378318"/>
            <a:ext cx="5498069" cy="1449596"/>
          </a:xfrm>
          <a:prstGeom prst="rect">
            <a:avLst/>
          </a:prstGeom>
          <a:solidFill>
            <a:schemeClr val="bg1">
              <a:lumMod val="95000"/>
            </a:schemeClr>
          </a:solidFill>
        </p:spPr>
        <p:txBody>
          <a:bodyPr vert="horz" lIns="180000" tIns="45720" rIns="14400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lvl="1" indent="-269875">
              <a:lnSpc>
                <a:spcPct val="100000"/>
              </a:lnSpc>
              <a:spcAft>
                <a:spcPts val="600"/>
              </a:spcAft>
              <a:buFont typeface="Calibri" panose="020F0502020204030204" pitchFamily="34" charset="0"/>
              <a:buChar char="→"/>
            </a:pPr>
            <a:endParaRPr lang="de-DE" sz="1600" b="1">
              <a:solidFill>
                <a:srgbClr val="002060"/>
              </a:solidFill>
            </a:endParaRPr>
          </a:p>
        </p:txBody>
      </p:sp>
      <p:sp>
        <p:nvSpPr>
          <p:cNvPr id="6" name="Rechteck 5">
            <a:extLst>
              <a:ext uri="{FF2B5EF4-FFF2-40B4-BE49-F238E27FC236}">
                <a16:creationId xmlns:a16="http://schemas.microsoft.com/office/drawing/2014/main" id="{377DD49B-C971-B575-F265-36C7ADA00B5E}"/>
              </a:ext>
            </a:extLst>
          </p:cNvPr>
          <p:cNvSpPr/>
          <p:nvPr/>
        </p:nvSpPr>
        <p:spPr>
          <a:xfrm>
            <a:off x="5800725" y="3961303"/>
            <a:ext cx="5498063" cy="1957876"/>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000"/>
              </a:spcBef>
              <a:spcAft>
                <a:spcPts val="600"/>
              </a:spcAft>
            </a:pPr>
            <a:endParaRPr lang="de-DE" sz="1600"/>
          </a:p>
        </p:txBody>
      </p:sp>
      <p:pic>
        <p:nvPicPr>
          <p:cNvPr id="10" name="Grafik 9">
            <a:extLst>
              <a:ext uri="{FF2B5EF4-FFF2-40B4-BE49-F238E27FC236}">
                <a16:creationId xmlns:a16="http://schemas.microsoft.com/office/drawing/2014/main" id="{6977C361-0781-D871-9165-5594A565FA7B}"/>
              </a:ext>
            </a:extLst>
          </p:cNvPr>
          <p:cNvPicPr>
            <a:picLocks noChangeAspect="1"/>
          </p:cNvPicPr>
          <p:nvPr/>
        </p:nvPicPr>
        <p:blipFill>
          <a:blip r:embed="rId2"/>
          <a:stretch>
            <a:fillRect/>
          </a:stretch>
        </p:blipFill>
        <p:spPr>
          <a:xfrm>
            <a:off x="10098778" y="1163783"/>
            <a:ext cx="1048928" cy="1045348"/>
          </a:xfrm>
          <a:prstGeom prst="rect">
            <a:avLst/>
          </a:prstGeom>
        </p:spPr>
      </p:pic>
      <p:sp>
        <p:nvSpPr>
          <p:cNvPr id="12" name="Textfeld 11">
            <a:extLst>
              <a:ext uri="{FF2B5EF4-FFF2-40B4-BE49-F238E27FC236}">
                <a16:creationId xmlns:a16="http://schemas.microsoft.com/office/drawing/2014/main" id="{7238C8BA-0C58-E044-BC66-0A55016C15BD}"/>
              </a:ext>
            </a:extLst>
          </p:cNvPr>
          <p:cNvSpPr txBox="1"/>
          <p:nvPr/>
        </p:nvSpPr>
        <p:spPr>
          <a:xfrm>
            <a:off x="636104" y="2560804"/>
            <a:ext cx="4875434" cy="3098284"/>
          </a:xfrm>
          <a:prstGeom prst="rect">
            <a:avLst/>
          </a:prstGeom>
          <a:noFill/>
        </p:spPr>
        <p:txBody>
          <a:bodyPr wrap="square">
            <a:spAutoFit/>
          </a:bodyPr>
          <a:lstStyle/>
          <a:p>
            <a:pPr marL="6350">
              <a:spcAft>
                <a:spcPts val="1000"/>
              </a:spcAft>
              <a:buNone/>
            </a:pPr>
            <a:r>
              <a:rPr lang="de-DE" sz="1800" b="1">
                <a:solidFill>
                  <a:srgbClr val="002060"/>
                </a:solidFill>
              </a:rPr>
              <a:t>Visuelle Analogskalen erlauben die Abfrage von</a:t>
            </a:r>
          </a:p>
          <a:p>
            <a:pPr marL="230400" indent="-230400">
              <a:spcAft>
                <a:spcPts val="1000"/>
              </a:spcAft>
              <a:buFont typeface="Wingdings" panose="05000000000000000000" pitchFamily="2" charset="2"/>
              <a:buChar char="§"/>
            </a:pPr>
            <a:r>
              <a:rPr lang="de-DE" sz="1600" b="1">
                <a:solidFill>
                  <a:srgbClr val="002060"/>
                </a:solidFill>
              </a:rPr>
              <a:t>Intensität von Müdigkeit/Erschöpfung in der vorangegangenen Woche</a:t>
            </a:r>
            <a:br>
              <a:rPr lang="de-DE" sz="1600" b="1">
                <a:solidFill>
                  <a:srgbClr val="002060"/>
                </a:solidFill>
              </a:rPr>
            </a:br>
            <a:r>
              <a:rPr lang="de-DE" sz="1600">
                <a:solidFill>
                  <a:srgbClr val="002060"/>
                </a:solidFill>
              </a:rPr>
              <a:t>(0 = keine Müdigkeit, 10 = stärkste Müdigkeit)</a:t>
            </a:r>
            <a:endParaRPr lang="de-DE" sz="1600" b="1">
              <a:solidFill>
                <a:srgbClr val="002060"/>
              </a:solidFill>
            </a:endParaRPr>
          </a:p>
          <a:p>
            <a:pPr marL="230188" lvl="1" indent="-223838">
              <a:spcAft>
                <a:spcPts val="1000"/>
              </a:spcAft>
              <a:buFont typeface="Calibri" panose="020F0502020204030204" pitchFamily="34" charset="0"/>
              <a:buChar char="→"/>
            </a:pPr>
            <a:r>
              <a:rPr lang="de-DE" sz="1600">
                <a:solidFill>
                  <a:srgbClr val="002060"/>
                </a:solidFill>
              </a:rPr>
              <a:t>Intensität von ≥ 4 als Schwellenwert für weitere Diagnostik</a:t>
            </a:r>
          </a:p>
          <a:p>
            <a:pPr marL="230400" indent="-230400">
              <a:spcAft>
                <a:spcPts val="1000"/>
              </a:spcAft>
              <a:buFont typeface="Wingdings" panose="05000000000000000000" pitchFamily="2" charset="2"/>
              <a:buChar char="§"/>
            </a:pPr>
            <a:r>
              <a:rPr lang="de-DE" sz="1600" b="1">
                <a:solidFill>
                  <a:srgbClr val="002060"/>
                </a:solidFill>
              </a:rPr>
              <a:t>Auswirkung von </a:t>
            </a:r>
            <a:r>
              <a:rPr lang="de-DE" sz="1600" b="1" err="1">
                <a:solidFill>
                  <a:srgbClr val="002060"/>
                </a:solidFill>
              </a:rPr>
              <a:t>CrF</a:t>
            </a:r>
            <a:r>
              <a:rPr lang="de-DE" sz="1600" b="1">
                <a:solidFill>
                  <a:srgbClr val="002060"/>
                </a:solidFill>
              </a:rPr>
              <a:t> auf verschiedene Lebensbereiche</a:t>
            </a:r>
          </a:p>
          <a:p>
            <a:pPr marL="230188" lvl="1" indent="-223838">
              <a:spcAft>
                <a:spcPts val="1000"/>
              </a:spcAft>
              <a:buFont typeface="Calibri" panose="020F0502020204030204" pitchFamily="34" charset="0"/>
              <a:buChar char="→"/>
            </a:pPr>
            <a:r>
              <a:rPr lang="de-DE" sz="1600">
                <a:solidFill>
                  <a:srgbClr val="002060"/>
                </a:solidFill>
              </a:rPr>
              <a:t>Werte von ≥ 5: starke und ernstzunehmende Beeinträchtigung sozialer Funktionen</a:t>
            </a:r>
          </a:p>
        </p:txBody>
      </p:sp>
      <p:sp>
        <p:nvSpPr>
          <p:cNvPr id="13" name="Textfeld 12">
            <a:extLst>
              <a:ext uri="{FF2B5EF4-FFF2-40B4-BE49-F238E27FC236}">
                <a16:creationId xmlns:a16="http://schemas.microsoft.com/office/drawing/2014/main" id="{28A2B964-AF52-8446-9963-0935673F58B9}"/>
              </a:ext>
            </a:extLst>
          </p:cNvPr>
          <p:cNvSpPr txBox="1"/>
          <p:nvPr/>
        </p:nvSpPr>
        <p:spPr>
          <a:xfrm>
            <a:off x="5940288" y="2560804"/>
            <a:ext cx="5207418" cy="1184940"/>
          </a:xfrm>
          <a:prstGeom prst="rect">
            <a:avLst/>
          </a:prstGeom>
          <a:noFill/>
        </p:spPr>
        <p:txBody>
          <a:bodyPr wrap="square">
            <a:spAutoFit/>
          </a:bodyPr>
          <a:lstStyle/>
          <a:p>
            <a:pPr marL="0" indent="0">
              <a:spcAft>
                <a:spcPts val="500"/>
              </a:spcAft>
              <a:buNone/>
            </a:pPr>
            <a:r>
              <a:rPr lang="de-DE" sz="1800" b="1">
                <a:solidFill>
                  <a:srgbClr val="002060"/>
                </a:solidFill>
              </a:rPr>
              <a:t>Differentialdiagnose Depression</a:t>
            </a:r>
          </a:p>
          <a:p>
            <a:pPr marL="230188" indent="-217488">
              <a:spcAft>
                <a:spcPts val="500"/>
              </a:spcAft>
              <a:buFont typeface="Wingdings" panose="05000000000000000000" pitchFamily="2" charset="2"/>
              <a:buChar char="§"/>
            </a:pPr>
            <a:r>
              <a:rPr lang="de-DE" sz="1600" b="1">
                <a:solidFill>
                  <a:srgbClr val="002060"/>
                </a:solidFill>
              </a:rPr>
              <a:t>Tumor-assoziierte </a:t>
            </a:r>
            <a:r>
              <a:rPr lang="de-DE" sz="1600" b="1" err="1">
                <a:solidFill>
                  <a:srgbClr val="002060"/>
                </a:solidFill>
              </a:rPr>
              <a:t>Fatigue</a:t>
            </a:r>
            <a:r>
              <a:rPr lang="de-DE" sz="1600" b="1">
                <a:solidFill>
                  <a:srgbClr val="002060"/>
                </a:solidFill>
              </a:rPr>
              <a:t> kann sowohl Ausdruck einer (vorbestehenden) Depression sein als auch depressive Störungen nach sich ziehen</a:t>
            </a:r>
          </a:p>
        </p:txBody>
      </p:sp>
      <p:sp>
        <p:nvSpPr>
          <p:cNvPr id="15" name="Textfeld 14">
            <a:extLst>
              <a:ext uri="{FF2B5EF4-FFF2-40B4-BE49-F238E27FC236}">
                <a16:creationId xmlns:a16="http://schemas.microsoft.com/office/drawing/2014/main" id="{60A19D5E-CB2A-354D-8D5B-EBA668A19D9E}"/>
              </a:ext>
            </a:extLst>
          </p:cNvPr>
          <p:cNvSpPr txBox="1"/>
          <p:nvPr/>
        </p:nvSpPr>
        <p:spPr>
          <a:xfrm>
            <a:off x="5940288" y="4060513"/>
            <a:ext cx="5207418" cy="1759456"/>
          </a:xfrm>
          <a:prstGeom prst="rect">
            <a:avLst/>
          </a:prstGeom>
          <a:noFill/>
        </p:spPr>
        <p:txBody>
          <a:bodyPr wrap="square">
            <a:spAutoFit/>
          </a:bodyPr>
          <a:lstStyle/>
          <a:p>
            <a:pPr>
              <a:spcBef>
                <a:spcPts val="1000"/>
              </a:spcBef>
              <a:spcAft>
                <a:spcPts val="500"/>
              </a:spcAft>
            </a:pPr>
            <a:r>
              <a:rPr lang="de-DE" b="1">
                <a:solidFill>
                  <a:schemeClr val="bg1"/>
                </a:solidFill>
              </a:rPr>
              <a:t>2-Fragen-Test zur Differentialdiagnose einer depressiven Erkrankung</a:t>
            </a:r>
          </a:p>
          <a:p>
            <a:pPr marL="230188" indent="-230400">
              <a:spcAft>
                <a:spcPts val="500"/>
              </a:spcAft>
              <a:buFont typeface="+mj-lt"/>
              <a:buAutoNum type="arabicPeriod"/>
            </a:pPr>
            <a:r>
              <a:rPr lang="de-DE" sz="1600">
                <a:solidFill>
                  <a:schemeClr val="bg1"/>
                </a:solidFill>
              </a:rPr>
              <a:t>„Fühlten Sie sich im letzten Monat häufig niedergeschlagen, traurig, bedrückt oder hoffnungslos?“</a:t>
            </a:r>
          </a:p>
          <a:p>
            <a:pPr marL="230188" indent="-230400">
              <a:spcAft>
                <a:spcPts val="500"/>
              </a:spcAft>
              <a:buFont typeface="+mj-lt"/>
              <a:buAutoNum type="arabicPeriod"/>
            </a:pPr>
            <a:r>
              <a:rPr lang="de-DE" sz="1600">
                <a:solidFill>
                  <a:schemeClr val="bg1"/>
                </a:solidFill>
              </a:rPr>
              <a:t>„Hatten Sie im letzten Monat deutlich weniger Lust und Freude an Dingen, die Sie sonst gerne tun?“</a:t>
            </a:r>
          </a:p>
        </p:txBody>
      </p:sp>
    </p:spTree>
    <p:extLst>
      <p:ext uri="{BB962C8B-B14F-4D97-AF65-F5344CB8AC3E}">
        <p14:creationId xmlns:p14="http://schemas.microsoft.com/office/powerpoint/2010/main" val="3671375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2.1.5 Fatigue</a:t>
            </a:r>
          </a:p>
        </p:txBody>
      </p:sp>
      <p:sp>
        <p:nvSpPr>
          <p:cNvPr id="9" name="Textplatzhalter 8">
            <a:extLst>
              <a:ext uri="{FF2B5EF4-FFF2-40B4-BE49-F238E27FC236}">
                <a16:creationId xmlns:a16="http://schemas.microsoft.com/office/drawing/2014/main" id="{608BC62E-C000-23F9-783F-3A01FE687967}"/>
              </a:ext>
            </a:extLst>
          </p:cNvPr>
          <p:cNvSpPr>
            <a:spLocks noGrp="1"/>
          </p:cNvSpPr>
          <p:nvPr>
            <p:ph type="body" sz="quarter" idx="14"/>
          </p:nvPr>
        </p:nvSpPr>
        <p:spPr/>
        <p:txBody>
          <a:bodyPr vert="horz" lIns="91440" tIns="45720" rIns="91440" bIns="45720" rtlCol="0" anchor="t">
            <a:noAutofit/>
          </a:bodyPr>
          <a:lstStyle/>
          <a:p>
            <a:r>
              <a:rPr lang="de-DE" sz="1050"/>
              <a:t>Referenzen: </a:t>
            </a:r>
            <a:r>
              <a:rPr lang="de-DE"/>
              <a:t>1</a:t>
            </a:r>
            <a:r>
              <a:rPr lang="de-DE" sz="1050"/>
              <a:t>. </a:t>
            </a:r>
            <a:r>
              <a:rPr lang="de-DE" sz="1050" b="0"/>
              <a:t>Horneber M et al. Tumor-assoziierte </a:t>
            </a:r>
            <a:r>
              <a:rPr lang="de-DE" sz="1050" b="0" err="1"/>
              <a:t>Fatigue</a:t>
            </a:r>
            <a:r>
              <a:rPr lang="de-DE" sz="1050" b="0"/>
              <a:t>. Deutsches Ärzteblatt 2014; 111 (1).</a:t>
            </a:r>
            <a:r>
              <a:rPr lang="de-DE" b="0"/>
              <a:t> </a:t>
            </a:r>
            <a:endParaRPr lang="de-DE" sz="1050"/>
          </a:p>
          <a:p>
            <a:endParaRPr lang="de-AT"/>
          </a:p>
        </p:txBody>
      </p:sp>
      <p:sp>
        <p:nvSpPr>
          <p:cNvPr id="3" name="Titel 1">
            <a:extLst>
              <a:ext uri="{FF2B5EF4-FFF2-40B4-BE49-F238E27FC236}">
                <a16:creationId xmlns:a16="http://schemas.microsoft.com/office/drawing/2014/main" id="{66E1D2F4-318E-DB77-9276-873BF0DB1847}"/>
              </a:ext>
            </a:extLst>
          </p:cNvPr>
          <p:cNvSpPr txBox="1">
            <a:spLocks/>
          </p:cNvSpPr>
          <p:nvPr/>
        </p:nvSpPr>
        <p:spPr>
          <a:xfrm>
            <a:off x="494007" y="123376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Therapieansätze</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4" name="Inhaltsplatzhalter 4">
            <a:extLst>
              <a:ext uri="{FF2B5EF4-FFF2-40B4-BE49-F238E27FC236}">
                <a16:creationId xmlns:a16="http://schemas.microsoft.com/office/drawing/2014/main" id="{249D17DA-B971-08B7-5CA1-592F82865E07}"/>
              </a:ext>
            </a:extLst>
          </p:cNvPr>
          <p:cNvSpPr txBox="1">
            <a:spLocks/>
          </p:cNvSpPr>
          <p:nvPr/>
        </p:nvSpPr>
        <p:spPr>
          <a:xfrm>
            <a:off x="494008" y="2003740"/>
            <a:ext cx="3263953" cy="3234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r>
              <a:rPr lang="de-DE" sz="1700" err="1">
                <a:solidFill>
                  <a:srgbClr val="002060"/>
                </a:solidFill>
                <a:latin typeface="Calibri" panose="020F0502020204030204"/>
                <a:ea typeface="+mj-ea"/>
                <a:cs typeface="+mj-cs"/>
              </a:rPr>
              <a:t>Fatigue</a:t>
            </a:r>
            <a:r>
              <a:rPr lang="de-DE" sz="1700">
                <a:solidFill>
                  <a:srgbClr val="002060"/>
                </a:solidFill>
                <a:latin typeface="Calibri" panose="020F0502020204030204"/>
                <a:ea typeface="+mj-ea"/>
                <a:cs typeface="+mj-cs"/>
              </a:rPr>
              <a:t> </a:t>
            </a:r>
            <a:r>
              <a:rPr lang="de-DE" sz="1700" b="1">
                <a:solidFill>
                  <a:srgbClr val="002060"/>
                </a:solidFill>
                <a:latin typeface="Calibri" panose="020F0502020204030204"/>
                <a:ea typeface="+mj-ea"/>
                <a:cs typeface="+mj-cs"/>
              </a:rPr>
              <a:t>so früh wie möglich behandeln</a:t>
            </a:r>
            <a:r>
              <a:rPr lang="de-DE" sz="1700">
                <a:solidFill>
                  <a:srgbClr val="002060"/>
                </a:solidFill>
                <a:latin typeface="Calibri" panose="020F0502020204030204"/>
                <a:ea typeface="+mj-ea"/>
                <a:cs typeface="+mj-cs"/>
              </a:rPr>
              <a:t> – um </a:t>
            </a:r>
            <a:r>
              <a:rPr lang="de-DE" sz="1700" err="1">
                <a:solidFill>
                  <a:srgbClr val="002060"/>
                </a:solidFill>
                <a:latin typeface="Calibri" panose="020F0502020204030204"/>
                <a:ea typeface="+mj-ea"/>
                <a:cs typeface="+mj-cs"/>
              </a:rPr>
              <a:t>Chronifizierung</a:t>
            </a:r>
            <a:r>
              <a:rPr lang="de-DE" sz="1700">
                <a:solidFill>
                  <a:srgbClr val="002060"/>
                </a:solidFill>
                <a:latin typeface="Calibri" panose="020F0502020204030204"/>
                <a:ea typeface="+mj-ea"/>
                <a:cs typeface="+mj-cs"/>
              </a:rPr>
              <a:t> entgegenzuwirken  </a:t>
            </a:r>
          </a:p>
          <a:p>
            <a:pPr>
              <a:spcBef>
                <a:spcPct val="0"/>
              </a:spcBef>
              <a:spcAft>
                <a:spcPts val="1200"/>
              </a:spcAft>
              <a:buFont typeface="Wingdings" panose="05000000000000000000" pitchFamily="2" charset="2"/>
              <a:buChar char="§"/>
            </a:pPr>
            <a:r>
              <a:rPr lang="de-DE" sz="1700" b="1">
                <a:solidFill>
                  <a:srgbClr val="002060"/>
                </a:solidFill>
                <a:latin typeface="Calibri" panose="020F0502020204030204"/>
                <a:ea typeface="+mj-ea"/>
                <a:cs typeface="+mj-cs"/>
              </a:rPr>
              <a:t>Verknüpfung verschiedener Therapieansätze</a:t>
            </a:r>
            <a:r>
              <a:rPr lang="de-DE" sz="1700">
                <a:solidFill>
                  <a:srgbClr val="002060"/>
                </a:solidFill>
                <a:latin typeface="Calibri" panose="020F0502020204030204"/>
                <a:ea typeface="+mj-ea"/>
                <a:cs typeface="+mj-cs"/>
              </a:rPr>
              <a:t> – gemäß den individuellen körperlichen, psychischen und kognitiven Beschwerden</a:t>
            </a:r>
          </a:p>
          <a:p>
            <a:pPr>
              <a:spcBef>
                <a:spcPct val="0"/>
              </a:spcBef>
              <a:spcAft>
                <a:spcPts val="1200"/>
              </a:spcAft>
              <a:buFont typeface="Wingdings" panose="05000000000000000000" pitchFamily="2" charset="2"/>
              <a:buChar char="§"/>
            </a:pPr>
            <a:r>
              <a:rPr lang="de-DE" sz="1700" b="1">
                <a:solidFill>
                  <a:srgbClr val="002060"/>
                </a:solidFill>
                <a:latin typeface="Calibri" panose="020F0502020204030204"/>
                <a:ea typeface="+mj-ea"/>
                <a:cs typeface="+mj-cs"/>
              </a:rPr>
              <a:t>Nicht-medikamentöse </a:t>
            </a:r>
            <a:r>
              <a:rPr lang="de-DE" sz="1700">
                <a:solidFill>
                  <a:srgbClr val="002060"/>
                </a:solidFill>
                <a:latin typeface="Calibri" panose="020F0502020204030204"/>
                <a:ea typeface="+mj-ea"/>
                <a:cs typeface="+mj-cs"/>
              </a:rPr>
              <a:t>Behandlungsmöglichkeiten spielen </a:t>
            </a:r>
            <a:r>
              <a:rPr lang="de-DE" sz="1700" b="1">
                <a:solidFill>
                  <a:srgbClr val="002060"/>
                </a:solidFill>
                <a:latin typeface="Calibri" panose="020F0502020204030204"/>
                <a:ea typeface="+mj-ea"/>
                <a:cs typeface="+mj-cs"/>
              </a:rPr>
              <a:t>tragende Rolle</a:t>
            </a:r>
          </a:p>
          <a:p>
            <a:pPr marR="0" lvl="0" algn="l" defTabSz="914400" rtl="0" eaLnBrk="1" fontAlgn="auto" latinLnBrk="0" hangingPunct="1">
              <a:lnSpc>
                <a:spcPct val="90000"/>
              </a:lnSpc>
              <a:spcBef>
                <a:spcPct val="0"/>
              </a:spcBef>
              <a:spcAft>
                <a:spcPts val="1200"/>
              </a:spcAft>
              <a:buClrTx/>
              <a:buSzTx/>
              <a:buFont typeface="Wingdings" panose="05000000000000000000" pitchFamily="2" charset="2"/>
              <a:buChar char="§"/>
              <a:tabLst/>
              <a:defRPr/>
            </a:pPr>
            <a:endParaRPr kumimoji="0" lang="de-DE" sz="1700" b="1" i="1" u="none" strike="noStrike" kern="1200" cap="none" spc="0" normalizeH="0" baseline="0" noProof="0">
              <a:ln>
                <a:noFill/>
              </a:ln>
              <a:solidFill>
                <a:srgbClr val="002060"/>
              </a:solidFill>
              <a:effectLst/>
              <a:uLnTx/>
              <a:uFillTx/>
              <a:latin typeface="Calibri" panose="020F0502020204030204"/>
              <a:ea typeface="Calibri" panose="020F0502020204030204"/>
              <a:cs typeface="Calibri" panose="020F0502020204030204"/>
            </a:endParaRPr>
          </a:p>
          <a:p>
            <a:pPr marR="0" lvl="1" algn="l" defTabSz="914400" rtl="0" eaLnBrk="1" fontAlgn="auto" latinLnBrk="0" hangingPunct="1">
              <a:lnSpc>
                <a:spcPct val="90000"/>
              </a:lnSpc>
              <a:spcBef>
                <a:spcPct val="0"/>
              </a:spcBef>
              <a:spcAft>
                <a:spcPts val="1200"/>
              </a:spcAft>
              <a:buClrTx/>
              <a:buSzTx/>
              <a:buFont typeface="Wingdings" panose="05000000000000000000" pitchFamily="2" charset="2"/>
              <a:buChar char="§"/>
              <a:tabLst/>
              <a:defRPr/>
            </a:pPr>
            <a:endParaRPr kumimoji="0" lang="de-DE" sz="1700" b="1" i="1"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5" name="Freihandform: Form 10">
            <a:extLst>
              <a:ext uri="{FF2B5EF4-FFF2-40B4-BE49-F238E27FC236}">
                <a16:creationId xmlns:a16="http://schemas.microsoft.com/office/drawing/2014/main" id="{C221643B-0887-EA4F-BCFC-88CD4B40C6B1}"/>
              </a:ext>
            </a:extLst>
          </p:cNvPr>
          <p:cNvSpPr/>
          <p:nvPr/>
        </p:nvSpPr>
        <p:spPr>
          <a:xfrm>
            <a:off x="4248006" y="3608378"/>
            <a:ext cx="2113687" cy="2116952"/>
          </a:xfrm>
          <a:custGeom>
            <a:avLst/>
            <a:gdLst>
              <a:gd name="connsiteX0" fmla="*/ 206752 w 1969065"/>
              <a:gd name="connsiteY0" fmla="*/ 0 h 2175717"/>
              <a:gd name="connsiteX1" fmla="*/ 1762313 w 1969065"/>
              <a:gd name="connsiteY1" fmla="*/ 0 h 2175717"/>
              <a:gd name="connsiteX2" fmla="*/ 1969065 w 1969065"/>
              <a:gd name="connsiteY2" fmla="*/ 206752 h 2175717"/>
              <a:gd name="connsiteX3" fmla="*/ 1969065 w 1969065"/>
              <a:gd name="connsiteY3" fmla="*/ 2175717 h 2175717"/>
              <a:gd name="connsiteX4" fmla="*/ 1969065 w 1969065"/>
              <a:gd name="connsiteY4" fmla="*/ 2175717 h 2175717"/>
              <a:gd name="connsiteX5" fmla="*/ 0 w 1969065"/>
              <a:gd name="connsiteY5" fmla="*/ 2175717 h 2175717"/>
              <a:gd name="connsiteX6" fmla="*/ 0 w 1969065"/>
              <a:gd name="connsiteY6" fmla="*/ 2175717 h 2175717"/>
              <a:gd name="connsiteX7" fmla="*/ 0 w 1969065"/>
              <a:gd name="connsiteY7" fmla="*/ 206752 h 2175717"/>
              <a:gd name="connsiteX8" fmla="*/ 206752 w 1969065"/>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065" h="2175717">
                <a:moveTo>
                  <a:pt x="1762313" y="2175717"/>
                </a:moveTo>
                <a:lnTo>
                  <a:pt x="206752" y="2175717"/>
                </a:lnTo>
                <a:cubicBezTo>
                  <a:pt x="92566" y="2175717"/>
                  <a:pt x="0" y="2083151"/>
                  <a:pt x="0" y="1968965"/>
                </a:cubicBezTo>
                <a:lnTo>
                  <a:pt x="0" y="0"/>
                </a:lnTo>
                <a:lnTo>
                  <a:pt x="0" y="0"/>
                </a:lnTo>
                <a:lnTo>
                  <a:pt x="1969065" y="0"/>
                </a:lnTo>
                <a:lnTo>
                  <a:pt x="1969065" y="0"/>
                </a:lnTo>
                <a:lnTo>
                  <a:pt x="1969065" y="1968965"/>
                </a:lnTo>
                <a:cubicBezTo>
                  <a:pt x="1969065" y="2083151"/>
                  <a:pt x="1876499" y="2175717"/>
                  <a:pt x="1762313" y="2175717"/>
                </a:cubicBezTo>
                <a:close/>
              </a:path>
            </a:pathLst>
          </a:custGeom>
          <a:solidFill>
            <a:srgbClr val="D5DCE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2836" tIns="462281" rIns="522837" bIns="522836" numCol="1" spcCol="1270" anchor="t" anchorCtr="0">
            <a:noAutofit/>
          </a:bodyPr>
          <a:lstStyle/>
          <a:p>
            <a:pPr marL="0" marR="0" lvl="0" indent="0" algn="l" defTabSz="288925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de-DE" sz="6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reihandform: Form 10">
            <a:extLst>
              <a:ext uri="{FF2B5EF4-FFF2-40B4-BE49-F238E27FC236}">
                <a16:creationId xmlns:a16="http://schemas.microsoft.com/office/drawing/2014/main" id="{B9DDA7E6-1D85-964B-97EA-3E07BE6F347E}"/>
              </a:ext>
            </a:extLst>
          </p:cNvPr>
          <p:cNvSpPr/>
          <p:nvPr/>
        </p:nvSpPr>
        <p:spPr>
          <a:xfrm>
            <a:off x="6754603" y="3608378"/>
            <a:ext cx="2113687" cy="2116952"/>
          </a:xfrm>
          <a:custGeom>
            <a:avLst/>
            <a:gdLst>
              <a:gd name="connsiteX0" fmla="*/ 206752 w 1969065"/>
              <a:gd name="connsiteY0" fmla="*/ 0 h 2175717"/>
              <a:gd name="connsiteX1" fmla="*/ 1762313 w 1969065"/>
              <a:gd name="connsiteY1" fmla="*/ 0 h 2175717"/>
              <a:gd name="connsiteX2" fmla="*/ 1969065 w 1969065"/>
              <a:gd name="connsiteY2" fmla="*/ 206752 h 2175717"/>
              <a:gd name="connsiteX3" fmla="*/ 1969065 w 1969065"/>
              <a:gd name="connsiteY3" fmla="*/ 2175717 h 2175717"/>
              <a:gd name="connsiteX4" fmla="*/ 1969065 w 1969065"/>
              <a:gd name="connsiteY4" fmla="*/ 2175717 h 2175717"/>
              <a:gd name="connsiteX5" fmla="*/ 0 w 1969065"/>
              <a:gd name="connsiteY5" fmla="*/ 2175717 h 2175717"/>
              <a:gd name="connsiteX6" fmla="*/ 0 w 1969065"/>
              <a:gd name="connsiteY6" fmla="*/ 2175717 h 2175717"/>
              <a:gd name="connsiteX7" fmla="*/ 0 w 1969065"/>
              <a:gd name="connsiteY7" fmla="*/ 206752 h 2175717"/>
              <a:gd name="connsiteX8" fmla="*/ 206752 w 1969065"/>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065" h="2175717">
                <a:moveTo>
                  <a:pt x="1762313" y="2175717"/>
                </a:moveTo>
                <a:lnTo>
                  <a:pt x="206752" y="2175717"/>
                </a:lnTo>
                <a:cubicBezTo>
                  <a:pt x="92566" y="2175717"/>
                  <a:pt x="0" y="2083151"/>
                  <a:pt x="0" y="1968965"/>
                </a:cubicBezTo>
                <a:lnTo>
                  <a:pt x="0" y="0"/>
                </a:lnTo>
                <a:lnTo>
                  <a:pt x="0" y="0"/>
                </a:lnTo>
                <a:lnTo>
                  <a:pt x="1969065" y="0"/>
                </a:lnTo>
                <a:lnTo>
                  <a:pt x="1969065" y="0"/>
                </a:lnTo>
                <a:lnTo>
                  <a:pt x="1969065" y="1968965"/>
                </a:lnTo>
                <a:cubicBezTo>
                  <a:pt x="1969065" y="2083151"/>
                  <a:pt x="1876499" y="2175717"/>
                  <a:pt x="1762313" y="2175717"/>
                </a:cubicBezTo>
                <a:close/>
              </a:path>
            </a:pathLst>
          </a:custGeom>
          <a:solidFill>
            <a:srgbClr val="D5DCE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2836" tIns="462281" rIns="522837" bIns="522836" numCol="1" spcCol="1270" anchor="t" anchorCtr="0">
            <a:noAutofit/>
          </a:bodyPr>
          <a:lstStyle/>
          <a:p>
            <a:pPr marL="0" marR="0" lvl="0" indent="0" algn="l" defTabSz="288925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de-DE" sz="6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reihandform: Form 10">
            <a:extLst>
              <a:ext uri="{FF2B5EF4-FFF2-40B4-BE49-F238E27FC236}">
                <a16:creationId xmlns:a16="http://schemas.microsoft.com/office/drawing/2014/main" id="{FB5715A8-542D-BF49-B3DB-7CF56A618F05}"/>
              </a:ext>
            </a:extLst>
          </p:cNvPr>
          <p:cNvSpPr/>
          <p:nvPr/>
        </p:nvSpPr>
        <p:spPr>
          <a:xfrm>
            <a:off x="9176533" y="3608378"/>
            <a:ext cx="2113687" cy="2116952"/>
          </a:xfrm>
          <a:custGeom>
            <a:avLst/>
            <a:gdLst>
              <a:gd name="connsiteX0" fmla="*/ 206752 w 1969065"/>
              <a:gd name="connsiteY0" fmla="*/ 0 h 2175717"/>
              <a:gd name="connsiteX1" fmla="*/ 1762313 w 1969065"/>
              <a:gd name="connsiteY1" fmla="*/ 0 h 2175717"/>
              <a:gd name="connsiteX2" fmla="*/ 1969065 w 1969065"/>
              <a:gd name="connsiteY2" fmla="*/ 206752 h 2175717"/>
              <a:gd name="connsiteX3" fmla="*/ 1969065 w 1969065"/>
              <a:gd name="connsiteY3" fmla="*/ 2175717 h 2175717"/>
              <a:gd name="connsiteX4" fmla="*/ 1969065 w 1969065"/>
              <a:gd name="connsiteY4" fmla="*/ 2175717 h 2175717"/>
              <a:gd name="connsiteX5" fmla="*/ 0 w 1969065"/>
              <a:gd name="connsiteY5" fmla="*/ 2175717 h 2175717"/>
              <a:gd name="connsiteX6" fmla="*/ 0 w 1969065"/>
              <a:gd name="connsiteY6" fmla="*/ 2175717 h 2175717"/>
              <a:gd name="connsiteX7" fmla="*/ 0 w 1969065"/>
              <a:gd name="connsiteY7" fmla="*/ 206752 h 2175717"/>
              <a:gd name="connsiteX8" fmla="*/ 206752 w 1969065"/>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065" h="2175717">
                <a:moveTo>
                  <a:pt x="1762313" y="2175717"/>
                </a:moveTo>
                <a:lnTo>
                  <a:pt x="206752" y="2175717"/>
                </a:lnTo>
                <a:cubicBezTo>
                  <a:pt x="92566" y="2175717"/>
                  <a:pt x="0" y="2083151"/>
                  <a:pt x="0" y="1968965"/>
                </a:cubicBezTo>
                <a:lnTo>
                  <a:pt x="0" y="0"/>
                </a:lnTo>
                <a:lnTo>
                  <a:pt x="0" y="0"/>
                </a:lnTo>
                <a:lnTo>
                  <a:pt x="1969065" y="0"/>
                </a:lnTo>
                <a:lnTo>
                  <a:pt x="1969065" y="0"/>
                </a:lnTo>
                <a:lnTo>
                  <a:pt x="1969065" y="1968965"/>
                </a:lnTo>
                <a:cubicBezTo>
                  <a:pt x="1969065" y="2083151"/>
                  <a:pt x="1876499" y="2175717"/>
                  <a:pt x="1762313" y="2175717"/>
                </a:cubicBezTo>
                <a:close/>
              </a:path>
            </a:pathLst>
          </a:custGeom>
          <a:solidFill>
            <a:srgbClr val="D5DCE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2836" tIns="462281" rIns="522837" bIns="522836" numCol="1" spcCol="1270" anchor="t" anchorCtr="0">
            <a:noAutofit/>
          </a:bodyPr>
          <a:lstStyle/>
          <a:p>
            <a:pPr marL="0" marR="0" lvl="0" indent="0" algn="l" defTabSz="288925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de-DE" sz="6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hteck: abgerundete Ecken 24">
            <a:extLst>
              <a:ext uri="{FF2B5EF4-FFF2-40B4-BE49-F238E27FC236}">
                <a16:creationId xmlns:a16="http://schemas.microsoft.com/office/drawing/2014/main" id="{E0184AED-ACBC-244E-8AF0-E89FF852A56F}"/>
              </a:ext>
            </a:extLst>
          </p:cNvPr>
          <p:cNvSpPr/>
          <p:nvPr/>
        </p:nvSpPr>
        <p:spPr>
          <a:xfrm>
            <a:off x="4248006" y="1891383"/>
            <a:ext cx="7042214" cy="2116951"/>
          </a:xfrm>
          <a:prstGeom prst="roundRect">
            <a:avLst>
              <a:gd name="adj" fmla="val 0"/>
            </a:avLst>
          </a:prstGeom>
          <a:solidFill>
            <a:srgbClr val="D5DCE3"/>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22" name="Textfeld 21">
            <a:extLst>
              <a:ext uri="{FF2B5EF4-FFF2-40B4-BE49-F238E27FC236}">
                <a16:creationId xmlns:a16="http://schemas.microsoft.com/office/drawing/2014/main" id="{2731F5DE-7616-3545-859A-32A04D58520E}"/>
              </a:ext>
            </a:extLst>
          </p:cNvPr>
          <p:cNvSpPr txBox="1"/>
          <p:nvPr/>
        </p:nvSpPr>
        <p:spPr>
          <a:xfrm>
            <a:off x="4284009" y="4114652"/>
            <a:ext cx="2077684" cy="1200329"/>
          </a:xfrm>
          <a:prstGeom prst="rect">
            <a:avLst/>
          </a:prstGeom>
          <a:noFill/>
        </p:spPr>
        <p:txBody>
          <a:bodyPr wrap="square" rtlCol="0">
            <a:spAutoFit/>
          </a:bodyPr>
          <a:lstStyle/>
          <a:p>
            <a:pPr marL="7938">
              <a:defRPr/>
            </a:pPr>
            <a:r>
              <a:rPr lang="de-DE" sz="1200" b="1">
                <a:solidFill>
                  <a:srgbClr val="002060"/>
                </a:solidFill>
                <a:latin typeface="Calibri"/>
              </a:rPr>
              <a:t>Kausale und verstärkende Faktoren mindern/ behandeln, z. B.</a:t>
            </a:r>
          </a:p>
          <a:p>
            <a:pPr marL="177800" indent="-169863">
              <a:buFont typeface="Arial" panose="020B0604020202020204" pitchFamily="34" charset="0"/>
              <a:buChar char="•"/>
              <a:defRPr/>
            </a:pPr>
            <a:r>
              <a:rPr lang="de-DE" sz="1200">
                <a:solidFill>
                  <a:srgbClr val="002060"/>
                </a:solidFill>
                <a:latin typeface="Calibri"/>
              </a:rPr>
              <a:t>Anämie</a:t>
            </a:r>
          </a:p>
          <a:p>
            <a:pPr marL="177800" indent="-169863">
              <a:buFont typeface="Arial" panose="020B0604020202020204" pitchFamily="34" charset="0"/>
              <a:buChar char="•"/>
              <a:defRPr/>
            </a:pPr>
            <a:r>
              <a:rPr lang="de-DE" sz="1200">
                <a:solidFill>
                  <a:srgbClr val="002060"/>
                </a:solidFill>
                <a:latin typeface="Calibri"/>
              </a:rPr>
              <a:t>Depression</a:t>
            </a:r>
          </a:p>
          <a:p>
            <a:pPr marL="177800" indent="-169863">
              <a:buFont typeface="Arial" panose="020B0604020202020204" pitchFamily="34" charset="0"/>
              <a:buChar char="•"/>
              <a:defRPr/>
            </a:pPr>
            <a:r>
              <a:rPr lang="de-DE" sz="1200">
                <a:solidFill>
                  <a:srgbClr val="002060"/>
                </a:solidFill>
                <a:latin typeface="Calibri"/>
              </a:rPr>
              <a:t>Schafstörungen </a:t>
            </a:r>
          </a:p>
        </p:txBody>
      </p:sp>
      <p:sp>
        <p:nvSpPr>
          <p:cNvPr id="24" name="Textfeld 23">
            <a:extLst>
              <a:ext uri="{FF2B5EF4-FFF2-40B4-BE49-F238E27FC236}">
                <a16:creationId xmlns:a16="http://schemas.microsoft.com/office/drawing/2014/main" id="{3EA5B5F0-FB44-A74C-B1F7-76FD615F4486}"/>
              </a:ext>
            </a:extLst>
          </p:cNvPr>
          <p:cNvSpPr txBox="1"/>
          <p:nvPr/>
        </p:nvSpPr>
        <p:spPr>
          <a:xfrm>
            <a:off x="6776593" y="4114652"/>
            <a:ext cx="2077684" cy="1569660"/>
          </a:xfrm>
          <a:prstGeom prst="rect">
            <a:avLst/>
          </a:prstGeom>
          <a:noFill/>
        </p:spPr>
        <p:txBody>
          <a:bodyPr wrap="square" rtlCol="0">
            <a:spAutoFit/>
          </a:bodyPr>
          <a:lstStyle/>
          <a:p>
            <a:pPr marL="7938">
              <a:defRPr/>
            </a:pPr>
            <a:r>
              <a:rPr lang="de-DE" sz="1200" b="1">
                <a:solidFill>
                  <a:srgbClr val="002060"/>
                </a:solidFill>
                <a:latin typeface="Calibri"/>
              </a:rPr>
              <a:t>Vorhandene Kräfte </a:t>
            </a:r>
            <a:br>
              <a:rPr lang="de-DE" sz="1200" b="1">
                <a:solidFill>
                  <a:srgbClr val="002060"/>
                </a:solidFill>
                <a:latin typeface="Calibri"/>
              </a:rPr>
            </a:br>
            <a:r>
              <a:rPr lang="de-DE" sz="1200" b="1">
                <a:solidFill>
                  <a:srgbClr val="002060"/>
                </a:solidFill>
                <a:latin typeface="Calibri"/>
              </a:rPr>
              <a:t>und Ressourcen aktivieren, </a:t>
            </a:r>
            <a:br>
              <a:rPr lang="de-DE" sz="1200" b="1">
                <a:solidFill>
                  <a:srgbClr val="002060"/>
                </a:solidFill>
                <a:latin typeface="Calibri"/>
              </a:rPr>
            </a:br>
            <a:r>
              <a:rPr lang="de-DE" sz="1200" b="1">
                <a:solidFill>
                  <a:srgbClr val="002060"/>
                </a:solidFill>
                <a:latin typeface="Calibri"/>
              </a:rPr>
              <a:t>z. B.:</a:t>
            </a:r>
          </a:p>
          <a:p>
            <a:pPr marL="177800" indent="-169863">
              <a:buFont typeface="Arial" panose="020B0604020202020204" pitchFamily="34" charset="0"/>
              <a:buChar char="•"/>
              <a:defRPr/>
            </a:pPr>
            <a:r>
              <a:rPr lang="de-DE" sz="1200">
                <a:solidFill>
                  <a:srgbClr val="002060"/>
                </a:solidFill>
                <a:latin typeface="Calibri"/>
              </a:rPr>
              <a:t>Sport und Bewegung, </a:t>
            </a:r>
          </a:p>
          <a:p>
            <a:pPr marL="177800" indent="-169863">
              <a:buFont typeface="Arial" panose="020B0604020202020204" pitchFamily="34" charset="0"/>
              <a:buChar char="•"/>
              <a:defRPr/>
            </a:pPr>
            <a:r>
              <a:rPr lang="de-DE" sz="1200">
                <a:solidFill>
                  <a:srgbClr val="002060"/>
                </a:solidFill>
                <a:latin typeface="Calibri"/>
              </a:rPr>
              <a:t>kognitive Verhaltenstherapie</a:t>
            </a:r>
          </a:p>
          <a:p>
            <a:pPr marL="177800" indent="-169863">
              <a:buFont typeface="Arial" panose="020B0604020202020204" pitchFamily="34" charset="0"/>
              <a:buChar char="•"/>
              <a:defRPr/>
            </a:pPr>
            <a:r>
              <a:rPr lang="de-DE" sz="1200">
                <a:solidFill>
                  <a:srgbClr val="002060"/>
                </a:solidFill>
                <a:latin typeface="Calibri"/>
              </a:rPr>
              <a:t>Entspannungstechniken</a:t>
            </a:r>
          </a:p>
          <a:p>
            <a:pPr marL="177800" indent="-169863">
              <a:buFont typeface="Arial" panose="020B0604020202020204" pitchFamily="34" charset="0"/>
              <a:buChar char="•"/>
              <a:defRPr/>
            </a:pPr>
            <a:r>
              <a:rPr lang="de-DE" sz="1200">
                <a:solidFill>
                  <a:srgbClr val="002060"/>
                </a:solidFill>
                <a:latin typeface="Calibri"/>
              </a:rPr>
              <a:t>Achtsamkeit</a:t>
            </a:r>
          </a:p>
        </p:txBody>
      </p:sp>
      <p:sp>
        <p:nvSpPr>
          <p:cNvPr id="25" name="Textfeld 24">
            <a:extLst>
              <a:ext uri="{FF2B5EF4-FFF2-40B4-BE49-F238E27FC236}">
                <a16:creationId xmlns:a16="http://schemas.microsoft.com/office/drawing/2014/main" id="{B3AC0B74-1FA9-8C4B-9A6F-172BB5C5176D}"/>
              </a:ext>
            </a:extLst>
          </p:cNvPr>
          <p:cNvSpPr txBox="1"/>
          <p:nvPr/>
        </p:nvSpPr>
        <p:spPr>
          <a:xfrm>
            <a:off x="9205264" y="4114652"/>
            <a:ext cx="2077684" cy="1200329"/>
          </a:xfrm>
          <a:prstGeom prst="rect">
            <a:avLst/>
          </a:prstGeom>
          <a:noFill/>
        </p:spPr>
        <p:txBody>
          <a:bodyPr wrap="square" rtlCol="0">
            <a:spAutoFit/>
          </a:bodyPr>
          <a:lstStyle/>
          <a:p>
            <a:pPr marL="7938">
              <a:defRPr/>
            </a:pPr>
            <a:r>
              <a:rPr lang="de-DE" sz="1200" b="1">
                <a:solidFill>
                  <a:srgbClr val="002060"/>
                </a:solidFill>
                <a:latin typeface="Calibri"/>
              </a:rPr>
              <a:t>Medikamentöse </a:t>
            </a:r>
            <a:br>
              <a:rPr lang="de-DE" sz="1200" b="1">
                <a:solidFill>
                  <a:srgbClr val="002060"/>
                </a:solidFill>
                <a:latin typeface="Calibri"/>
              </a:rPr>
            </a:br>
            <a:r>
              <a:rPr lang="de-DE" sz="1200" b="1">
                <a:solidFill>
                  <a:srgbClr val="002060"/>
                </a:solidFill>
                <a:latin typeface="Calibri"/>
              </a:rPr>
              <a:t>Intervention, z. B.:</a:t>
            </a:r>
          </a:p>
          <a:p>
            <a:pPr marL="177800" indent="-169863">
              <a:buFont typeface="Arial" panose="020B0604020202020204" pitchFamily="34" charset="0"/>
              <a:buChar char="•"/>
              <a:defRPr/>
            </a:pPr>
            <a:r>
              <a:rPr lang="de-DE" sz="1200" err="1">
                <a:solidFill>
                  <a:srgbClr val="002060"/>
                </a:solidFill>
                <a:latin typeface="Calibri"/>
              </a:rPr>
              <a:t>Phytopharmaka</a:t>
            </a:r>
            <a:r>
              <a:rPr lang="de-DE" sz="1200">
                <a:solidFill>
                  <a:srgbClr val="002060"/>
                </a:solidFill>
                <a:latin typeface="Calibri"/>
              </a:rPr>
              <a:t> </a:t>
            </a:r>
            <a:br>
              <a:rPr lang="de-DE" sz="1200">
                <a:solidFill>
                  <a:srgbClr val="002060"/>
                </a:solidFill>
                <a:latin typeface="Calibri"/>
              </a:rPr>
            </a:br>
            <a:r>
              <a:rPr lang="de-DE" sz="1200">
                <a:solidFill>
                  <a:srgbClr val="002060"/>
                </a:solidFill>
                <a:latin typeface="Calibri"/>
              </a:rPr>
              <a:t>(Ginseng)</a:t>
            </a:r>
          </a:p>
          <a:p>
            <a:pPr marL="177800" indent="-169863">
              <a:buFont typeface="Arial" panose="020B0604020202020204" pitchFamily="34" charset="0"/>
              <a:buChar char="•"/>
              <a:defRPr/>
            </a:pPr>
            <a:r>
              <a:rPr lang="de-DE" sz="1200" err="1">
                <a:solidFill>
                  <a:srgbClr val="002060"/>
                </a:solidFill>
                <a:latin typeface="Calibri"/>
              </a:rPr>
              <a:t>Kortikosteroide</a:t>
            </a:r>
            <a:endParaRPr lang="de-DE" sz="1200">
              <a:solidFill>
                <a:srgbClr val="002060"/>
              </a:solidFill>
              <a:latin typeface="Calibri"/>
            </a:endParaRPr>
          </a:p>
          <a:p>
            <a:pPr marL="177800" indent="-169863">
              <a:buFont typeface="Arial" panose="020B0604020202020204" pitchFamily="34" charset="0"/>
              <a:buChar char="•"/>
              <a:defRPr/>
            </a:pPr>
            <a:r>
              <a:rPr lang="de-DE" sz="1200">
                <a:solidFill>
                  <a:srgbClr val="002060"/>
                </a:solidFill>
                <a:latin typeface="Calibri"/>
              </a:rPr>
              <a:t>Stimulantien</a:t>
            </a:r>
          </a:p>
        </p:txBody>
      </p:sp>
      <p:grpSp>
        <p:nvGrpSpPr>
          <p:cNvPr id="28" name="Gruppieren 27">
            <a:extLst>
              <a:ext uri="{FF2B5EF4-FFF2-40B4-BE49-F238E27FC236}">
                <a16:creationId xmlns:a16="http://schemas.microsoft.com/office/drawing/2014/main" id="{117A3755-1DD5-764F-85D2-1E8C42D9B74B}"/>
              </a:ext>
            </a:extLst>
          </p:cNvPr>
          <p:cNvGrpSpPr/>
          <p:nvPr/>
        </p:nvGrpSpPr>
        <p:grpSpPr>
          <a:xfrm>
            <a:off x="10638423" y="4794346"/>
            <a:ext cx="1295400" cy="846783"/>
            <a:chOff x="10556698" y="5216151"/>
            <a:chExt cx="1295400" cy="846783"/>
          </a:xfrm>
        </p:grpSpPr>
        <p:sp>
          <p:nvSpPr>
            <p:cNvPr id="6" name="Ellipse 5">
              <a:extLst>
                <a:ext uri="{FF2B5EF4-FFF2-40B4-BE49-F238E27FC236}">
                  <a16:creationId xmlns:a16="http://schemas.microsoft.com/office/drawing/2014/main" id="{878D0296-F390-61FB-C34F-34A8FDAD2506}"/>
                </a:ext>
              </a:extLst>
            </p:cNvPr>
            <p:cNvSpPr/>
            <p:nvPr/>
          </p:nvSpPr>
          <p:spPr>
            <a:xfrm rot="632563">
              <a:off x="10581435" y="5216151"/>
              <a:ext cx="1212569" cy="846783"/>
            </a:xfrm>
            <a:prstGeom prst="ellipse">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a:p>
          </p:txBody>
        </p:sp>
        <p:sp>
          <p:nvSpPr>
            <p:cNvPr id="27" name="Textfeld 26">
              <a:extLst>
                <a:ext uri="{FF2B5EF4-FFF2-40B4-BE49-F238E27FC236}">
                  <a16:creationId xmlns:a16="http://schemas.microsoft.com/office/drawing/2014/main" id="{85CDADF9-CB3C-F445-8D03-6C81630D96BC}"/>
                </a:ext>
              </a:extLst>
            </p:cNvPr>
            <p:cNvSpPr txBox="1"/>
            <p:nvPr/>
          </p:nvSpPr>
          <p:spPr>
            <a:xfrm rot="632563">
              <a:off x="10556698" y="5344673"/>
              <a:ext cx="1295400" cy="584775"/>
            </a:xfrm>
            <a:prstGeom prst="rect">
              <a:avLst/>
            </a:prstGeom>
            <a:noFill/>
          </p:spPr>
          <p:txBody>
            <a:bodyPr wrap="square">
              <a:spAutoFit/>
            </a:bodyPr>
            <a:lstStyle/>
            <a:p>
              <a:pPr algn="ctr"/>
              <a:r>
                <a:rPr lang="de-DE" sz="1600" b="1">
                  <a:solidFill>
                    <a:schemeClr val="bg1"/>
                  </a:solidFill>
                </a:rPr>
                <a:t>Kritisch zu bewerten</a:t>
              </a:r>
            </a:p>
          </p:txBody>
        </p:sp>
      </p:grpSp>
      <p:pic>
        <p:nvPicPr>
          <p:cNvPr id="7" name="Grafik 6" descr="Ein Bild, das Fenster, Jalousie, Person, Im Haus enthält.&#10;&#10;Automatisch generierte Beschreibung">
            <a:extLst>
              <a:ext uri="{FF2B5EF4-FFF2-40B4-BE49-F238E27FC236}">
                <a16:creationId xmlns:a16="http://schemas.microsoft.com/office/drawing/2014/main" id="{8BCD87D4-C9C5-E848-87D6-C7A42545722C}"/>
              </a:ext>
            </a:extLst>
          </p:cNvPr>
          <p:cNvPicPr>
            <a:picLocks noChangeAspect="1"/>
          </p:cNvPicPr>
          <p:nvPr/>
        </p:nvPicPr>
        <p:blipFill rotWithShape="1">
          <a:blip r:embed="rId3">
            <a:extLst>
              <a:ext uri="{28A0092B-C50C-407E-A947-70E740481C1C}">
                <a14:useLocalDpi xmlns:a14="http://schemas.microsoft.com/office/drawing/2010/main" val="0"/>
              </a:ext>
            </a:extLst>
          </a:blip>
          <a:srcRect l="35381" t="9123" r="7108" b="4288"/>
          <a:stretch/>
        </p:blipFill>
        <p:spPr>
          <a:xfrm>
            <a:off x="4248006" y="1892669"/>
            <a:ext cx="2113688" cy="2117122"/>
          </a:xfrm>
          <a:prstGeom prst="rect">
            <a:avLst/>
          </a:prstGeom>
        </p:spPr>
      </p:pic>
      <p:pic>
        <p:nvPicPr>
          <p:cNvPr id="21" name="Grafik 20" descr="Ein Bild, das Kleidung, Person, Himmel, Menschliches Gesicht enthält.&#10;&#10;Automatisch generierte Beschreibung">
            <a:extLst>
              <a:ext uri="{FF2B5EF4-FFF2-40B4-BE49-F238E27FC236}">
                <a16:creationId xmlns:a16="http://schemas.microsoft.com/office/drawing/2014/main" id="{99B069C1-9C20-024D-A57B-4AE854204CD9}"/>
              </a:ext>
            </a:extLst>
          </p:cNvPr>
          <p:cNvPicPr>
            <a:picLocks noChangeAspect="1"/>
          </p:cNvPicPr>
          <p:nvPr/>
        </p:nvPicPr>
        <p:blipFill rotWithShape="1">
          <a:blip r:embed="rId4">
            <a:extLst>
              <a:ext uri="{28A0092B-C50C-407E-A947-70E740481C1C}">
                <a14:useLocalDpi xmlns:a14="http://schemas.microsoft.com/office/drawing/2010/main" val="0"/>
              </a:ext>
            </a:extLst>
          </a:blip>
          <a:srcRect l="24166" t="2240" r="16729" b="9028"/>
          <a:stretch/>
        </p:blipFill>
        <p:spPr>
          <a:xfrm>
            <a:off x="6754602" y="1889928"/>
            <a:ext cx="2113687" cy="2118406"/>
          </a:xfrm>
          <a:prstGeom prst="rect">
            <a:avLst/>
          </a:prstGeom>
        </p:spPr>
      </p:pic>
      <p:pic>
        <p:nvPicPr>
          <p:cNvPr id="26" name="Grafik 25" descr="Ein Bild, das Droge, Arzneimittel, Medizin, Pille enthält.&#10;&#10;Automatisch generierte Beschreibung">
            <a:extLst>
              <a:ext uri="{FF2B5EF4-FFF2-40B4-BE49-F238E27FC236}">
                <a16:creationId xmlns:a16="http://schemas.microsoft.com/office/drawing/2014/main" id="{F799294F-63A1-B445-9B06-35EF11DA7189}"/>
              </a:ext>
            </a:extLst>
          </p:cNvPr>
          <p:cNvPicPr>
            <a:picLocks noChangeAspect="1"/>
          </p:cNvPicPr>
          <p:nvPr/>
        </p:nvPicPr>
        <p:blipFill rotWithShape="1">
          <a:blip r:embed="rId5">
            <a:extLst>
              <a:ext uri="{28A0092B-C50C-407E-A947-70E740481C1C}">
                <a14:useLocalDpi xmlns:a14="http://schemas.microsoft.com/office/drawing/2010/main" val="0"/>
              </a:ext>
            </a:extLst>
          </a:blip>
          <a:srcRect l="11918" r="21587"/>
          <a:stretch/>
        </p:blipFill>
        <p:spPr>
          <a:xfrm>
            <a:off x="9176532" y="1891383"/>
            <a:ext cx="2113688" cy="2118407"/>
          </a:xfrm>
          <a:prstGeom prst="rect">
            <a:avLst/>
          </a:prstGeom>
        </p:spPr>
      </p:pic>
    </p:spTree>
    <p:extLst>
      <p:ext uri="{BB962C8B-B14F-4D97-AF65-F5344CB8AC3E}">
        <p14:creationId xmlns:p14="http://schemas.microsoft.com/office/powerpoint/2010/main" val="1994349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D5193F0-E791-8156-7665-EBD3FE3F9DD0}"/>
              </a:ext>
            </a:extLst>
          </p:cNvPr>
          <p:cNvSpPr txBox="1">
            <a:spLocks/>
          </p:cNvSpPr>
          <p:nvPr/>
        </p:nvSpPr>
        <p:spPr>
          <a:xfrm>
            <a:off x="605935" y="5096191"/>
            <a:ext cx="10680152" cy="995658"/>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nSpc>
                <a:spcPct val="100000"/>
              </a:lnSpc>
              <a:spcAft>
                <a:spcPts val="600"/>
              </a:spcAft>
              <a:buFont typeface="Arial" panose="020B0604020202020204" pitchFamily="34" charset="0"/>
              <a:buNone/>
            </a:pPr>
            <a:endParaRPr lang="de-DE" sz="1600">
              <a:solidFill>
                <a:srgbClr val="002060"/>
              </a:solidFill>
            </a:endParaRPr>
          </a:p>
        </p:txBody>
      </p:sp>
      <p:sp>
        <p:nvSpPr>
          <p:cNvPr id="8" name="Inhaltsplatzhalter 2">
            <a:extLst>
              <a:ext uri="{FF2B5EF4-FFF2-40B4-BE49-F238E27FC236}">
                <a16:creationId xmlns:a16="http://schemas.microsoft.com/office/drawing/2014/main" id="{D967CE9E-9D2E-3B9C-044D-3A1908124C27}"/>
              </a:ext>
            </a:extLst>
          </p:cNvPr>
          <p:cNvSpPr txBox="1">
            <a:spLocks/>
          </p:cNvSpPr>
          <p:nvPr/>
        </p:nvSpPr>
        <p:spPr>
          <a:xfrm>
            <a:off x="1091209" y="5065276"/>
            <a:ext cx="9709605" cy="940606"/>
          </a:xfrm>
          <a:prstGeom prst="rect">
            <a:avLst/>
          </a:prstGeom>
          <a:noFill/>
        </p:spPr>
        <p:txBody>
          <a:bodyPr vert="horz" lIns="72000" tIns="144000" rIns="7200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de-DE" sz="1600" b="1">
                <a:solidFill>
                  <a:srgbClr val="002060"/>
                </a:solidFill>
              </a:rPr>
              <a:t>Psychosoziale Folgen einer Krebsdiagnose und -therapie </a:t>
            </a:r>
            <a:r>
              <a:rPr lang="de-DE" sz="1600" b="1" err="1">
                <a:solidFill>
                  <a:srgbClr val="002060"/>
                </a:solidFill>
              </a:rPr>
              <a:t>r</a:t>
            </a:r>
            <a:r>
              <a:rPr kumimoji="0" lang="de-DE" sz="1600" b="1" i="0" u="none" strike="noStrike" kern="1200" cap="none" spc="0" normalizeH="0" baseline="0" noProof="0" err="1">
                <a:ln>
                  <a:noFill/>
                </a:ln>
                <a:solidFill>
                  <a:srgbClr val="002060"/>
                </a:solidFill>
                <a:effectLst/>
                <a:uLnTx/>
                <a:uFillTx/>
                <a:ea typeface="+mj-ea"/>
                <a:cs typeface="+mj-cs"/>
              </a:rPr>
              <a:t>esultieren</a:t>
            </a:r>
            <a:r>
              <a:rPr kumimoji="0" lang="de-DE" sz="1600" b="1" i="0" u="none" strike="noStrike" kern="1200" cap="none" spc="0" normalizeH="0" baseline="0" noProof="0">
                <a:ln>
                  <a:noFill/>
                </a:ln>
                <a:solidFill>
                  <a:srgbClr val="002060"/>
                </a:solidFill>
                <a:effectLst/>
                <a:uLnTx/>
                <a:uFillTx/>
                <a:ea typeface="+mj-ea"/>
                <a:cs typeface="+mj-cs"/>
              </a:rPr>
              <a:t> aus dem Zusammenspiel von </a:t>
            </a:r>
            <a:br>
              <a:rPr kumimoji="0" lang="de-DE" sz="1600" b="1" i="0" u="none" strike="noStrike" kern="1200" cap="none" spc="0" normalizeH="0" baseline="0" noProof="0">
                <a:ln>
                  <a:noFill/>
                </a:ln>
                <a:solidFill>
                  <a:srgbClr val="002060"/>
                </a:solidFill>
                <a:effectLst/>
                <a:uLnTx/>
                <a:uFillTx/>
                <a:ea typeface="+mj-ea"/>
                <a:cs typeface="+mj-cs"/>
              </a:rPr>
            </a:br>
            <a:r>
              <a:rPr lang="de-DE" sz="1600">
                <a:solidFill>
                  <a:srgbClr val="002060"/>
                </a:solidFill>
              </a:rPr>
              <a:t>individuellen Charakteristika der Person, Merkmalen des sozialen Umfelds, Lebensstilfaktoren, Folgen des normalen Alterungsprozesses sowie Langzeit- und verzögert auftretenden </a:t>
            </a:r>
            <a:r>
              <a:rPr lang="de-DE" sz="1600" err="1">
                <a:solidFill>
                  <a:srgbClr val="002060"/>
                </a:solidFill>
              </a:rPr>
              <a:t>Toxizitäten</a:t>
            </a:r>
            <a:r>
              <a:rPr lang="de-DE" sz="1600">
                <a:solidFill>
                  <a:srgbClr val="002060"/>
                </a:solidFill>
              </a:rPr>
              <a:t> der multimodalen Therapien.</a:t>
            </a: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2.2 Psychosoziale Belastungen</a:t>
            </a:r>
          </a:p>
        </p:txBody>
      </p:sp>
      <p:sp>
        <p:nvSpPr>
          <p:cNvPr id="101" name="Textfeld 100">
            <a:extLst>
              <a:ext uri="{FF2B5EF4-FFF2-40B4-BE49-F238E27FC236}">
                <a16:creationId xmlns:a16="http://schemas.microsoft.com/office/drawing/2014/main" id="{2EDB5165-C471-2B0B-6228-FA30BCB4885B}"/>
              </a:ext>
            </a:extLst>
          </p:cNvPr>
          <p:cNvSpPr txBox="1"/>
          <p:nvPr/>
        </p:nvSpPr>
        <p:spPr>
          <a:xfrm>
            <a:off x="0" y="1195839"/>
            <a:ext cx="118990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1" u="none" strike="noStrike" kern="1200" cap="none" spc="0" normalizeH="0" baseline="0" noProof="0">
                <a:ln>
                  <a:noFill/>
                </a:ln>
                <a:solidFill>
                  <a:srgbClr val="002060"/>
                </a:solidFill>
                <a:effectLst/>
                <a:uLnTx/>
                <a:uFillTx/>
                <a:latin typeface="Calibri" panose="020F0502020204030204"/>
                <a:ea typeface="+mn-ea"/>
                <a:cs typeface="+mn-cs"/>
              </a:rPr>
              <a:t>Survivor</a:t>
            </a:r>
            <a:r>
              <a:rPr kumimoji="0" lang="de-DE" sz="2800" b="1" i="0" u="none" strike="noStrike" kern="1200" cap="none" spc="0" normalizeH="0" baseline="0" noProof="0">
                <a:ln>
                  <a:noFill/>
                </a:ln>
                <a:solidFill>
                  <a:srgbClr val="002060"/>
                </a:solidFill>
                <a:effectLst/>
                <a:uLnTx/>
                <a:uFillTx/>
                <a:latin typeface="Calibri" panose="020F0502020204030204"/>
                <a:ea typeface="+mn-ea"/>
                <a:cs typeface="+mn-cs"/>
              </a:rPr>
              <a:t> klagen vermehrt über </a:t>
            </a:r>
            <a:endParaRPr kumimoji="0" lang="de-DE" sz="2800" b="1" i="0" u="none" strike="noStrike" kern="1200" cap="none" spc="0" normalizeH="0" baseline="30000" noProof="0">
              <a:ln>
                <a:noFill/>
              </a:ln>
              <a:solidFill>
                <a:srgbClr val="002060"/>
              </a:solidFill>
              <a:effectLst/>
              <a:uLnTx/>
              <a:uFillTx/>
              <a:latin typeface="Calibri" panose="020F0502020204030204"/>
              <a:ea typeface="+mn-ea"/>
              <a:cs typeface="+mn-cs"/>
            </a:endParaRPr>
          </a:p>
        </p:txBody>
      </p:sp>
      <p:sp>
        <p:nvSpPr>
          <p:cNvPr id="6" name="Textplatzhalter 3">
            <a:extLst>
              <a:ext uri="{FF2B5EF4-FFF2-40B4-BE49-F238E27FC236}">
                <a16:creationId xmlns:a16="http://schemas.microsoft.com/office/drawing/2014/main" id="{1E4D5BFB-2022-9E90-9392-8D4A642AB61E}"/>
              </a:ext>
            </a:extLst>
          </p:cNvPr>
          <p:cNvSpPr>
            <a:spLocks noGrp="1"/>
          </p:cNvSpPr>
          <p:nvPr>
            <p:ph type="body" sz="quarter" idx="14"/>
          </p:nvPr>
        </p:nvSpPr>
        <p:spPr>
          <a:xfrm>
            <a:off x="-5" y="6177339"/>
            <a:ext cx="12192000" cy="715963"/>
          </a:xfrm>
        </p:spPr>
        <p:txBody>
          <a:bodyPr/>
          <a:lstStyle/>
          <a:p>
            <a:pPr marL="0">
              <a:spcBef>
                <a:spcPts val="0"/>
              </a:spcBef>
              <a:spcAft>
                <a:spcPts val="600"/>
              </a:spcAft>
            </a:pPr>
            <a:r>
              <a:rPr lang="de-DE" sz="900"/>
              <a:t>Referenzen: </a:t>
            </a:r>
            <a:r>
              <a:rPr lang="de-DE" sz="900" b="1"/>
              <a:t>1. </a:t>
            </a:r>
            <a:r>
              <a:rPr lang="de-DE" sz="900" b="0"/>
              <a:t>Mehnert A. Psychosoziale Langzeitfolgen nach erfolgreich behandelter Krebserkrankung. Forum 2014; 29(3): 198–201.</a:t>
            </a:r>
            <a:endParaRPr lang="de-DE" altLang="x-none" sz="900" b="0">
              <a:highlight>
                <a:srgbClr val="FFFF00"/>
              </a:highlight>
            </a:endParaRPr>
          </a:p>
        </p:txBody>
      </p:sp>
      <p:grpSp>
        <p:nvGrpSpPr>
          <p:cNvPr id="4" name="Gruppieren 3">
            <a:extLst>
              <a:ext uri="{FF2B5EF4-FFF2-40B4-BE49-F238E27FC236}">
                <a16:creationId xmlns:a16="http://schemas.microsoft.com/office/drawing/2014/main" id="{11273410-BF92-404B-9005-AC7414FFE5C7}"/>
              </a:ext>
            </a:extLst>
          </p:cNvPr>
          <p:cNvGrpSpPr/>
          <p:nvPr/>
        </p:nvGrpSpPr>
        <p:grpSpPr>
          <a:xfrm>
            <a:off x="35625" y="1958848"/>
            <a:ext cx="11772957" cy="3036978"/>
            <a:chOff x="35625" y="1934798"/>
            <a:chExt cx="11772957" cy="3036978"/>
          </a:xfrm>
        </p:grpSpPr>
        <p:sp>
          <p:nvSpPr>
            <p:cNvPr id="10" name="Textfeld 9">
              <a:extLst>
                <a:ext uri="{FF2B5EF4-FFF2-40B4-BE49-F238E27FC236}">
                  <a16:creationId xmlns:a16="http://schemas.microsoft.com/office/drawing/2014/main" id="{70F1829B-E7BA-0942-AFA1-7F1AC3204FF1}"/>
                </a:ext>
              </a:extLst>
            </p:cNvPr>
            <p:cNvSpPr txBox="1"/>
            <p:nvPr/>
          </p:nvSpPr>
          <p:spPr>
            <a:xfrm>
              <a:off x="522415" y="2492270"/>
              <a:ext cx="3373055" cy="369332"/>
            </a:xfrm>
            <a:prstGeom prst="rect">
              <a:avLst/>
            </a:prstGeom>
            <a:noFill/>
          </p:spPr>
          <p:txBody>
            <a:bodyPr wrap="square">
              <a:spAutoFit/>
            </a:bodyPr>
            <a:lstStyle/>
            <a:p>
              <a:pPr marL="104775" algn="r"/>
              <a:r>
                <a:rPr lang="de-DE" altLang="de-DE" sz="1800">
                  <a:solidFill>
                    <a:srgbClr val="002060"/>
                  </a:solidFill>
                  <a:ea typeface="Microsoft JhengHei UI" panose="020B0604030504040204" pitchFamily="34" charset="-120"/>
                </a:rPr>
                <a:t>Schlafstörungen</a:t>
              </a:r>
            </a:p>
          </p:txBody>
        </p:sp>
        <p:sp>
          <p:nvSpPr>
            <p:cNvPr id="14" name="Textfeld 13">
              <a:extLst>
                <a:ext uri="{FF2B5EF4-FFF2-40B4-BE49-F238E27FC236}">
                  <a16:creationId xmlns:a16="http://schemas.microsoft.com/office/drawing/2014/main" id="{81E255E0-790A-9147-9B11-041621F3423E}"/>
                </a:ext>
              </a:extLst>
            </p:cNvPr>
            <p:cNvSpPr txBox="1"/>
            <p:nvPr/>
          </p:nvSpPr>
          <p:spPr>
            <a:xfrm>
              <a:off x="2144636" y="1934798"/>
              <a:ext cx="2202736" cy="369332"/>
            </a:xfrm>
            <a:prstGeom prst="rect">
              <a:avLst/>
            </a:prstGeom>
            <a:noFill/>
          </p:spPr>
          <p:txBody>
            <a:bodyPr wrap="square">
              <a:spAutoFit/>
            </a:bodyPr>
            <a:lstStyle/>
            <a:p>
              <a:pPr marL="104775" algn="r"/>
              <a:r>
                <a:rPr lang="de-DE" altLang="de-DE" sz="1800" err="1">
                  <a:solidFill>
                    <a:srgbClr val="002060"/>
                  </a:solidFill>
                  <a:ea typeface="Microsoft JhengHei UI" panose="020B0604030504040204" pitchFamily="34" charset="-120"/>
                </a:rPr>
                <a:t>Fatigue</a:t>
              </a:r>
              <a:endParaRPr lang="de-DE" altLang="de-DE" sz="1800">
                <a:solidFill>
                  <a:srgbClr val="002060"/>
                </a:solidFill>
                <a:ea typeface="Microsoft JhengHei UI" panose="020B0604030504040204" pitchFamily="34" charset="-120"/>
              </a:endParaRPr>
            </a:p>
          </p:txBody>
        </p:sp>
        <p:sp>
          <p:nvSpPr>
            <p:cNvPr id="16" name="Textfeld 15">
              <a:extLst>
                <a:ext uri="{FF2B5EF4-FFF2-40B4-BE49-F238E27FC236}">
                  <a16:creationId xmlns:a16="http://schemas.microsoft.com/office/drawing/2014/main" id="{B79301DB-917D-E040-A254-B1946E98734F}"/>
                </a:ext>
              </a:extLst>
            </p:cNvPr>
            <p:cNvSpPr txBox="1"/>
            <p:nvPr/>
          </p:nvSpPr>
          <p:spPr>
            <a:xfrm>
              <a:off x="7594208" y="1934798"/>
              <a:ext cx="3643132" cy="369332"/>
            </a:xfrm>
            <a:prstGeom prst="rect">
              <a:avLst/>
            </a:prstGeom>
            <a:noFill/>
          </p:spPr>
          <p:txBody>
            <a:bodyPr wrap="square">
              <a:spAutoFit/>
            </a:bodyPr>
            <a:lstStyle/>
            <a:p>
              <a:pPr marL="104775"/>
              <a:r>
                <a:rPr lang="de-DE" altLang="de-DE" sz="1800">
                  <a:solidFill>
                    <a:srgbClr val="002060"/>
                  </a:solidFill>
                  <a:ea typeface="Microsoft JhengHei UI" panose="020B0604030504040204" pitchFamily="34" charset="-120"/>
                </a:rPr>
                <a:t>Sexuelle Funktionsstörungen</a:t>
              </a:r>
            </a:p>
          </p:txBody>
        </p:sp>
        <p:sp>
          <p:nvSpPr>
            <p:cNvPr id="18" name="Textfeld 17">
              <a:extLst>
                <a:ext uri="{FF2B5EF4-FFF2-40B4-BE49-F238E27FC236}">
                  <a16:creationId xmlns:a16="http://schemas.microsoft.com/office/drawing/2014/main" id="{7DDEF891-8938-9242-818A-FAD77D6789B9}"/>
                </a:ext>
              </a:extLst>
            </p:cNvPr>
            <p:cNvSpPr txBox="1"/>
            <p:nvPr/>
          </p:nvSpPr>
          <p:spPr>
            <a:xfrm>
              <a:off x="8116258" y="2492269"/>
              <a:ext cx="2500282" cy="369332"/>
            </a:xfrm>
            <a:prstGeom prst="rect">
              <a:avLst/>
            </a:prstGeom>
            <a:noFill/>
          </p:spPr>
          <p:txBody>
            <a:bodyPr wrap="square">
              <a:spAutoFit/>
            </a:bodyPr>
            <a:lstStyle/>
            <a:p>
              <a:pPr marL="104775"/>
              <a:r>
                <a:rPr lang="de-DE" sz="1800">
                  <a:solidFill>
                    <a:srgbClr val="002060"/>
                  </a:solidFill>
                </a:rPr>
                <a:t>Infertilität</a:t>
              </a:r>
              <a:endParaRPr lang="de-DE" altLang="de-DE" sz="1800">
                <a:solidFill>
                  <a:srgbClr val="002060"/>
                </a:solidFill>
                <a:ea typeface="Microsoft JhengHei UI" panose="020B0604030504040204" pitchFamily="34" charset="-120"/>
              </a:endParaRPr>
            </a:p>
          </p:txBody>
        </p:sp>
        <p:sp>
          <p:nvSpPr>
            <p:cNvPr id="20" name="Textfeld 19">
              <a:extLst>
                <a:ext uri="{FF2B5EF4-FFF2-40B4-BE49-F238E27FC236}">
                  <a16:creationId xmlns:a16="http://schemas.microsoft.com/office/drawing/2014/main" id="{EBAEB818-BC9A-2B44-856E-6725824FF9A0}"/>
                </a:ext>
              </a:extLst>
            </p:cNvPr>
            <p:cNvSpPr txBox="1"/>
            <p:nvPr/>
          </p:nvSpPr>
          <p:spPr>
            <a:xfrm>
              <a:off x="7497980" y="4602444"/>
              <a:ext cx="4310602" cy="369332"/>
            </a:xfrm>
            <a:prstGeom prst="rect">
              <a:avLst/>
            </a:prstGeom>
            <a:noFill/>
          </p:spPr>
          <p:txBody>
            <a:bodyPr wrap="square">
              <a:spAutoFit/>
            </a:bodyPr>
            <a:lstStyle/>
            <a:p>
              <a:pPr marL="104775"/>
              <a:r>
                <a:rPr lang="de-DE" altLang="de-DE" sz="1800">
                  <a:solidFill>
                    <a:srgbClr val="002060"/>
                  </a:solidFill>
                  <a:ea typeface="Microsoft JhengHei UI" panose="020B0604030504040204" pitchFamily="34" charset="-120"/>
                </a:rPr>
                <a:t>Berufliche Belastungen</a:t>
              </a:r>
            </a:p>
          </p:txBody>
        </p:sp>
        <p:sp>
          <p:nvSpPr>
            <p:cNvPr id="22" name="Textfeld 21">
              <a:extLst>
                <a:ext uri="{FF2B5EF4-FFF2-40B4-BE49-F238E27FC236}">
                  <a16:creationId xmlns:a16="http://schemas.microsoft.com/office/drawing/2014/main" id="{F787C260-EBFA-4A48-872E-18547DC4CD3D}"/>
                </a:ext>
              </a:extLst>
            </p:cNvPr>
            <p:cNvSpPr txBox="1"/>
            <p:nvPr/>
          </p:nvSpPr>
          <p:spPr>
            <a:xfrm>
              <a:off x="2144636" y="4602444"/>
              <a:ext cx="2176452" cy="369332"/>
            </a:xfrm>
            <a:prstGeom prst="rect">
              <a:avLst/>
            </a:prstGeom>
            <a:noFill/>
          </p:spPr>
          <p:txBody>
            <a:bodyPr wrap="square">
              <a:spAutoFit/>
            </a:bodyPr>
            <a:lstStyle/>
            <a:p>
              <a:pPr marL="104775" algn="r"/>
              <a:r>
                <a:rPr lang="de-DE" altLang="de-DE" sz="1800">
                  <a:solidFill>
                    <a:srgbClr val="002060"/>
                  </a:solidFill>
                  <a:ea typeface="Microsoft JhengHei UI" panose="020B0604030504040204" pitchFamily="34" charset="-120"/>
                </a:rPr>
                <a:t>Soziale Folgen</a:t>
              </a:r>
            </a:p>
          </p:txBody>
        </p:sp>
        <p:sp>
          <p:nvSpPr>
            <p:cNvPr id="24" name="Textfeld 23">
              <a:extLst>
                <a:ext uri="{FF2B5EF4-FFF2-40B4-BE49-F238E27FC236}">
                  <a16:creationId xmlns:a16="http://schemas.microsoft.com/office/drawing/2014/main" id="{E89C62DC-BD55-2C4E-9EFC-04F244B0431F}"/>
                </a:ext>
              </a:extLst>
            </p:cNvPr>
            <p:cNvSpPr txBox="1"/>
            <p:nvPr/>
          </p:nvSpPr>
          <p:spPr>
            <a:xfrm>
              <a:off x="8116258" y="3195660"/>
              <a:ext cx="3121082" cy="369332"/>
            </a:xfrm>
            <a:prstGeom prst="rect">
              <a:avLst/>
            </a:prstGeom>
            <a:noFill/>
          </p:spPr>
          <p:txBody>
            <a:bodyPr wrap="square">
              <a:spAutoFit/>
            </a:bodyPr>
            <a:lstStyle/>
            <a:p>
              <a:pPr marL="104775"/>
              <a:r>
                <a:rPr lang="de-DE" altLang="de-DE" sz="1800">
                  <a:solidFill>
                    <a:srgbClr val="002060"/>
                  </a:solidFill>
                  <a:ea typeface="Microsoft JhengHei UI" panose="020B0604030504040204" pitchFamily="34" charset="-120"/>
                </a:rPr>
                <a:t>Psychische Belastungen</a:t>
              </a:r>
            </a:p>
          </p:txBody>
        </p:sp>
        <p:sp>
          <p:nvSpPr>
            <p:cNvPr id="26" name="Textfeld 25">
              <a:extLst>
                <a:ext uri="{FF2B5EF4-FFF2-40B4-BE49-F238E27FC236}">
                  <a16:creationId xmlns:a16="http://schemas.microsoft.com/office/drawing/2014/main" id="{786A7130-7121-4A47-ADD1-685FC30AE772}"/>
                </a:ext>
              </a:extLst>
            </p:cNvPr>
            <p:cNvSpPr txBox="1"/>
            <p:nvPr/>
          </p:nvSpPr>
          <p:spPr>
            <a:xfrm>
              <a:off x="35625" y="3195661"/>
              <a:ext cx="3771529" cy="369332"/>
            </a:xfrm>
            <a:prstGeom prst="rect">
              <a:avLst/>
            </a:prstGeom>
            <a:noFill/>
          </p:spPr>
          <p:txBody>
            <a:bodyPr wrap="square">
              <a:spAutoFit/>
            </a:bodyPr>
            <a:lstStyle/>
            <a:p>
              <a:pPr marL="104775" algn="r"/>
              <a:r>
                <a:rPr lang="de-DE" altLang="de-DE" sz="1800">
                  <a:solidFill>
                    <a:srgbClr val="002060"/>
                  </a:solidFill>
                  <a:ea typeface="Microsoft JhengHei UI" panose="020B0604030504040204" pitchFamily="34" charset="-120"/>
                </a:rPr>
                <a:t>Kognitive Funktionseinschränkungen</a:t>
              </a:r>
            </a:p>
          </p:txBody>
        </p:sp>
        <p:sp>
          <p:nvSpPr>
            <p:cNvPr id="5" name="Textfeld 4">
              <a:extLst>
                <a:ext uri="{FF2B5EF4-FFF2-40B4-BE49-F238E27FC236}">
                  <a16:creationId xmlns:a16="http://schemas.microsoft.com/office/drawing/2014/main" id="{74A5053B-D45D-42E0-705B-661978E61073}"/>
                </a:ext>
              </a:extLst>
            </p:cNvPr>
            <p:cNvSpPr txBox="1"/>
            <p:nvPr/>
          </p:nvSpPr>
          <p:spPr>
            <a:xfrm>
              <a:off x="7934464" y="3899051"/>
              <a:ext cx="3651601" cy="369332"/>
            </a:xfrm>
            <a:prstGeom prst="rect">
              <a:avLst/>
            </a:prstGeom>
            <a:noFill/>
          </p:spPr>
          <p:txBody>
            <a:bodyPr wrap="square">
              <a:spAutoFit/>
            </a:bodyPr>
            <a:lstStyle/>
            <a:p>
              <a:pPr marL="104775"/>
              <a:r>
                <a:rPr lang="de-DE" altLang="de-DE" sz="1800">
                  <a:solidFill>
                    <a:srgbClr val="002060"/>
                  </a:solidFill>
                  <a:ea typeface="Microsoft JhengHei UI" panose="020B0604030504040204" pitchFamily="34" charset="-120"/>
                </a:rPr>
                <a:t>Komorbide psychische Störungen</a:t>
              </a:r>
            </a:p>
          </p:txBody>
        </p:sp>
        <p:sp>
          <p:nvSpPr>
            <p:cNvPr id="7" name="Textfeld 6">
              <a:extLst>
                <a:ext uri="{FF2B5EF4-FFF2-40B4-BE49-F238E27FC236}">
                  <a16:creationId xmlns:a16="http://schemas.microsoft.com/office/drawing/2014/main" id="{997E4C4F-1AC2-43F1-786B-9B7F9EB73AA6}"/>
                </a:ext>
              </a:extLst>
            </p:cNvPr>
            <p:cNvSpPr txBox="1"/>
            <p:nvPr/>
          </p:nvSpPr>
          <p:spPr>
            <a:xfrm>
              <a:off x="605935" y="3899052"/>
              <a:ext cx="3373056" cy="369332"/>
            </a:xfrm>
            <a:prstGeom prst="rect">
              <a:avLst/>
            </a:prstGeom>
            <a:noFill/>
          </p:spPr>
          <p:txBody>
            <a:bodyPr wrap="square">
              <a:spAutoFit/>
            </a:bodyPr>
            <a:lstStyle/>
            <a:p>
              <a:pPr marL="104775" algn="r"/>
              <a:r>
                <a:rPr lang="de-DE" altLang="de-DE" sz="1800">
                  <a:solidFill>
                    <a:srgbClr val="002060"/>
                  </a:solidFill>
                  <a:ea typeface="Microsoft JhengHei UI" panose="020B0604030504040204" pitchFamily="34" charset="-120"/>
                </a:rPr>
                <a:t>Einschränkungen des Körperbilds</a:t>
              </a:r>
            </a:p>
          </p:txBody>
        </p:sp>
      </p:grpSp>
      <p:pic>
        <p:nvPicPr>
          <p:cNvPr id="23" name="Grafik 22" descr="Ein Bild, das Grafiken, Silhouette, Kunst, Design enthält.&#10;&#10;Automatisch generierte Beschreibung">
            <a:extLst>
              <a:ext uri="{FF2B5EF4-FFF2-40B4-BE49-F238E27FC236}">
                <a16:creationId xmlns:a16="http://schemas.microsoft.com/office/drawing/2014/main" id="{28C19801-9619-3748-A29D-D1A824DEB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470" y="1437690"/>
            <a:ext cx="4310602" cy="4310602"/>
          </a:xfrm>
          <a:prstGeom prst="rect">
            <a:avLst/>
          </a:prstGeom>
        </p:spPr>
      </p:pic>
    </p:spTree>
    <p:extLst>
      <p:ext uri="{BB962C8B-B14F-4D97-AF65-F5344CB8AC3E}">
        <p14:creationId xmlns:p14="http://schemas.microsoft.com/office/powerpoint/2010/main" val="326417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2.2 Psychosoziale Belastungen </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900"/>
              <a:t>PTSD: </a:t>
            </a:r>
            <a:r>
              <a:rPr lang="de-DE" sz="900" b="0"/>
              <a:t>post-</a:t>
            </a:r>
            <a:r>
              <a:rPr lang="de-DE" sz="900" b="0" err="1"/>
              <a:t>traumatic</a:t>
            </a:r>
            <a:r>
              <a:rPr lang="de-DE" sz="900" b="0"/>
              <a:t> stress </a:t>
            </a:r>
            <a:r>
              <a:rPr lang="de-DE" sz="900" b="0" err="1"/>
              <a:t>disorder</a:t>
            </a:r>
            <a:r>
              <a:rPr lang="de-DE" sz="900" b="0"/>
              <a:t>.</a:t>
            </a:r>
          </a:p>
          <a:p>
            <a:r>
              <a:rPr lang="de-DE" sz="900"/>
              <a:t>Referenzen: 1. </a:t>
            </a:r>
            <a:r>
              <a:rPr lang="de-DE" sz="900" b="0"/>
              <a:t>Mehnert A. Psychosoziale Langzeitfolgen nach erfolgreich behandelter Krebserkrankung. Forum 2014; 29(3): 198–201. </a:t>
            </a:r>
            <a:r>
              <a:rPr lang="de-DE" sz="900"/>
              <a:t>2.</a:t>
            </a:r>
            <a:r>
              <a:rPr lang="de-DE" sz="900" b="0"/>
              <a:t> Röntgen I et al. Mögliche psychosoziale Langzeitfolgen onkologischer Behandlung. Onkologe 2018; 24: 817–821. </a:t>
            </a:r>
          </a:p>
          <a:p>
            <a:r>
              <a:rPr lang="de-DE" sz="900"/>
              <a:t>3. </a:t>
            </a:r>
            <a:r>
              <a:rPr lang="de-DE" sz="900" b="0" err="1"/>
              <a:t>Syrjala</a:t>
            </a:r>
            <a:r>
              <a:rPr lang="de-DE" sz="900" b="0"/>
              <a:t> KL et al. Late </a:t>
            </a:r>
            <a:r>
              <a:rPr lang="de-DE" sz="900" b="0" err="1"/>
              <a:t>effects</a:t>
            </a:r>
            <a:r>
              <a:rPr lang="de-DE" sz="900" b="0"/>
              <a:t> </a:t>
            </a:r>
            <a:r>
              <a:rPr lang="de-DE" sz="900" b="0" err="1"/>
              <a:t>of</a:t>
            </a:r>
            <a:r>
              <a:rPr lang="de-DE" sz="900" b="0"/>
              <a:t> </a:t>
            </a:r>
            <a:r>
              <a:rPr lang="de-DE" sz="900" b="0" err="1"/>
              <a:t>hematopoietic</a:t>
            </a:r>
            <a:r>
              <a:rPr lang="de-DE" sz="900" b="0"/>
              <a:t> </a:t>
            </a:r>
            <a:r>
              <a:rPr lang="de-DE" sz="900" b="0" err="1"/>
              <a:t>cell</a:t>
            </a:r>
            <a:r>
              <a:rPr lang="de-DE" sz="900" b="0"/>
              <a:t> </a:t>
            </a:r>
            <a:r>
              <a:rPr lang="de-DE" sz="900" b="0" err="1"/>
              <a:t>transplantation</a:t>
            </a:r>
            <a:r>
              <a:rPr lang="de-DE" sz="900" b="0"/>
              <a:t> </a:t>
            </a:r>
            <a:r>
              <a:rPr lang="de-DE" sz="900" b="0" err="1"/>
              <a:t>among</a:t>
            </a:r>
            <a:r>
              <a:rPr lang="de-DE" sz="900" b="0"/>
              <a:t> 10-year adult </a:t>
            </a:r>
            <a:r>
              <a:rPr lang="de-DE" sz="900" b="0" err="1"/>
              <a:t>survivors</a:t>
            </a:r>
            <a:r>
              <a:rPr lang="de-DE" sz="900" b="0"/>
              <a:t> </a:t>
            </a:r>
            <a:r>
              <a:rPr lang="de-DE" sz="900" b="0" err="1"/>
              <a:t>compared</a:t>
            </a:r>
            <a:r>
              <a:rPr lang="de-DE" sz="900" b="0"/>
              <a:t> </a:t>
            </a:r>
            <a:r>
              <a:rPr lang="de-DE" sz="900" b="0" err="1"/>
              <a:t>with</a:t>
            </a:r>
            <a:r>
              <a:rPr lang="de-DE" sz="900" b="0"/>
              <a:t> </a:t>
            </a:r>
            <a:r>
              <a:rPr lang="de-DE" sz="900" b="0" err="1"/>
              <a:t>case-matched</a:t>
            </a:r>
            <a:r>
              <a:rPr lang="de-DE" sz="900" b="0"/>
              <a:t> </a:t>
            </a:r>
            <a:r>
              <a:rPr lang="de-DE" sz="900" b="0" err="1"/>
              <a:t>controls</a:t>
            </a:r>
            <a:r>
              <a:rPr lang="de-DE" sz="900" b="0"/>
              <a:t>. J </a:t>
            </a:r>
            <a:r>
              <a:rPr lang="de-DE" sz="900" b="0" err="1"/>
              <a:t>Clin</a:t>
            </a:r>
            <a:r>
              <a:rPr lang="de-DE" sz="900" b="0"/>
              <a:t> </a:t>
            </a:r>
            <a:r>
              <a:rPr lang="de-DE" sz="900" b="0" err="1"/>
              <a:t>Oncol</a:t>
            </a:r>
            <a:r>
              <a:rPr lang="de-DE" sz="900" b="0"/>
              <a:t> 2005; 23(27): 6596–6606. </a:t>
            </a:r>
          </a:p>
          <a:p>
            <a:endParaRPr lang="de-DE" sz="900"/>
          </a:p>
        </p:txBody>
      </p:sp>
      <p:sp>
        <p:nvSpPr>
          <p:cNvPr id="6" name="Titel 1">
            <a:extLst>
              <a:ext uri="{FF2B5EF4-FFF2-40B4-BE49-F238E27FC236}">
                <a16:creationId xmlns:a16="http://schemas.microsoft.com/office/drawing/2014/main" id="{F04F67B1-DA5C-3004-759D-08085ED45D3F}"/>
              </a:ext>
            </a:extLst>
          </p:cNvPr>
          <p:cNvSpPr txBox="1">
            <a:spLocks/>
          </p:cNvSpPr>
          <p:nvPr/>
        </p:nvSpPr>
        <p:spPr>
          <a:xfrm>
            <a:off x="494007" y="1233760"/>
            <a:ext cx="10515600" cy="693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Die </a:t>
            </a:r>
            <a:r>
              <a:rPr lang="de-DE" sz="2800" b="1" u="sng">
                <a:solidFill>
                  <a:srgbClr val="002060"/>
                </a:solidFill>
                <a:latin typeface="Calibri" panose="020F0502020204030204"/>
              </a:rPr>
              <a:t>p</a:t>
            </a:r>
            <a:r>
              <a:rPr kumimoji="0" lang="de-DE" sz="2800" b="1" i="0" u="sng" strike="noStrike" kern="1200" cap="none" spc="0" normalizeH="0" baseline="0" noProof="0" err="1">
                <a:ln>
                  <a:noFill/>
                </a:ln>
                <a:solidFill>
                  <a:srgbClr val="002060"/>
                </a:solidFill>
                <a:effectLst/>
                <a:uLnTx/>
                <a:uFillTx/>
                <a:latin typeface="Calibri" panose="020F0502020204030204"/>
                <a:ea typeface="+mj-ea"/>
                <a:cs typeface="+mj-cs"/>
              </a:rPr>
              <a:t>sychische</a:t>
            </a:r>
            <a:r>
              <a:rPr kumimoji="0" lang="de-DE" sz="2800" b="1" i="0" u="sng" strike="noStrike" kern="1200" cap="none" spc="0" normalizeH="0" baseline="0" noProof="0">
                <a:ln>
                  <a:noFill/>
                </a:ln>
                <a:solidFill>
                  <a:srgbClr val="002060"/>
                </a:solidFill>
                <a:effectLst/>
                <a:uLnTx/>
                <a:uFillTx/>
                <a:latin typeface="Calibri" panose="020F0502020204030204"/>
                <a:ea typeface="+mj-ea"/>
                <a:cs typeface="+mj-cs"/>
              </a:rPr>
              <a:t> Belastung </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von </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Cancer Survivors</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ist allgemein hoch </a:t>
            </a:r>
          </a:p>
        </p:txBody>
      </p:sp>
      <p:sp>
        <p:nvSpPr>
          <p:cNvPr id="7" name="Titel 1">
            <a:extLst>
              <a:ext uri="{FF2B5EF4-FFF2-40B4-BE49-F238E27FC236}">
                <a16:creationId xmlns:a16="http://schemas.microsoft.com/office/drawing/2014/main" id="{C5BA88A2-79A7-893A-B4D5-DE0766A7154D}"/>
              </a:ext>
            </a:extLst>
          </p:cNvPr>
          <p:cNvSpPr txBox="1">
            <a:spLocks/>
          </p:cNvSpPr>
          <p:nvPr/>
        </p:nvSpPr>
        <p:spPr>
          <a:xfrm>
            <a:off x="6364234" y="1784941"/>
            <a:ext cx="5059720" cy="1160440"/>
          </a:xfrm>
          <a:prstGeom prst="rect">
            <a:avLst/>
          </a:prstGeom>
        </p:spPr>
        <p:txBody>
          <a:bodyPr/>
          <a:lstStyle>
            <a:defPPr>
              <a:defRPr lang="de-DE"/>
            </a:defPPr>
            <a:lvl1pPr marR="0" lvl="0" indent="0" algn="ctr" fontAlgn="auto">
              <a:lnSpc>
                <a:spcPct val="90000"/>
              </a:lnSpc>
              <a:spcBef>
                <a:spcPct val="0"/>
              </a:spcBef>
              <a:spcAft>
                <a:spcPts val="0"/>
              </a:spcAft>
              <a:buClrTx/>
              <a:buSzTx/>
              <a:buFontTx/>
              <a:buNone/>
              <a:tabLst/>
              <a:defRPr sz="2000" b="1">
                <a:solidFill>
                  <a:srgbClr val="6DD17F"/>
                </a:solidFill>
                <a:latin typeface="Calibri" panose="020F0502020204030204"/>
                <a:ea typeface="+mj-ea"/>
                <a:cs typeface="+mj-cs"/>
              </a:defRPr>
            </a:lvl1pPr>
          </a:lstStyle>
          <a:p>
            <a:r>
              <a:rPr lang="de-DE"/>
              <a:t>Jeder 5. nimmt Antidepressiva oder Medikamente gegen Angstzustände (10 J. nach Diagnose, </a:t>
            </a:r>
            <a:r>
              <a:rPr lang="de-DE" err="1"/>
              <a:t>n</a:t>
            </a:r>
            <a:r>
              <a:rPr lang="de-DE"/>
              <a:t> = 137)</a:t>
            </a:r>
            <a:r>
              <a:rPr lang="de-DE" baseline="30000"/>
              <a:t>3</a:t>
            </a:r>
          </a:p>
          <a:p>
            <a:endParaRPr lang="de-DE"/>
          </a:p>
          <a:p>
            <a:endParaRPr lang="de-DE"/>
          </a:p>
        </p:txBody>
      </p:sp>
      <p:graphicFrame>
        <p:nvGraphicFramePr>
          <p:cNvPr id="10" name="Diagramm 9">
            <a:extLst>
              <a:ext uri="{FF2B5EF4-FFF2-40B4-BE49-F238E27FC236}">
                <a16:creationId xmlns:a16="http://schemas.microsoft.com/office/drawing/2014/main" id="{3C5CD4A2-1546-C800-09DC-724B895155AE}"/>
              </a:ext>
            </a:extLst>
          </p:cNvPr>
          <p:cNvGraphicFramePr/>
          <p:nvPr>
            <p:extLst>
              <p:ext uri="{D42A27DB-BD31-4B8C-83A1-F6EECF244321}">
                <p14:modId xmlns:p14="http://schemas.microsoft.com/office/powerpoint/2010/main" val="2609524479"/>
              </p:ext>
            </p:extLst>
          </p:nvPr>
        </p:nvGraphicFramePr>
        <p:xfrm>
          <a:off x="6362700" y="2804070"/>
          <a:ext cx="4987787" cy="2966208"/>
        </p:xfrm>
        <a:graphic>
          <a:graphicData uri="http://schemas.openxmlformats.org/drawingml/2006/chart">
            <c:chart xmlns:c="http://schemas.openxmlformats.org/drawingml/2006/chart" xmlns:r="http://schemas.openxmlformats.org/officeDocument/2006/relationships" r:id="rId3"/>
          </a:graphicData>
        </a:graphic>
      </p:graphicFrame>
      <p:sp>
        <p:nvSpPr>
          <p:cNvPr id="3" name="Inhaltsplatzhalter 6">
            <a:extLst>
              <a:ext uri="{FF2B5EF4-FFF2-40B4-BE49-F238E27FC236}">
                <a16:creationId xmlns:a16="http://schemas.microsoft.com/office/drawing/2014/main" id="{38BDDEC3-5D4F-8888-7D97-00753490D625}"/>
              </a:ext>
            </a:extLst>
          </p:cNvPr>
          <p:cNvSpPr txBox="1">
            <a:spLocks/>
          </p:cNvSpPr>
          <p:nvPr/>
        </p:nvSpPr>
        <p:spPr>
          <a:xfrm>
            <a:off x="494007" y="2566509"/>
            <a:ext cx="5220000" cy="3203769"/>
          </a:xfrm>
          <a:prstGeom prst="rect">
            <a:avLst/>
          </a:prstGeom>
          <a:solidFill>
            <a:schemeClr val="bg1">
              <a:lumMod val="95000"/>
            </a:schemeClr>
          </a:solidFill>
        </p:spPr>
        <p:txBody>
          <a:bodyPr vert="horz" lIns="91440" tIns="144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400"/>
              </a:spcAft>
              <a:buFont typeface="Wingdings" panose="05000000000000000000" pitchFamily="2" charset="2"/>
              <a:buChar char="§"/>
            </a:pPr>
            <a:endParaRPr lang="de-DE" sz="1600">
              <a:solidFill>
                <a:srgbClr val="002060"/>
              </a:solidFill>
              <a:ea typeface="+mj-ea"/>
              <a:cs typeface="+mj-cs"/>
            </a:endParaRPr>
          </a:p>
        </p:txBody>
      </p:sp>
      <p:sp>
        <p:nvSpPr>
          <p:cNvPr id="5" name="Titel 1">
            <a:extLst>
              <a:ext uri="{FF2B5EF4-FFF2-40B4-BE49-F238E27FC236}">
                <a16:creationId xmlns:a16="http://schemas.microsoft.com/office/drawing/2014/main" id="{6F6D1960-9956-F07C-2C0A-EF1C9492A5CA}"/>
              </a:ext>
            </a:extLst>
          </p:cNvPr>
          <p:cNvSpPr txBox="1">
            <a:spLocks/>
          </p:cNvSpPr>
          <p:nvPr/>
        </p:nvSpPr>
        <p:spPr>
          <a:xfrm>
            <a:off x="490180" y="1926715"/>
            <a:ext cx="5190976"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de-DE" sz="2000" b="1">
                <a:solidFill>
                  <a:srgbClr val="6DD17F"/>
                </a:solidFill>
                <a:latin typeface="Calibri" panose="020F0502020204030204"/>
              </a:rPr>
              <a:t>Psychische Belastungen</a:t>
            </a:r>
            <a:r>
              <a:rPr lang="de-DE" sz="2000" b="1" baseline="30000">
                <a:solidFill>
                  <a:srgbClr val="6DD17F"/>
                </a:solidFill>
                <a:latin typeface="Calibri" panose="020F0502020204030204"/>
              </a:rPr>
              <a:t>1, 2</a:t>
            </a:r>
            <a:endParaRPr kumimoji="0" lang="de-DE" sz="2000" b="1" i="0" u="none" strike="noStrike" kern="1200" cap="none" spc="0" normalizeH="0" baseline="30000" noProof="0">
              <a:ln>
                <a:noFill/>
              </a:ln>
              <a:solidFill>
                <a:srgbClr val="6DD17F"/>
              </a:solidFill>
              <a:effectLst/>
              <a:uLnTx/>
              <a:uFillTx/>
              <a:latin typeface="Calibri" panose="020F0502020204030204"/>
              <a:ea typeface="+mj-ea"/>
              <a:cs typeface="+mj-cs"/>
            </a:endParaRPr>
          </a:p>
        </p:txBody>
      </p:sp>
      <p:sp>
        <p:nvSpPr>
          <p:cNvPr id="8" name="Textfeld 7">
            <a:extLst>
              <a:ext uri="{FF2B5EF4-FFF2-40B4-BE49-F238E27FC236}">
                <a16:creationId xmlns:a16="http://schemas.microsoft.com/office/drawing/2014/main" id="{60DD57A2-1BCC-1B39-31AF-CAF79E690430}"/>
              </a:ext>
            </a:extLst>
          </p:cNvPr>
          <p:cNvSpPr txBox="1"/>
          <p:nvPr/>
        </p:nvSpPr>
        <p:spPr>
          <a:xfrm>
            <a:off x="686950" y="2723327"/>
            <a:ext cx="4660553" cy="2693045"/>
          </a:xfrm>
          <a:prstGeom prst="rect">
            <a:avLst/>
          </a:prstGeom>
          <a:noFill/>
        </p:spPr>
        <p:txBody>
          <a:bodyPr wrap="square">
            <a:spAutoFit/>
          </a:bodyPr>
          <a:lstStyle/>
          <a:p>
            <a:pPr marL="230400" indent="-230400">
              <a:spcBef>
                <a:spcPts val="1000"/>
              </a:spcBef>
              <a:buFont typeface="Wingdings" panose="05000000000000000000" pitchFamily="2" charset="2"/>
              <a:buChar char="§"/>
            </a:pPr>
            <a:r>
              <a:rPr lang="de-DE" sz="1600" b="1">
                <a:solidFill>
                  <a:srgbClr val="002060"/>
                </a:solidFill>
                <a:ea typeface="+mj-ea"/>
                <a:cs typeface="+mj-cs"/>
              </a:rPr>
              <a:t>1/3 der Patienten </a:t>
            </a:r>
            <a:r>
              <a:rPr lang="de-DE" sz="1600">
                <a:solidFill>
                  <a:srgbClr val="002060"/>
                </a:solidFill>
                <a:ea typeface="+mj-ea"/>
                <a:cs typeface="+mj-cs"/>
              </a:rPr>
              <a:t>leidet im Krankheitsverlauf an einer </a:t>
            </a:r>
            <a:r>
              <a:rPr lang="de-DE" sz="1600" b="1">
                <a:solidFill>
                  <a:srgbClr val="002060"/>
                </a:solidFill>
                <a:ea typeface="+mj-ea"/>
                <a:cs typeface="+mj-cs"/>
              </a:rPr>
              <a:t>psychischen Störung</a:t>
            </a:r>
            <a:r>
              <a:rPr lang="de-DE" sz="1600">
                <a:solidFill>
                  <a:srgbClr val="002060"/>
                </a:solidFill>
                <a:ea typeface="+mj-ea"/>
                <a:cs typeface="+mj-cs"/>
              </a:rPr>
              <a:t>, v. a. Angst- und Anpassungsstörungen</a:t>
            </a:r>
          </a:p>
          <a:p>
            <a:pPr marL="230400" indent="-230400">
              <a:spcBef>
                <a:spcPts val="1000"/>
              </a:spcBef>
              <a:buFont typeface="Wingdings" panose="05000000000000000000" pitchFamily="2" charset="2"/>
              <a:buChar char="§"/>
            </a:pPr>
            <a:r>
              <a:rPr lang="de-DE" sz="1600">
                <a:solidFill>
                  <a:srgbClr val="002060"/>
                </a:solidFill>
                <a:ea typeface="+mj-ea"/>
                <a:cs typeface="+mj-cs"/>
              </a:rPr>
              <a:t>Die</a:t>
            </a:r>
            <a:r>
              <a:rPr lang="de-DE" sz="1600" b="1">
                <a:solidFill>
                  <a:srgbClr val="002060"/>
                </a:solidFill>
                <a:ea typeface="+mj-ea"/>
                <a:cs typeface="+mj-cs"/>
              </a:rPr>
              <a:t> Hälfte der Patienten </a:t>
            </a:r>
            <a:r>
              <a:rPr lang="de-DE" sz="1600">
                <a:solidFill>
                  <a:srgbClr val="002060"/>
                </a:solidFill>
                <a:ea typeface="+mj-ea"/>
                <a:cs typeface="+mj-cs"/>
              </a:rPr>
              <a:t>hat hohen </a:t>
            </a:r>
            <a:r>
              <a:rPr lang="de-DE" sz="1600" b="1" err="1">
                <a:solidFill>
                  <a:srgbClr val="002060"/>
                </a:solidFill>
                <a:ea typeface="+mj-ea"/>
                <a:cs typeface="+mj-cs"/>
              </a:rPr>
              <a:t>Distress</a:t>
            </a:r>
            <a:endParaRPr lang="de-DE" sz="1600" b="1">
              <a:solidFill>
                <a:srgbClr val="002060"/>
              </a:solidFill>
              <a:ea typeface="+mj-ea"/>
              <a:cs typeface="+mj-cs"/>
            </a:endParaRPr>
          </a:p>
          <a:p>
            <a:pPr marL="230400" indent="-230400">
              <a:spcBef>
                <a:spcPts val="1000"/>
              </a:spcBef>
              <a:buFont typeface="Wingdings" panose="05000000000000000000" pitchFamily="2" charset="2"/>
              <a:buChar char="§"/>
            </a:pPr>
            <a:r>
              <a:rPr lang="de-DE" sz="1600">
                <a:solidFill>
                  <a:srgbClr val="002060"/>
                </a:solidFill>
                <a:ea typeface="+mj-ea"/>
                <a:cs typeface="+mj-cs"/>
              </a:rPr>
              <a:t>Mit </a:t>
            </a:r>
            <a:r>
              <a:rPr lang="de-DE" sz="1600" b="1">
                <a:solidFill>
                  <a:srgbClr val="002060"/>
                </a:solidFill>
                <a:ea typeface="+mj-ea"/>
                <a:cs typeface="+mj-cs"/>
              </a:rPr>
              <a:t>30–40 %</a:t>
            </a:r>
            <a:r>
              <a:rPr lang="de-DE" sz="1600">
                <a:solidFill>
                  <a:srgbClr val="002060"/>
                </a:solidFill>
                <a:ea typeface="+mj-ea"/>
                <a:cs typeface="+mj-cs"/>
              </a:rPr>
              <a:t> ist bei Tumorpatienten die </a:t>
            </a:r>
            <a:br>
              <a:rPr lang="de-DE" sz="1600">
                <a:solidFill>
                  <a:srgbClr val="002060"/>
                </a:solidFill>
                <a:ea typeface="+mj-ea"/>
                <a:cs typeface="+mj-cs"/>
              </a:rPr>
            </a:br>
            <a:r>
              <a:rPr lang="de-DE" sz="1600" b="1">
                <a:solidFill>
                  <a:srgbClr val="002060"/>
                </a:solidFill>
                <a:ea typeface="+mj-ea"/>
                <a:cs typeface="+mj-cs"/>
              </a:rPr>
              <a:t>Häufigkeit von depressiven Störungen 2–4 × höher </a:t>
            </a:r>
            <a:r>
              <a:rPr lang="de-DE" sz="1600">
                <a:solidFill>
                  <a:srgbClr val="002060"/>
                </a:solidFill>
                <a:ea typeface="+mj-ea"/>
                <a:cs typeface="+mj-cs"/>
              </a:rPr>
              <a:t>als in der Allgemeinbevölkerung (6–20 %)</a:t>
            </a:r>
          </a:p>
          <a:p>
            <a:pPr marL="230400" indent="-230400">
              <a:spcBef>
                <a:spcPts val="1000"/>
              </a:spcBef>
              <a:buFont typeface="Wingdings" panose="05000000000000000000" pitchFamily="2" charset="2"/>
              <a:buChar char="§"/>
            </a:pPr>
            <a:r>
              <a:rPr lang="de-DE" sz="1600">
                <a:solidFill>
                  <a:srgbClr val="002060"/>
                </a:solidFill>
                <a:ea typeface="+mj-ea"/>
                <a:cs typeface="+mj-cs"/>
              </a:rPr>
              <a:t>Bis zu </a:t>
            </a:r>
            <a:r>
              <a:rPr lang="de-DE" sz="1600" b="1">
                <a:solidFill>
                  <a:srgbClr val="002060"/>
                </a:solidFill>
                <a:ea typeface="+mj-ea"/>
                <a:cs typeface="+mj-cs"/>
              </a:rPr>
              <a:t>20 % der Patienten </a:t>
            </a:r>
            <a:r>
              <a:rPr lang="de-DE" sz="1600">
                <a:solidFill>
                  <a:srgbClr val="002060"/>
                </a:solidFill>
                <a:ea typeface="+mj-ea"/>
                <a:cs typeface="+mj-cs"/>
              </a:rPr>
              <a:t>zeigen eine PTSD-relevante Symptomatik</a:t>
            </a:r>
          </a:p>
        </p:txBody>
      </p:sp>
    </p:spTree>
    <p:extLst>
      <p:ext uri="{BB962C8B-B14F-4D97-AF65-F5344CB8AC3E}">
        <p14:creationId xmlns:p14="http://schemas.microsoft.com/office/powerpoint/2010/main" val="2308778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2.2 Psychosoziale Belastungen</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vert="horz" lIns="91440" tIns="45720" rIns="91440" bIns="45720" rtlCol="0">
            <a:noAutofit/>
          </a:bodyPr>
          <a:lstStyle/>
          <a:p>
            <a:r>
              <a:rPr lang="de-DE" altLang="x-none" sz="900" err="1"/>
              <a:t>FoP</a:t>
            </a:r>
            <a:r>
              <a:rPr lang="de-DE" altLang="x-none" sz="900"/>
              <a:t>-Q-SF: </a:t>
            </a:r>
            <a:r>
              <a:rPr lang="de-DE" altLang="x-none" sz="900" b="0"/>
              <a:t>Fear </a:t>
            </a:r>
            <a:r>
              <a:rPr lang="de-DE" altLang="x-none" sz="900" b="0" err="1"/>
              <a:t>of</a:t>
            </a:r>
            <a:r>
              <a:rPr lang="de-DE" altLang="x-none" sz="900" b="0"/>
              <a:t> Progression </a:t>
            </a:r>
            <a:r>
              <a:rPr lang="de-DE" altLang="x-none" sz="900" b="0" err="1"/>
              <a:t>Questionnaire</a:t>
            </a:r>
            <a:r>
              <a:rPr lang="de-DE" altLang="x-none" sz="900"/>
              <a:t>.</a:t>
            </a:r>
          </a:p>
          <a:p>
            <a:r>
              <a:rPr lang="de-DE" sz="900"/>
              <a:t>Referenzen: 1. </a:t>
            </a:r>
            <a:r>
              <a:rPr lang="en-US" sz="900" b="0"/>
              <a:t>Simard S et al. Fear of cancer recurrence in adult cancer survivors: a systematic review of quantitative studies. J Cancer </a:t>
            </a:r>
            <a:r>
              <a:rPr lang="en-US" sz="900" b="0" err="1"/>
              <a:t>Surv</a:t>
            </a:r>
            <a:r>
              <a:rPr lang="en-US" sz="900" b="0"/>
              <a:t> 2013; 7: 300–322.  </a:t>
            </a:r>
            <a:r>
              <a:rPr lang="de-DE" sz="900"/>
              <a:t>2. </a:t>
            </a:r>
            <a:r>
              <a:rPr lang="en-US" altLang="x-none" sz="900" b="0" err="1"/>
              <a:t>Mehnert</a:t>
            </a:r>
            <a:r>
              <a:rPr lang="en-US" altLang="x-none" sz="900" b="0"/>
              <a:t> A et al. Predictors of fear of recurrence in patients one year after cancer rehabilitation: a prospective study. Acta Oncol 2013; 52(6): 1102–1109. </a:t>
            </a:r>
            <a:endParaRPr lang="de-DE" sz="1200">
              <a:solidFill>
                <a:srgbClr val="212121"/>
              </a:solidFill>
              <a:latin typeface="Cambria" panose="02040503050406030204" pitchFamily="18" charset="0"/>
            </a:endParaRPr>
          </a:p>
        </p:txBody>
      </p:sp>
      <p:sp>
        <p:nvSpPr>
          <p:cNvPr id="15" name="Text Box 165">
            <a:extLst>
              <a:ext uri="{FF2B5EF4-FFF2-40B4-BE49-F238E27FC236}">
                <a16:creationId xmlns:a16="http://schemas.microsoft.com/office/drawing/2014/main" id="{D6ECB6BA-D259-AA05-F56C-08FA8256B42C}"/>
              </a:ext>
            </a:extLst>
          </p:cNvPr>
          <p:cNvSpPr txBox="1">
            <a:spLocks noChangeArrowheads="1"/>
          </p:cNvSpPr>
          <p:nvPr/>
        </p:nvSpPr>
        <p:spPr bwMode="auto">
          <a:xfrm>
            <a:off x="5742221" y="5899792"/>
            <a:ext cx="6418497" cy="244682"/>
          </a:xfrm>
          <a:prstGeom prst="rect">
            <a:avLst/>
          </a:prstGeom>
          <a:noFill/>
        </p:spPr>
        <p:txBody>
          <a:bodyPr vert="horz" wrap="square" lIns="91440" tIns="45720" rIns="91440" bIns="45720" rtlCol="0">
            <a:spAutoFit/>
          </a:bodyPr>
          <a:lstStyle>
            <a:defPPr>
              <a:defRPr lang="de-DE"/>
            </a:defPPr>
            <a:lvl1pPr indent="0" algn="ctr">
              <a:lnSpc>
                <a:spcPct val="90000"/>
              </a:lnSpc>
              <a:spcBef>
                <a:spcPts val="1000"/>
              </a:spcBef>
              <a:buFont typeface="Arial" panose="020B0604020202020204" pitchFamily="34" charset="0"/>
              <a:buNone/>
              <a:defRPr sz="12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de-DE" altLang="x-none" sz="1100" b="1"/>
              <a:t>n = 883 Krebspatienten </a:t>
            </a:r>
            <a:r>
              <a:rPr lang="de-DE" altLang="x-none" sz="1100"/>
              <a:t>(im Median 23 Monate nach Erstdiagnose), befragt mittels </a:t>
            </a:r>
            <a:r>
              <a:rPr lang="de-DE" altLang="x-none" sz="1100" b="1" err="1"/>
              <a:t>FoP</a:t>
            </a:r>
            <a:r>
              <a:rPr lang="de-DE" altLang="x-none" sz="1100" b="1"/>
              <a:t>-Q-SF</a:t>
            </a:r>
          </a:p>
        </p:txBody>
      </p:sp>
      <p:sp>
        <p:nvSpPr>
          <p:cNvPr id="20" name="Titel 1">
            <a:extLst>
              <a:ext uri="{FF2B5EF4-FFF2-40B4-BE49-F238E27FC236}">
                <a16:creationId xmlns:a16="http://schemas.microsoft.com/office/drawing/2014/main" id="{6D25DC71-E8D6-C7F5-E675-1511A07E7336}"/>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Die </a:t>
            </a:r>
            <a:r>
              <a:rPr kumimoji="0" lang="de-DE" sz="2800" b="1" i="0" u="sng" strike="noStrike" kern="1200" cap="none" spc="0" normalizeH="0" baseline="0" noProof="0">
                <a:ln>
                  <a:noFill/>
                </a:ln>
                <a:solidFill>
                  <a:srgbClr val="002060"/>
                </a:solidFill>
                <a:effectLst/>
                <a:uLnTx/>
                <a:uFillTx/>
                <a:latin typeface="Calibri" panose="020F0502020204030204"/>
                <a:ea typeface="+mj-ea"/>
                <a:cs typeface="+mj-cs"/>
              </a:rPr>
              <a:t>Rezidivangst</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(FCR = </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fear</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of</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cancer</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lang="de-DE" sz="2800" b="1">
                <a:solidFill>
                  <a:srgbClr val="002060"/>
                </a:solidFill>
                <a:latin typeface="Calibri" panose="020F0502020204030204"/>
              </a:rPr>
              <a:t>r</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ecurrence</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r>
              <a:rPr kumimoji="0" lang="de-DE" sz="1000" b="1" i="0" u="none" strike="noStrike" kern="1200" cap="none" spc="0" normalizeH="0" baseline="3000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2</a:t>
            </a:r>
          </a:p>
        </p:txBody>
      </p:sp>
      <p:sp>
        <p:nvSpPr>
          <p:cNvPr id="6" name="Textfeld 5">
            <a:extLst>
              <a:ext uri="{FF2B5EF4-FFF2-40B4-BE49-F238E27FC236}">
                <a16:creationId xmlns:a16="http://schemas.microsoft.com/office/drawing/2014/main" id="{7CE1E079-AF69-AD43-E15D-A03631D733E1}"/>
              </a:ext>
            </a:extLst>
          </p:cNvPr>
          <p:cNvSpPr txBox="1"/>
          <p:nvPr/>
        </p:nvSpPr>
        <p:spPr>
          <a:xfrm>
            <a:off x="500389" y="2915502"/>
            <a:ext cx="4247675" cy="2693045"/>
          </a:xfrm>
          <a:prstGeom prst="rect">
            <a:avLst/>
          </a:prstGeom>
          <a:noFill/>
        </p:spPr>
        <p:txBody>
          <a:bodyPr wrap="square" rtlCol="0">
            <a:spAutoFit/>
          </a:bodyPr>
          <a:lstStyle/>
          <a:p>
            <a:pPr marL="184150" marR="0" lvl="0" indent="-184150" fontAlgn="auto">
              <a:spcAft>
                <a:spcPts val="600"/>
              </a:spcAft>
              <a:buClrTx/>
              <a:buSzTx/>
              <a:buFont typeface="Wingdings" panose="05000000000000000000" pitchFamily="2" charset="2"/>
              <a:buChar char="§"/>
              <a:tabLst/>
              <a:defRPr/>
            </a:pPr>
            <a:r>
              <a:rPr lang="de-DE" sz="1400">
                <a:solidFill>
                  <a:srgbClr val="002060"/>
                </a:solidFill>
              </a:rPr>
              <a:t>Bleibt im gesamten Verlauf relativ stabil</a:t>
            </a:r>
            <a:r>
              <a:rPr lang="de-DE" sz="1400" baseline="30000">
                <a:solidFill>
                  <a:srgbClr val="002060"/>
                </a:solidFill>
              </a:rPr>
              <a:t>1</a:t>
            </a:r>
          </a:p>
          <a:p>
            <a:pPr marL="184150" marR="0" lvl="0" indent="-184150" fontAlgn="auto">
              <a:spcAft>
                <a:spcPts val="600"/>
              </a:spcAft>
              <a:buClrTx/>
              <a:buSzTx/>
              <a:buFont typeface="Wingdings" panose="05000000000000000000" pitchFamily="2" charset="2"/>
              <a:buChar char="§"/>
              <a:tabLst/>
              <a:defRPr/>
            </a:pPr>
            <a:r>
              <a:rPr lang="de-DE" sz="1400">
                <a:solidFill>
                  <a:srgbClr val="002060"/>
                </a:solidFill>
              </a:rPr>
              <a:t>Ausgeprägte </a:t>
            </a:r>
            <a:r>
              <a:rPr lang="de-DE" sz="1400" err="1">
                <a:solidFill>
                  <a:srgbClr val="002060"/>
                </a:solidFill>
              </a:rPr>
              <a:t>Rezidivangst</a:t>
            </a:r>
            <a:r>
              <a:rPr lang="de-DE" sz="1400">
                <a:solidFill>
                  <a:srgbClr val="002060"/>
                </a:solidFill>
              </a:rPr>
              <a:t> ist assoziiert mit: </a:t>
            </a:r>
            <a:br>
              <a:rPr lang="de-DE" sz="1400">
                <a:solidFill>
                  <a:srgbClr val="002060"/>
                </a:solidFill>
              </a:rPr>
            </a:br>
            <a:r>
              <a:rPr lang="de-DE" sz="1400">
                <a:solidFill>
                  <a:srgbClr val="002060"/>
                </a:solidFill>
              </a:rPr>
              <a:t>jüngerem Alter, Vorliegen von schweren körperlichen Symptomen, psychologischem Stresserleben und einer geringeren Lebensqualität</a:t>
            </a:r>
            <a:r>
              <a:rPr lang="de-DE" sz="1400" baseline="30000">
                <a:solidFill>
                  <a:srgbClr val="002060"/>
                </a:solidFill>
              </a:rPr>
              <a:t>1</a:t>
            </a:r>
            <a:r>
              <a:rPr lang="de-DE" sz="1400">
                <a:solidFill>
                  <a:srgbClr val="002060"/>
                </a:solidFill>
              </a:rPr>
              <a:t> </a:t>
            </a:r>
          </a:p>
          <a:p>
            <a:pPr marL="184150" marR="0" lvl="0" indent="-184150" fontAlgn="auto">
              <a:spcAft>
                <a:spcPts val="600"/>
              </a:spcAft>
              <a:buClrTx/>
              <a:buSzTx/>
              <a:buFont typeface="Wingdings" panose="05000000000000000000" pitchFamily="2" charset="2"/>
              <a:buChar char="§"/>
              <a:tabLst/>
              <a:defRPr/>
            </a:pPr>
            <a:r>
              <a:rPr lang="de-DE" sz="1400">
                <a:solidFill>
                  <a:srgbClr val="002060"/>
                </a:solidFill>
              </a:rPr>
              <a:t>Folgen: verändertes Gesundheitsverhalten, psych. Erkrankungen, Funktionseinschränkungen im Alltag</a:t>
            </a:r>
            <a:r>
              <a:rPr lang="de-DE" sz="1400" baseline="30000">
                <a:solidFill>
                  <a:srgbClr val="002060"/>
                </a:solidFill>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a:ln>
                <a:noFill/>
              </a:ln>
              <a:solidFill>
                <a:srgbClr val="212121"/>
              </a:solidFill>
              <a:effectLst/>
              <a:uLnTx/>
              <a:uFillTx/>
              <a:ea typeface="+mn-ea"/>
              <a:cs typeface="+mn-cs"/>
            </a:endParaRPr>
          </a:p>
          <a:p>
            <a:pPr>
              <a:lnSpc>
                <a:spcPct val="100000"/>
              </a:lnSpc>
              <a:spcBef>
                <a:spcPts val="0"/>
              </a:spcBef>
              <a:spcAft>
                <a:spcPts val="600"/>
              </a:spcAft>
              <a:defRPr/>
            </a:pPr>
            <a:r>
              <a:rPr lang="de-DE" sz="1400" b="1">
                <a:solidFill>
                  <a:srgbClr val="002060"/>
                </a:solidFill>
              </a:rPr>
              <a:t>Therapieansatz: </a:t>
            </a:r>
            <a:r>
              <a:rPr lang="de-DE" sz="1400">
                <a:solidFill>
                  <a:srgbClr val="002060"/>
                </a:solidFill>
              </a:rPr>
              <a:t>Umgang mit der Angst erleichtern, </a:t>
            </a:r>
            <a:br>
              <a:rPr lang="de-DE" sz="1400">
                <a:solidFill>
                  <a:srgbClr val="002060"/>
                </a:solidFill>
              </a:rPr>
            </a:br>
            <a:r>
              <a:rPr lang="de-DE" sz="1400">
                <a:solidFill>
                  <a:srgbClr val="002060"/>
                </a:solidFill>
              </a:rPr>
              <a:t>z. B. Entspannungsverfahren und psycho-</a:t>
            </a:r>
            <a:r>
              <a:rPr lang="de-DE" sz="1400" err="1">
                <a:solidFill>
                  <a:srgbClr val="002060"/>
                </a:solidFill>
              </a:rPr>
              <a:t>onkol</a:t>
            </a:r>
            <a:r>
              <a:rPr lang="de-DE" sz="1400">
                <a:solidFill>
                  <a:srgbClr val="002060"/>
                </a:solidFill>
              </a:rPr>
              <a:t>. Unterstützung</a:t>
            </a:r>
          </a:p>
        </p:txBody>
      </p:sp>
      <p:sp>
        <p:nvSpPr>
          <p:cNvPr id="10" name="Titel 1">
            <a:extLst>
              <a:ext uri="{FF2B5EF4-FFF2-40B4-BE49-F238E27FC236}">
                <a16:creationId xmlns:a16="http://schemas.microsoft.com/office/drawing/2014/main" id="{9D637BEF-5433-4468-BDFF-A987E1BF5DB6}"/>
              </a:ext>
            </a:extLst>
          </p:cNvPr>
          <p:cNvSpPr txBox="1">
            <a:spLocks/>
          </p:cNvSpPr>
          <p:nvPr/>
        </p:nvSpPr>
        <p:spPr>
          <a:xfrm>
            <a:off x="490180" y="1926715"/>
            <a:ext cx="4656855" cy="7755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de-DE" sz="1800" b="1">
                <a:solidFill>
                  <a:srgbClr val="6DD17F"/>
                </a:solidFill>
                <a:latin typeface="Calibri" panose="020F0502020204030204"/>
              </a:rPr>
              <a:t>Eine der 10 häufigsten Belastungen und der am häufigsten genannte ungedeckte Versorgungs-bedarf bei Langzeitüberlebenden</a:t>
            </a:r>
            <a:r>
              <a:rPr lang="de-DE" sz="1800" b="1" baseline="30000">
                <a:solidFill>
                  <a:srgbClr val="6DD17F"/>
                </a:solidFill>
                <a:latin typeface="Calibri" panose="020F0502020204030204"/>
              </a:rPr>
              <a:t>1</a:t>
            </a:r>
            <a:r>
              <a:rPr lang="de-DE" sz="1800" b="1">
                <a:solidFill>
                  <a:srgbClr val="6DD17F"/>
                </a:solidFill>
                <a:latin typeface="Calibri" panose="020F0502020204030204"/>
              </a:rPr>
              <a:t> </a:t>
            </a:r>
          </a:p>
        </p:txBody>
      </p:sp>
      <p:sp>
        <p:nvSpPr>
          <p:cNvPr id="11" name="Titel 1">
            <a:extLst>
              <a:ext uri="{FF2B5EF4-FFF2-40B4-BE49-F238E27FC236}">
                <a16:creationId xmlns:a16="http://schemas.microsoft.com/office/drawing/2014/main" id="{0189282E-5728-7997-445D-252234906027}"/>
              </a:ext>
            </a:extLst>
          </p:cNvPr>
          <p:cNvSpPr txBox="1">
            <a:spLocks/>
          </p:cNvSpPr>
          <p:nvPr/>
        </p:nvSpPr>
        <p:spPr>
          <a:xfrm>
            <a:off x="5571241" y="1926715"/>
            <a:ext cx="5750351" cy="77559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sz="1800" b="1">
                <a:solidFill>
                  <a:srgbClr val="002060"/>
                </a:solidFill>
                <a:latin typeface="Calibri" panose="020F0502020204030204"/>
              </a:rPr>
              <a:t>Prävalenz von klinisch relevanter </a:t>
            </a:r>
            <a:r>
              <a:rPr lang="de-DE" sz="1800" b="1" err="1">
                <a:solidFill>
                  <a:srgbClr val="002060"/>
                </a:solidFill>
                <a:latin typeface="Calibri" panose="020F0502020204030204"/>
              </a:rPr>
              <a:t>Rezidivangst</a:t>
            </a:r>
            <a:r>
              <a:rPr lang="de-DE" sz="1800" b="1">
                <a:solidFill>
                  <a:srgbClr val="002060"/>
                </a:solidFill>
                <a:latin typeface="Calibri" panose="020F0502020204030204"/>
              </a:rPr>
              <a:t> in Deutschland</a:t>
            </a:r>
            <a:r>
              <a:rPr lang="de-DE" sz="1800" b="1" baseline="30000">
                <a:solidFill>
                  <a:srgbClr val="002060"/>
                </a:solidFill>
                <a:latin typeface="Calibri" panose="020F0502020204030204"/>
              </a:rPr>
              <a:t>2</a:t>
            </a:r>
            <a:r>
              <a:rPr lang="de-DE" sz="1800" b="1">
                <a:solidFill>
                  <a:srgbClr val="002060"/>
                </a:solidFill>
                <a:latin typeface="Calibri" panose="020F0502020204030204"/>
              </a:rPr>
              <a:t> </a:t>
            </a:r>
            <a:endParaRPr lang="de-DE" sz="1800" b="1">
              <a:solidFill>
                <a:srgbClr val="6DD17F"/>
              </a:solidFill>
              <a:latin typeface="Calibri" panose="020F0502020204030204"/>
            </a:endParaRPr>
          </a:p>
        </p:txBody>
      </p:sp>
      <p:pic>
        <p:nvPicPr>
          <p:cNvPr id="13" name="Grafik 12" descr="Ein Bild, das Screenshot, Multimedia-Software, Grafiksoftware enthält.&#10;&#10;Automatisch generierte Beschreibung">
            <a:extLst>
              <a:ext uri="{FF2B5EF4-FFF2-40B4-BE49-F238E27FC236}">
                <a16:creationId xmlns:a16="http://schemas.microsoft.com/office/drawing/2014/main" id="{E36BF530-3DEE-9448-8BB3-012D68BB0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972" y="2545521"/>
            <a:ext cx="6285177" cy="3397049"/>
          </a:xfrm>
          <a:prstGeom prst="rect">
            <a:avLst/>
          </a:prstGeom>
        </p:spPr>
      </p:pic>
    </p:spTree>
    <p:extLst>
      <p:ext uri="{BB962C8B-B14F-4D97-AF65-F5344CB8AC3E}">
        <p14:creationId xmlns:p14="http://schemas.microsoft.com/office/powerpoint/2010/main" val="2543761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2.2 Psychosoziale Belastungen</a:t>
            </a:r>
          </a:p>
        </p:txBody>
      </p:sp>
      <p:sp>
        <p:nvSpPr>
          <p:cNvPr id="3" name="Rectangle 2">
            <a:extLst>
              <a:ext uri="{FF2B5EF4-FFF2-40B4-BE49-F238E27FC236}">
                <a16:creationId xmlns:a16="http://schemas.microsoft.com/office/drawing/2014/main" id="{6166DFC1-D213-56D9-B822-16CDC1B2D109}"/>
              </a:ext>
            </a:extLst>
          </p:cNvPr>
          <p:cNvSpPr>
            <a:spLocks noChangeArrowheads="1"/>
          </p:cNvSpPr>
          <p:nvPr/>
        </p:nvSpPr>
        <p:spPr bwMode="auto">
          <a:xfrm>
            <a:off x="1524001" y="8661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Unicode MS" charset="0"/>
                <a:ea typeface="ＭＳ Ｐゴシック" charset="-128"/>
              </a:defRPr>
            </a:lvl1pPr>
            <a:lvl2pPr marL="37931725" indent="-37474525" eaLnBrk="0" hangingPunct="0">
              <a:defRPr sz="2400">
                <a:solidFill>
                  <a:schemeClr val="tx1"/>
                </a:solidFill>
                <a:latin typeface="Arial Unicode MS" charset="0"/>
                <a:ea typeface="ＭＳ Ｐゴシック" charset="-128"/>
              </a:defRPr>
            </a:lvl2pPr>
            <a:lvl3pPr eaLnBrk="0" hangingPunct="0">
              <a:defRPr sz="2400">
                <a:solidFill>
                  <a:schemeClr val="tx1"/>
                </a:solidFill>
                <a:latin typeface="Arial Unicode MS" charset="0"/>
                <a:ea typeface="ＭＳ Ｐゴシック" charset="-128"/>
              </a:defRPr>
            </a:lvl3pPr>
            <a:lvl4pPr eaLnBrk="0" hangingPunct="0">
              <a:defRPr sz="2400">
                <a:solidFill>
                  <a:schemeClr val="tx1"/>
                </a:solidFill>
                <a:latin typeface="Arial Unicode MS" charset="0"/>
                <a:ea typeface="ＭＳ Ｐゴシック" charset="-128"/>
              </a:defRPr>
            </a:lvl4pPr>
            <a:lvl5pPr eaLnBrk="0" hangingPunct="0">
              <a:defRPr sz="2400">
                <a:solidFill>
                  <a:schemeClr val="tx1"/>
                </a:solidFill>
                <a:latin typeface="Arial Unicode MS" charset="0"/>
                <a:ea typeface="ＭＳ Ｐゴシック" charset="-128"/>
              </a:defRPr>
            </a:lvl5pPr>
            <a:lvl6pPr marL="457200" eaLnBrk="0" fontAlgn="base" hangingPunct="0">
              <a:spcBef>
                <a:spcPct val="0"/>
              </a:spcBef>
              <a:spcAft>
                <a:spcPct val="0"/>
              </a:spcAft>
              <a:defRPr sz="2400">
                <a:solidFill>
                  <a:schemeClr val="tx1"/>
                </a:solidFill>
                <a:latin typeface="Arial Unicode MS" charset="0"/>
                <a:ea typeface="ＭＳ Ｐゴシック" charset="-128"/>
              </a:defRPr>
            </a:lvl6pPr>
            <a:lvl7pPr marL="914400" eaLnBrk="0" fontAlgn="base" hangingPunct="0">
              <a:spcBef>
                <a:spcPct val="0"/>
              </a:spcBef>
              <a:spcAft>
                <a:spcPct val="0"/>
              </a:spcAft>
              <a:defRPr sz="2400">
                <a:solidFill>
                  <a:schemeClr val="tx1"/>
                </a:solidFill>
                <a:latin typeface="Arial Unicode MS" charset="0"/>
                <a:ea typeface="ＭＳ Ｐゴシック" charset="-128"/>
              </a:defRPr>
            </a:lvl7pPr>
            <a:lvl8pPr marL="1371600" eaLnBrk="0" fontAlgn="base" hangingPunct="0">
              <a:spcBef>
                <a:spcPct val="0"/>
              </a:spcBef>
              <a:spcAft>
                <a:spcPct val="0"/>
              </a:spcAft>
              <a:defRPr sz="2400">
                <a:solidFill>
                  <a:schemeClr val="tx1"/>
                </a:solidFill>
                <a:latin typeface="Arial Unicode MS" charset="0"/>
                <a:ea typeface="ＭＳ Ｐゴシック" charset="-128"/>
              </a:defRPr>
            </a:lvl8pPr>
            <a:lvl9pPr marL="1828800" eaLnBrk="0" fontAlgn="base" hangingPunct="0">
              <a:spcBef>
                <a:spcPct val="0"/>
              </a:spcBef>
              <a:spcAft>
                <a:spcPct val="0"/>
              </a:spcAft>
              <a:defRPr sz="2400">
                <a:solidFill>
                  <a:schemeClr val="tx1"/>
                </a:solidFill>
                <a:latin typeface="Arial Unicode MS" charset="0"/>
                <a:ea typeface="ＭＳ Ｐゴシック" charset="-128"/>
              </a:defRPr>
            </a:lvl9pPr>
          </a:lstStyle>
          <a:p>
            <a:pPr eaLnBrk="1" hangingPunct="1"/>
            <a:endParaRPr lang="x-none" altLang="x-none"/>
          </a:p>
        </p:txBody>
      </p:sp>
      <p:sp>
        <p:nvSpPr>
          <p:cNvPr id="8" name="Titel 1">
            <a:extLst>
              <a:ext uri="{FF2B5EF4-FFF2-40B4-BE49-F238E27FC236}">
                <a16:creationId xmlns:a16="http://schemas.microsoft.com/office/drawing/2014/main" id="{40483CA3-195F-707D-8F17-2AB4DFB2E734}"/>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strike="noStrike" kern="1200" cap="none" spc="0" normalizeH="0" baseline="0" noProof="0">
                <a:ln>
                  <a:noFill/>
                </a:ln>
                <a:solidFill>
                  <a:srgbClr val="002060"/>
                </a:solidFill>
                <a:effectLst/>
                <a:uLnTx/>
                <a:uFillTx/>
                <a:latin typeface="Calibri" panose="020F0502020204030204"/>
                <a:ea typeface="+mj-ea"/>
                <a:cs typeface="+mj-cs"/>
              </a:rPr>
              <a:t>Vielfältig: </a:t>
            </a:r>
            <a:r>
              <a:rPr kumimoji="0" lang="de-DE" sz="2800" b="1" i="0" u="sng" strike="noStrike" kern="1200" cap="none" spc="0" normalizeH="0" baseline="0" noProof="0">
                <a:ln>
                  <a:noFill/>
                </a:ln>
                <a:solidFill>
                  <a:srgbClr val="002060"/>
                </a:solidFill>
                <a:effectLst/>
                <a:uLnTx/>
                <a:uFillTx/>
                <a:latin typeface="Calibri" panose="020F0502020204030204"/>
                <a:ea typeface="+mj-ea"/>
                <a:cs typeface="+mj-cs"/>
              </a:rPr>
              <a:t>Soziale Belastungen </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von </a:t>
            </a: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Cancer Survivors</a:t>
            </a:r>
            <a:endParaRPr kumimoji="0" lang="de-DE" sz="2800" b="1" i="1"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12" name="Textplatzhalter 3">
            <a:extLst>
              <a:ext uri="{FF2B5EF4-FFF2-40B4-BE49-F238E27FC236}">
                <a16:creationId xmlns:a16="http://schemas.microsoft.com/office/drawing/2014/main" id="{5D3FCB47-64D5-CE3F-EA18-50064B6001EE}"/>
              </a:ext>
            </a:extLst>
          </p:cNvPr>
          <p:cNvSpPr>
            <a:spLocks noGrp="1"/>
          </p:cNvSpPr>
          <p:nvPr>
            <p:ph type="body" sz="quarter" idx="14"/>
          </p:nvPr>
        </p:nvSpPr>
        <p:spPr>
          <a:xfrm>
            <a:off x="-5" y="6177339"/>
            <a:ext cx="12192000" cy="715963"/>
          </a:xfrm>
        </p:spPr>
        <p:txBody>
          <a:bodyPr vert="horz" lIns="91440" tIns="45720" rIns="91440" bIns="45720" rtlCol="0">
            <a:noAutofit/>
          </a:bodyPr>
          <a:lstStyle/>
          <a:p>
            <a:r>
              <a:rPr lang="de-DE" sz="900"/>
              <a:t>Referenzen: 1. </a:t>
            </a:r>
            <a:r>
              <a:rPr lang="de-DE" sz="900" b="0"/>
              <a:t>Mehnert A. Psychosoziale Langzeitfolgen nach erfolgreich behandelter Krebserkrankung. Forum 2014; 29(3): 198–201.</a:t>
            </a:r>
            <a:endParaRPr lang="de-DE" altLang="x-none" sz="900" b="0">
              <a:highlight>
                <a:srgbClr val="FFFF00"/>
              </a:highlight>
            </a:endParaRPr>
          </a:p>
          <a:p>
            <a:endParaRPr lang="de-DE" altLang="x-none" sz="900" b="0">
              <a:highlight>
                <a:srgbClr val="FFFF00"/>
              </a:highlight>
            </a:endParaRPr>
          </a:p>
        </p:txBody>
      </p:sp>
      <p:sp>
        <p:nvSpPr>
          <p:cNvPr id="4" name="Inhaltsplatzhalter 6">
            <a:extLst>
              <a:ext uri="{FF2B5EF4-FFF2-40B4-BE49-F238E27FC236}">
                <a16:creationId xmlns:a16="http://schemas.microsoft.com/office/drawing/2014/main" id="{0EBDB91B-F917-67F2-E0B8-600B90832F6D}"/>
              </a:ext>
            </a:extLst>
          </p:cNvPr>
          <p:cNvSpPr txBox="1">
            <a:spLocks/>
          </p:cNvSpPr>
          <p:nvPr/>
        </p:nvSpPr>
        <p:spPr>
          <a:xfrm>
            <a:off x="586971" y="2452188"/>
            <a:ext cx="5220000" cy="3203769"/>
          </a:xfrm>
          <a:prstGeom prst="rect">
            <a:avLst/>
          </a:prstGeom>
          <a:solidFill>
            <a:schemeClr val="bg1">
              <a:lumMod val="95000"/>
            </a:schemeClr>
          </a:solidFill>
        </p:spPr>
        <p:txBody>
          <a:bodyPr vert="horz" lIns="91440" tIns="144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600">
              <a:solidFill>
                <a:srgbClr val="002060"/>
              </a:solidFill>
              <a:latin typeface="Calibri" panose="020F0502020204030204"/>
              <a:ea typeface="+mj-ea"/>
              <a:cs typeface="+mj-cs"/>
            </a:endParaRPr>
          </a:p>
        </p:txBody>
      </p:sp>
      <p:sp>
        <p:nvSpPr>
          <p:cNvPr id="5" name="Textfeld 4">
            <a:extLst>
              <a:ext uri="{FF2B5EF4-FFF2-40B4-BE49-F238E27FC236}">
                <a16:creationId xmlns:a16="http://schemas.microsoft.com/office/drawing/2014/main" id="{449B5D3D-DDA8-B6F0-45AB-93401B6C94DF}"/>
              </a:ext>
            </a:extLst>
          </p:cNvPr>
          <p:cNvSpPr txBox="1"/>
          <p:nvPr/>
        </p:nvSpPr>
        <p:spPr>
          <a:xfrm>
            <a:off x="783740" y="2578577"/>
            <a:ext cx="4524141" cy="2959785"/>
          </a:xfrm>
          <a:prstGeom prst="rect">
            <a:avLst/>
          </a:prstGeom>
          <a:noFill/>
        </p:spPr>
        <p:txBody>
          <a:bodyPr wrap="square">
            <a:spAutoFit/>
          </a:bodyPr>
          <a:lstStyle/>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Konflikte in sozialen Interaktionen</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Fehlende Unterstützung</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Einsamkeit</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Soziale Ausgrenzung</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Kommunikationseinschränkungen</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Probleme am Arbeitsplatz</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Probleme bei der Rückkehr an den Arbeitsplatz</a:t>
            </a:r>
          </a:p>
          <a:p>
            <a:pPr marL="230400" indent="-230400">
              <a:spcBef>
                <a:spcPts val="1000"/>
              </a:spcBef>
              <a:buFont typeface="Wingdings" panose="05000000000000000000" pitchFamily="2" charset="2"/>
              <a:buChar char="§"/>
            </a:pPr>
            <a:r>
              <a:rPr lang="de-DE" sz="1600">
                <a:solidFill>
                  <a:srgbClr val="002060"/>
                </a:solidFill>
                <a:latin typeface="Calibri" panose="020F0502020204030204"/>
                <a:ea typeface="+mj-ea"/>
                <a:cs typeface="+mj-cs"/>
              </a:rPr>
              <a:t>Familiäre Belastungen durch Pflegebedürftigkeit</a:t>
            </a:r>
          </a:p>
        </p:txBody>
      </p:sp>
      <p:pic>
        <p:nvPicPr>
          <p:cNvPr id="20" name="Grafik 19">
            <a:extLst>
              <a:ext uri="{FF2B5EF4-FFF2-40B4-BE49-F238E27FC236}">
                <a16:creationId xmlns:a16="http://schemas.microsoft.com/office/drawing/2014/main" id="{FFE2F4D5-B21C-DE4C-9E10-94BE55A96386}"/>
              </a:ext>
            </a:extLst>
          </p:cNvPr>
          <p:cNvPicPr>
            <a:picLocks noChangeAspect="1"/>
          </p:cNvPicPr>
          <p:nvPr/>
        </p:nvPicPr>
        <p:blipFill>
          <a:blip r:embed="rId3"/>
          <a:stretch>
            <a:fillRect/>
          </a:stretch>
        </p:blipFill>
        <p:spPr>
          <a:xfrm>
            <a:off x="5805563" y="1613021"/>
            <a:ext cx="6390558" cy="4011220"/>
          </a:xfrm>
          <a:prstGeom prst="rect">
            <a:avLst/>
          </a:prstGeom>
        </p:spPr>
      </p:pic>
    </p:spTree>
    <p:extLst>
      <p:ext uri="{BB962C8B-B14F-4D97-AF65-F5344CB8AC3E}">
        <p14:creationId xmlns:p14="http://schemas.microsoft.com/office/powerpoint/2010/main" val="3644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a:extLst>
              <a:ext uri="{FF2B5EF4-FFF2-40B4-BE49-F238E27FC236}">
                <a16:creationId xmlns:a16="http://schemas.microsoft.com/office/drawing/2014/main" id="{3344CF77-5F20-D0E1-4F53-CD765E33D005}"/>
              </a:ext>
            </a:extLst>
          </p:cNvPr>
          <p:cNvSpPr txBox="1">
            <a:spLocks/>
          </p:cNvSpPr>
          <p:nvPr/>
        </p:nvSpPr>
        <p:spPr>
          <a:xfrm>
            <a:off x="455563" y="1813355"/>
            <a:ext cx="5348336" cy="1996645"/>
          </a:xfrm>
          <a:prstGeom prst="rect">
            <a:avLst/>
          </a:prstGeom>
          <a:solidFill>
            <a:schemeClr val="bg1">
              <a:lumMod val="95000"/>
            </a:schemeClr>
          </a:solidFill>
        </p:spPr>
        <p:txBody>
          <a:bodyPr vert="horz" lIns="91440" tIns="144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600">
              <a:solidFill>
                <a:srgbClr val="002060"/>
              </a:solidFill>
              <a:latin typeface="Calibri" panose="020F0502020204030204"/>
              <a:ea typeface="+mj-ea"/>
              <a:cs typeface="+mj-cs"/>
            </a:endParaRPr>
          </a:p>
        </p:txBody>
      </p:sp>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a:xfrm>
            <a:off x="3443" y="262886"/>
            <a:ext cx="10515600" cy="801687"/>
          </a:xfrm>
        </p:spPr>
        <p:txBody>
          <a:bodyPr>
            <a:normAutofit/>
          </a:bodyPr>
          <a:lstStyle/>
          <a:p>
            <a:r>
              <a:rPr lang="de-DE" sz="3200"/>
              <a:t>2.3 Ökonomische Langzeitfolgen: Financial </a:t>
            </a:r>
            <a:r>
              <a:rPr lang="de-DE" sz="3200" err="1"/>
              <a:t>Toxicity</a:t>
            </a:r>
            <a:r>
              <a:rPr lang="de-DE" sz="3200"/>
              <a:t> und Beruf </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sz="900"/>
              <a:t>Referenzen: 1. </a:t>
            </a:r>
            <a:r>
              <a:rPr lang="de-DE" sz="900" b="0"/>
              <a:t>Emery J et al. Management </a:t>
            </a:r>
            <a:r>
              <a:rPr lang="de-DE" sz="900" b="0" err="1"/>
              <a:t>of</a:t>
            </a:r>
            <a:r>
              <a:rPr lang="de-DE" sz="900" b="0"/>
              <a:t> </a:t>
            </a:r>
            <a:r>
              <a:rPr lang="de-DE" sz="900" b="0" err="1"/>
              <a:t>common</a:t>
            </a:r>
            <a:r>
              <a:rPr lang="de-DE" sz="900" b="0"/>
              <a:t> </a:t>
            </a:r>
            <a:r>
              <a:rPr lang="de-DE" sz="900" b="0" err="1"/>
              <a:t>clinical</a:t>
            </a:r>
            <a:r>
              <a:rPr lang="de-DE" sz="900" b="0"/>
              <a:t> </a:t>
            </a:r>
            <a:r>
              <a:rPr lang="de-DE" sz="900" b="0" err="1"/>
              <a:t>problems</a:t>
            </a:r>
            <a:r>
              <a:rPr lang="de-DE" sz="900" b="0"/>
              <a:t> </a:t>
            </a:r>
            <a:r>
              <a:rPr lang="de-DE" sz="900" b="0" err="1"/>
              <a:t>experienced</a:t>
            </a:r>
            <a:r>
              <a:rPr lang="de-DE" sz="900" b="0"/>
              <a:t> </a:t>
            </a:r>
            <a:r>
              <a:rPr lang="de-DE" sz="900" b="0" err="1"/>
              <a:t>by</a:t>
            </a:r>
            <a:r>
              <a:rPr lang="de-DE" sz="900" b="0"/>
              <a:t> </a:t>
            </a:r>
            <a:r>
              <a:rPr lang="de-DE" sz="900" b="0" err="1"/>
              <a:t>survivors</a:t>
            </a:r>
            <a:r>
              <a:rPr lang="de-DE" sz="900" b="0"/>
              <a:t> </a:t>
            </a:r>
            <a:r>
              <a:rPr lang="de-DE" sz="900" b="0" err="1"/>
              <a:t>of</a:t>
            </a:r>
            <a:r>
              <a:rPr lang="de-DE" sz="900" b="0"/>
              <a:t> </a:t>
            </a:r>
            <a:r>
              <a:rPr lang="de-DE" sz="900" b="0" err="1"/>
              <a:t>cancer</a:t>
            </a:r>
            <a:r>
              <a:rPr lang="de-DE" sz="900" b="0"/>
              <a:t>. Lancet 2022; 399(10334): 1537–1550</a:t>
            </a:r>
            <a:r>
              <a:rPr lang="de-DE" sz="900"/>
              <a:t>. 2. </a:t>
            </a:r>
            <a:r>
              <a:rPr lang="de-DE" sz="900" b="0" err="1"/>
              <a:t>Lueckmann</a:t>
            </a:r>
            <a:r>
              <a:rPr lang="de-DE" sz="900" b="0"/>
              <a:t> et al. Finanzielle Toxizität einer Krebserkrankung. Der Onkologe 2021; 27: 759–765.</a:t>
            </a:r>
            <a:br>
              <a:rPr lang="de-DE" sz="900"/>
            </a:br>
            <a:r>
              <a:rPr lang="de-DE" sz="900"/>
              <a:t>3. </a:t>
            </a:r>
            <a:r>
              <a:rPr lang="de-DE" sz="900" b="0"/>
              <a:t>S</a:t>
            </a:r>
            <a:r>
              <a:rPr lang="en-US" sz="900" b="0" err="1"/>
              <a:t>eifart</a:t>
            </a:r>
            <a:r>
              <a:rPr lang="en-US" sz="900" b="0"/>
              <a:t> U et al. </a:t>
            </a:r>
            <a:r>
              <a:rPr lang="en-US" sz="900" b="0" err="1"/>
              <a:t>Armut</a:t>
            </a:r>
            <a:r>
              <a:rPr lang="en-US" sz="900" b="0"/>
              <a:t> </a:t>
            </a:r>
            <a:r>
              <a:rPr lang="en-US" sz="900" b="0" err="1"/>
              <a:t>durch</a:t>
            </a:r>
            <a:r>
              <a:rPr lang="en-US" sz="900" b="0"/>
              <a:t> Krebs – </a:t>
            </a:r>
            <a:r>
              <a:rPr lang="en-US" sz="900" b="0" err="1"/>
              <a:t>Wenn</a:t>
            </a:r>
            <a:r>
              <a:rPr lang="en-US" sz="900" b="0"/>
              <a:t> Menschen </a:t>
            </a:r>
            <a:r>
              <a:rPr lang="en-US" sz="900" b="0" err="1"/>
              <a:t>als</a:t>
            </a:r>
            <a:r>
              <a:rPr lang="en-US" sz="900" b="0"/>
              <a:t> </a:t>
            </a:r>
            <a:r>
              <a:rPr lang="en-US" sz="900" b="0" err="1"/>
              <a:t>Folge</a:t>
            </a:r>
            <a:r>
              <a:rPr lang="en-US" sz="900" b="0"/>
              <a:t> der Erkrankung in </a:t>
            </a:r>
            <a:r>
              <a:rPr lang="en-US" sz="900" b="0" err="1"/>
              <a:t>soziale</a:t>
            </a:r>
            <a:r>
              <a:rPr lang="en-US" sz="900" b="0"/>
              <a:t> </a:t>
            </a:r>
            <a:r>
              <a:rPr lang="en-US" sz="900" b="0" err="1"/>
              <a:t>Notlagen</a:t>
            </a:r>
            <a:r>
              <a:rPr lang="en-US" sz="900" b="0"/>
              <a:t> </a:t>
            </a:r>
            <a:r>
              <a:rPr lang="en-US" sz="900" b="0" err="1"/>
              <a:t>geraten</a:t>
            </a:r>
            <a:r>
              <a:rPr lang="en-US" sz="900" b="0"/>
              <a:t>. Hess </a:t>
            </a:r>
            <a:r>
              <a:rPr lang="en-US" sz="900" b="0" err="1"/>
              <a:t>Ärztebl</a:t>
            </a:r>
            <a:r>
              <a:rPr lang="en-US" sz="900" b="0"/>
              <a:t> 2016; 3: 145–147. </a:t>
            </a:r>
            <a:r>
              <a:rPr lang="en-US" sz="900"/>
              <a:t>4.  </a:t>
            </a:r>
            <a:r>
              <a:rPr lang="en-US" sz="900" b="0" err="1"/>
              <a:t>Mehnert</a:t>
            </a:r>
            <a:r>
              <a:rPr lang="en-US" sz="900" b="0"/>
              <a:t> A. Employment and work-related issues in cancer survivors. Crit Rev Oncol </a:t>
            </a:r>
            <a:r>
              <a:rPr lang="en-US" sz="900" b="0" err="1"/>
              <a:t>Hematol</a:t>
            </a:r>
            <a:r>
              <a:rPr lang="en-US" sz="900" b="0"/>
              <a:t> 2011; 77(2): 109̶–130. </a:t>
            </a:r>
          </a:p>
          <a:p>
            <a:endParaRPr lang="de-DE" sz="900" b="0"/>
          </a:p>
          <a:p>
            <a:endParaRPr lang="de-DE" sz="900" b="0"/>
          </a:p>
        </p:txBody>
      </p:sp>
      <p:sp>
        <p:nvSpPr>
          <p:cNvPr id="3" name="Rectangle 3">
            <a:extLst>
              <a:ext uri="{FF2B5EF4-FFF2-40B4-BE49-F238E27FC236}">
                <a16:creationId xmlns:a16="http://schemas.microsoft.com/office/drawing/2014/main" id="{84916054-6CFD-2834-2F63-4E544DD029F1}"/>
              </a:ext>
            </a:extLst>
          </p:cNvPr>
          <p:cNvSpPr txBox="1">
            <a:spLocks noChangeArrowheads="1"/>
          </p:cNvSpPr>
          <p:nvPr/>
        </p:nvSpPr>
        <p:spPr>
          <a:xfrm>
            <a:off x="665285" y="2046358"/>
            <a:ext cx="4928893" cy="1530639"/>
          </a:xfrm>
          <a:prstGeom prst="rect">
            <a:avLst/>
          </a:prstGeom>
        </p:spPr>
        <p:txBody>
          <a:bodyPr vert="horz" lIns="91440" tIns="45720" rIns="91440" bIns="45720" rtlCol="0">
            <a:normAutofit/>
          </a:bodyPr>
          <a:lstStyle>
            <a:defPPr>
              <a:defRPr lang="de-DE"/>
            </a:defPPr>
            <a:lvl1pPr marL="228600" indent="-228600">
              <a:lnSpc>
                <a:spcPct val="90000"/>
              </a:lnSpc>
              <a:spcBef>
                <a:spcPts val="1000"/>
              </a:spcBef>
              <a:buClr>
                <a:srgbClr val="002060"/>
              </a:buClr>
              <a:buFont typeface="Wingdings" pitchFamily="2" charset="2"/>
              <a:buChar char="§"/>
              <a:defRPr>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de-DE" sz="1700"/>
              <a:t>Die </a:t>
            </a:r>
            <a:r>
              <a:rPr lang="de-DE" sz="1700" b="1"/>
              <a:t>„finanzielle Toxizität“ einer Krebserkrankung </a:t>
            </a:r>
            <a:r>
              <a:rPr lang="de-DE" sz="1700"/>
              <a:t>beschreibt die </a:t>
            </a:r>
            <a:r>
              <a:rPr lang="de-DE" sz="1700" b="1"/>
              <a:t>Kombination aus objektiven finanziellen Belastungen </a:t>
            </a:r>
            <a:r>
              <a:rPr lang="de-DE" sz="1700"/>
              <a:t>(direkte und indirekte Kosten in Zusammenhang mit der Krebsbehandlung sowie Einkommensverluste) und </a:t>
            </a:r>
            <a:r>
              <a:rPr lang="de-DE" sz="1700" b="1"/>
              <a:t>subjektivem </a:t>
            </a:r>
            <a:r>
              <a:rPr lang="de-DE" sz="1700" b="1" err="1"/>
              <a:t>Distress</a:t>
            </a:r>
            <a:r>
              <a:rPr lang="de-DE" sz="1700" b="1"/>
              <a:t> </a:t>
            </a:r>
            <a:r>
              <a:rPr lang="de-DE" sz="1700"/>
              <a:t>infolge der Erkrankung</a:t>
            </a:r>
            <a:endParaRPr lang="de-DE" sz="1700">
              <a:sym typeface="Wingdings" panose="05000000000000000000" pitchFamily="2" charset="2"/>
            </a:endParaRPr>
          </a:p>
        </p:txBody>
      </p:sp>
      <p:sp>
        <p:nvSpPr>
          <p:cNvPr id="8" name="Titel 1">
            <a:extLst>
              <a:ext uri="{FF2B5EF4-FFF2-40B4-BE49-F238E27FC236}">
                <a16:creationId xmlns:a16="http://schemas.microsoft.com/office/drawing/2014/main" id="{10B64EE1-8C30-295D-B0BF-7EF7A08786BB}"/>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Finanzielle Toxizität</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r>
              <a:rPr kumimoji="0" lang="de-DE" sz="1000" b="1" i="0" u="none" strike="noStrike" kern="1200" cap="none" spc="0" normalizeH="0" baseline="3000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2</a:t>
            </a:r>
          </a:p>
        </p:txBody>
      </p:sp>
      <p:sp>
        <p:nvSpPr>
          <p:cNvPr id="21" name="Rechteck: abgerundete Ecken 20">
            <a:extLst>
              <a:ext uri="{FF2B5EF4-FFF2-40B4-BE49-F238E27FC236}">
                <a16:creationId xmlns:a16="http://schemas.microsoft.com/office/drawing/2014/main" id="{05584BDE-EA06-1932-E043-CDF12C234191}"/>
              </a:ext>
            </a:extLst>
          </p:cNvPr>
          <p:cNvSpPr/>
          <p:nvPr/>
        </p:nvSpPr>
        <p:spPr>
          <a:xfrm>
            <a:off x="2501237" y="4124157"/>
            <a:ext cx="2327888" cy="1840977"/>
          </a:xfrm>
          <a:prstGeom prst="roundRect">
            <a:avLst>
              <a:gd name="adj" fmla="val 0"/>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spcBef>
                <a:spcPts val="600"/>
              </a:spcBef>
            </a:pPr>
            <a:r>
              <a:rPr lang="de-AT" sz="1600"/>
              <a:t>Objektive </a:t>
            </a:r>
            <a:br>
              <a:rPr lang="de-AT" sz="1600"/>
            </a:br>
            <a:r>
              <a:rPr lang="de-AT" sz="1600"/>
              <a:t>finanzielle Belastung</a:t>
            </a:r>
          </a:p>
        </p:txBody>
      </p:sp>
      <p:sp>
        <p:nvSpPr>
          <p:cNvPr id="11" name="Rechteck 10">
            <a:extLst>
              <a:ext uri="{FF2B5EF4-FFF2-40B4-BE49-F238E27FC236}">
                <a16:creationId xmlns:a16="http://schemas.microsoft.com/office/drawing/2014/main" id="{75CEAEDF-7882-B0C5-EBCC-5C3CE640FF69}"/>
              </a:ext>
            </a:extLst>
          </p:cNvPr>
          <p:cNvSpPr/>
          <p:nvPr/>
        </p:nvSpPr>
        <p:spPr>
          <a:xfrm>
            <a:off x="455563" y="4643551"/>
            <a:ext cx="1760573" cy="802189"/>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t>Krebserkrankung und Behandlung</a:t>
            </a:r>
          </a:p>
        </p:txBody>
      </p:sp>
      <p:sp>
        <p:nvSpPr>
          <p:cNvPr id="17" name="Rechteck 16">
            <a:extLst>
              <a:ext uri="{FF2B5EF4-FFF2-40B4-BE49-F238E27FC236}">
                <a16:creationId xmlns:a16="http://schemas.microsoft.com/office/drawing/2014/main" id="{0D294283-1505-1F66-7865-0517FFA03DDE}"/>
              </a:ext>
            </a:extLst>
          </p:cNvPr>
          <p:cNvSpPr/>
          <p:nvPr/>
        </p:nvSpPr>
        <p:spPr>
          <a:xfrm>
            <a:off x="2577437" y="5044645"/>
            <a:ext cx="2175488" cy="652056"/>
          </a:xfrm>
          <a:prstGeom prst="rect">
            <a:avLst/>
          </a:prstGeom>
          <a:solidFill>
            <a:srgbClr val="D5D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de-DE" sz="1600">
                <a:solidFill>
                  <a:srgbClr val="002060"/>
                </a:solidFill>
              </a:rPr>
              <a:t>Medizinische Kosten</a:t>
            </a:r>
          </a:p>
          <a:p>
            <a:pPr marL="171450" indent="-171450">
              <a:buFont typeface="Arial" panose="020B0604020202020204" pitchFamily="34" charset="0"/>
              <a:buChar char="•"/>
            </a:pPr>
            <a:r>
              <a:rPr lang="de-DE" sz="1600">
                <a:solidFill>
                  <a:srgbClr val="002060"/>
                </a:solidFill>
              </a:rPr>
              <a:t>Einkommensverlust</a:t>
            </a:r>
          </a:p>
        </p:txBody>
      </p:sp>
      <p:sp>
        <p:nvSpPr>
          <p:cNvPr id="22" name="Rechteck 21">
            <a:extLst>
              <a:ext uri="{FF2B5EF4-FFF2-40B4-BE49-F238E27FC236}">
                <a16:creationId xmlns:a16="http://schemas.microsoft.com/office/drawing/2014/main" id="{CF3B1556-0ACC-2B3E-87ED-61A5DEA26145}"/>
              </a:ext>
            </a:extLst>
          </p:cNvPr>
          <p:cNvSpPr/>
          <p:nvPr/>
        </p:nvSpPr>
        <p:spPr>
          <a:xfrm>
            <a:off x="5114225" y="4124157"/>
            <a:ext cx="2329200" cy="1840977"/>
          </a:xfrm>
          <a:prstGeom prst="rect">
            <a:avLst/>
          </a:prstGeom>
          <a:solidFill>
            <a:srgbClr val="D5DC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algn="ctr"/>
            <a:r>
              <a:rPr lang="de-DE" sz="1600">
                <a:solidFill>
                  <a:srgbClr val="002060"/>
                </a:solidFill>
              </a:rPr>
              <a:t>Finanzielle </a:t>
            </a:r>
            <a:br>
              <a:rPr lang="de-DE" sz="1600">
                <a:solidFill>
                  <a:srgbClr val="002060"/>
                </a:solidFill>
              </a:rPr>
            </a:br>
            <a:r>
              <a:rPr lang="de-DE" sz="1600">
                <a:solidFill>
                  <a:srgbClr val="002060"/>
                </a:solidFill>
              </a:rPr>
              <a:t>Anpassungen</a:t>
            </a:r>
          </a:p>
        </p:txBody>
      </p:sp>
      <p:sp>
        <p:nvSpPr>
          <p:cNvPr id="23" name="Rechteck 22">
            <a:extLst>
              <a:ext uri="{FF2B5EF4-FFF2-40B4-BE49-F238E27FC236}">
                <a16:creationId xmlns:a16="http://schemas.microsoft.com/office/drawing/2014/main" id="{57803F0E-6F2C-19FF-7394-047E39D651DF}"/>
              </a:ext>
            </a:extLst>
          </p:cNvPr>
          <p:cNvSpPr/>
          <p:nvPr/>
        </p:nvSpPr>
        <p:spPr>
          <a:xfrm>
            <a:off x="9843915" y="4643551"/>
            <a:ext cx="1829471" cy="802189"/>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600"/>
              <a:t>Gesundheitliche Situation</a:t>
            </a:r>
          </a:p>
        </p:txBody>
      </p:sp>
      <p:sp>
        <p:nvSpPr>
          <p:cNvPr id="24" name="Rechteck: abgerundete Ecken 23">
            <a:extLst>
              <a:ext uri="{FF2B5EF4-FFF2-40B4-BE49-F238E27FC236}">
                <a16:creationId xmlns:a16="http://schemas.microsoft.com/office/drawing/2014/main" id="{9D7E9E29-4AAB-0F16-F866-FE2F890D78C7}"/>
              </a:ext>
            </a:extLst>
          </p:cNvPr>
          <p:cNvSpPr/>
          <p:nvPr/>
        </p:nvSpPr>
        <p:spPr>
          <a:xfrm>
            <a:off x="7727214" y="4424140"/>
            <a:ext cx="1832912" cy="1241010"/>
          </a:xfrm>
          <a:prstGeom prst="roundRect">
            <a:avLst>
              <a:gd name="adj" fmla="val 0"/>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a:t>Subjektiver finanzieller </a:t>
            </a:r>
            <a:r>
              <a:rPr lang="de-AT" sz="1600" err="1"/>
              <a:t>Distress</a:t>
            </a:r>
            <a:endParaRPr lang="de-AT" sz="1600"/>
          </a:p>
        </p:txBody>
      </p:sp>
      <p:grpSp>
        <p:nvGrpSpPr>
          <p:cNvPr id="43" name="Gruppieren 42">
            <a:extLst>
              <a:ext uri="{FF2B5EF4-FFF2-40B4-BE49-F238E27FC236}">
                <a16:creationId xmlns:a16="http://schemas.microsoft.com/office/drawing/2014/main" id="{6A0A82E6-36B4-894A-9B8A-C6A2990DEA6C}"/>
              </a:ext>
            </a:extLst>
          </p:cNvPr>
          <p:cNvGrpSpPr/>
          <p:nvPr/>
        </p:nvGrpSpPr>
        <p:grpSpPr>
          <a:xfrm>
            <a:off x="5219926" y="5205395"/>
            <a:ext cx="2116487" cy="558545"/>
            <a:chOff x="5279615" y="5205395"/>
            <a:chExt cx="2116487" cy="558545"/>
          </a:xfrm>
        </p:grpSpPr>
        <p:sp>
          <p:nvSpPr>
            <p:cNvPr id="26" name="Rechteck 25">
              <a:extLst>
                <a:ext uri="{FF2B5EF4-FFF2-40B4-BE49-F238E27FC236}">
                  <a16:creationId xmlns:a16="http://schemas.microsoft.com/office/drawing/2014/main" id="{10B835DF-A863-C9D5-F2D4-3E1C3CAF9BF5}"/>
                </a:ext>
              </a:extLst>
            </p:cNvPr>
            <p:cNvSpPr/>
            <p:nvPr/>
          </p:nvSpPr>
          <p:spPr>
            <a:xfrm>
              <a:off x="5279615" y="5205395"/>
              <a:ext cx="1008000" cy="558545"/>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Ausgaben reduzieren</a:t>
              </a:r>
            </a:p>
          </p:txBody>
        </p:sp>
        <p:sp>
          <p:nvSpPr>
            <p:cNvPr id="27" name="Rechteck 26">
              <a:extLst>
                <a:ext uri="{FF2B5EF4-FFF2-40B4-BE49-F238E27FC236}">
                  <a16:creationId xmlns:a16="http://schemas.microsoft.com/office/drawing/2014/main" id="{B5C1B420-3BCD-8B34-EFE2-F333553C15B3}"/>
                </a:ext>
              </a:extLst>
            </p:cNvPr>
            <p:cNvSpPr/>
            <p:nvPr/>
          </p:nvSpPr>
          <p:spPr>
            <a:xfrm>
              <a:off x="6388102" y="5205395"/>
              <a:ext cx="1008000" cy="558545"/>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400"/>
                <a:t>Ressourcen erhöhen</a:t>
              </a:r>
            </a:p>
          </p:txBody>
        </p:sp>
      </p:grpSp>
      <p:sp>
        <p:nvSpPr>
          <p:cNvPr id="5" name="Rectangle 3">
            <a:extLst>
              <a:ext uri="{FF2B5EF4-FFF2-40B4-BE49-F238E27FC236}">
                <a16:creationId xmlns:a16="http://schemas.microsoft.com/office/drawing/2014/main" id="{775F55ED-64EF-1978-B4B2-16F758FA7D24}"/>
              </a:ext>
            </a:extLst>
          </p:cNvPr>
          <p:cNvSpPr txBox="1">
            <a:spLocks noChangeArrowheads="1"/>
          </p:cNvSpPr>
          <p:nvPr/>
        </p:nvSpPr>
        <p:spPr>
          <a:xfrm>
            <a:off x="5953126" y="2160353"/>
            <a:ext cx="6238874" cy="1550182"/>
          </a:xfrm>
          <a:prstGeom prst="rect">
            <a:avLst/>
          </a:prstGeom>
        </p:spPr>
        <p:txBody>
          <a:bodyPr vert="horz" lIns="91440" tIns="45720" rIns="91440" bIns="45720" numCol="2" rtlCol="0">
            <a:normAutofit/>
          </a:bodyPr>
          <a:lstStyle>
            <a:defPPr>
              <a:defRPr lang="de-DE"/>
            </a:defPPr>
            <a:lvl1pPr marL="228600" indent="-228600">
              <a:lnSpc>
                <a:spcPct val="90000"/>
              </a:lnSpc>
              <a:spcBef>
                <a:spcPts val="1000"/>
              </a:spcBef>
              <a:buClr>
                <a:srgbClr val="002060"/>
              </a:buClr>
              <a:buFont typeface="Wingdings" pitchFamily="2" charset="2"/>
              <a:buChar char="§"/>
              <a:defRPr>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Clr>
                <a:srgbClr val="002060"/>
              </a:buClr>
              <a:buFont typeface="Wingdings" panose="05000000000000000000" pitchFamily="2" charset="2"/>
              <a:buChar char="§"/>
            </a:pPr>
            <a:r>
              <a:rPr lang="de-DE" sz="1600">
                <a:solidFill>
                  <a:srgbClr val="002060"/>
                </a:solidFill>
              </a:rPr>
              <a:t>geringere Schulbildung </a:t>
            </a:r>
          </a:p>
          <a:p>
            <a:pPr marL="285750" indent="-285750">
              <a:buClr>
                <a:srgbClr val="002060"/>
              </a:buClr>
              <a:buFont typeface="Wingdings" panose="05000000000000000000" pitchFamily="2" charset="2"/>
              <a:buChar char="§"/>
            </a:pPr>
            <a:r>
              <a:rPr lang="de-DE" sz="1600">
                <a:solidFill>
                  <a:srgbClr val="002060"/>
                </a:solidFill>
              </a:rPr>
              <a:t>mittelschwere oder schwere Arbeit (nach Kriterien der Normalleistung gemäß REFA/</a:t>
            </a:r>
            <a:r>
              <a:rPr lang="de-DE" sz="1600" b="0"/>
              <a:t> Verband für Arbeitsstudien und Betriebsorganisation e. V.</a:t>
            </a:r>
            <a:r>
              <a:rPr lang="de-DE" sz="1600">
                <a:solidFill>
                  <a:srgbClr val="002060"/>
                </a:solidFill>
              </a:rPr>
              <a:t>)</a:t>
            </a:r>
          </a:p>
          <a:p>
            <a:pPr marL="285750" indent="-285750">
              <a:buClr>
                <a:srgbClr val="002060"/>
              </a:buClr>
              <a:buFont typeface="Wingdings" panose="05000000000000000000" pitchFamily="2" charset="2"/>
              <a:buChar char="§"/>
            </a:pPr>
            <a:r>
              <a:rPr lang="de-DE" sz="1600">
                <a:solidFill>
                  <a:srgbClr val="002060"/>
                </a:solidFill>
              </a:rPr>
              <a:t>aggressive Tumoren </a:t>
            </a:r>
          </a:p>
          <a:p>
            <a:pPr marL="285750" indent="-285750">
              <a:buClr>
                <a:srgbClr val="002060"/>
              </a:buClr>
              <a:buFont typeface="Wingdings" panose="05000000000000000000" pitchFamily="2" charset="2"/>
              <a:buChar char="§"/>
            </a:pPr>
            <a:r>
              <a:rPr lang="de-DE" sz="1600">
                <a:solidFill>
                  <a:srgbClr val="002060"/>
                </a:solidFill>
              </a:rPr>
              <a:t>intensive Therapien</a:t>
            </a:r>
          </a:p>
          <a:p>
            <a:pPr marL="285750" indent="-285750">
              <a:buClr>
                <a:srgbClr val="002060"/>
              </a:buClr>
              <a:buFont typeface="Wingdings" panose="05000000000000000000" pitchFamily="2" charset="2"/>
              <a:buChar char="§"/>
            </a:pPr>
            <a:r>
              <a:rPr lang="de-DE" sz="1600">
                <a:solidFill>
                  <a:srgbClr val="002060"/>
                </a:solidFill>
              </a:rPr>
              <a:t>höheres Lebensalter </a:t>
            </a:r>
            <a:br>
              <a:rPr lang="de-DE" sz="1600">
                <a:solidFill>
                  <a:srgbClr val="002060"/>
                </a:solidFill>
              </a:rPr>
            </a:br>
            <a:r>
              <a:rPr lang="de-DE" sz="1600">
                <a:solidFill>
                  <a:srgbClr val="002060"/>
                </a:solidFill>
              </a:rPr>
              <a:t>(&gt; 50 Jahre)</a:t>
            </a:r>
            <a:endParaRPr lang="de-DE" sz="1600">
              <a:sym typeface="Wingdings" panose="05000000000000000000" pitchFamily="2" charset="2"/>
            </a:endParaRPr>
          </a:p>
        </p:txBody>
      </p:sp>
      <p:sp>
        <p:nvSpPr>
          <p:cNvPr id="9" name="Titel 1">
            <a:extLst>
              <a:ext uri="{FF2B5EF4-FFF2-40B4-BE49-F238E27FC236}">
                <a16:creationId xmlns:a16="http://schemas.microsoft.com/office/drawing/2014/main" id="{9CBE152E-4AF0-7FC8-D553-0E2F967D2A17}"/>
              </a:ext>
            </a:extLst>
          </p:cNvPr>
          <p:cNvSpPr txBox="1">
            <a:spLocks/>
          </p:cNvSpPr>
          <p:nvPr/>
        </p:nvSpPr>
        <p:spPr>
          <a:xfrm>
            <a:off x="5953126" y="1791634"/>
            <a:ext cx="2471302" cy="3591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de-DE" sz="1800" b="1">
                <a:solidFill>
                  <a:srgbClr val="6DD17F"/>
                </a:solidFill>
                <a:latin typeface="Calibri" panose="020F0502020204030204"/>
              </a:rPr>
              <a:t>Risikofaktoren</a:t>
            </a:r>
            <a:r>
              <a:rPr lang="de-DE" sz="1800" b="1" baseline="30000">
                <a:solidFill>
                  <a:srgbClr val="6DD17F"/>
                </a:solidFill>
                <a:latin typeface="Calibri" panose="020F0502020204030204"/>
              </a:rPr>
              <a:t>3,</a:t>
            </a:r>
            <a:r>
              <a:rPr lang="de-DE" sz="1000" b="1" baseline="30000">
                <a:solidFill>
                  <a:srgbClr val="6DD17F"/>
                </a:solidFill>
                <a:latin typeface="Calibri" panose="020F0502020204030204"/>
              </a:rPr>
              <a:t> </a:t>
            </a:r>
            <a:r>
              <a:rPr lang="de-DE" sz="1800" b="1" baseline="30000">
                <a:solidFill>
                  <a:srgbClr val="6DD17F"/>
                </a:solidFill>
                <a:latin typeface="Calibri" panose="020F0502020204030204"/>
              </a:rPr>
              <a:t>4</a:t>
            </a:r>
            <a:r>
              <a:rPr lang="de-DE" sz="1800" b="1">
                <a:solidFill>
                  <a:srgbClr val="6DD17F"/>
                </a:solidFill>
                <a:latin typeface="Calibri" panose="020F0502020204030204"/>
              </a:rPr>
              <a:t> </a:t>
            </a:r>
          </a:p>
        </p:txBody>
      </p:sp>
      <p:cxnSp>
        <p:nvCxnSpPr>
          <p:cNvPr id="37" name="Gerade Verbindung 36">
            <a:extLst>
              <a:ext uri="{FF2B5EF4-FFF2-40B4-BE49-F238E27FC236}">
                <a16:creationId xmlns:a16="http://schemas.microsoft.com/office/drawing/2014/main" id="{84D2C020-504C-1A4D-BF71-A0874C33348D}"/>
              </a:ext>
            </a:extLst>
          </p:cNvPr>
          <p:cNvCxnSpPr>
            <a:cxnSpLocks/>
          </p:cNvCxnSpPr>
          <p:nvPr/>
        </p:nvCxnSpPr>
        <p:spPr>
          <a:xfrm>
            <a:off x="4827675" y="5044645"/>
            <a:ext cx="288000" cy="0"/>
          </a:xfrm>
          <a:prstGeom prst="line">
            <a:avLst/>
          </a:prstGeom>
          <a:ln w="25400">
            <a:solidFill>
              <a:srgbClr val="6DD17F"/>
            </a:solidFill>
            <a:headEnd w="med" len="med"/>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86F9B9E5-07A8-C946-A4BF-D36B9CEE1750}"/>
              </a:ext>
            </a:extLst>
          </p:cNvPr>
          <p:cNvCxnSpPr>
            <a:cxnSpLocks/>
          </p:cNvCxnSpPr>
          <p:nvPr/>
        </p:nvCxnSpPr>
        <p:spPr>
          <a:xfrm>
            <a:off x="2214687" y="5044645"/>
            <a:ext cx="288000" cy="0"/>
          </a:xfrm>
          <a:prstGeom prst="line">
            <a:avLst/>
          </a:prstGeom>
          <a:ln w="25400">
            <a:solidFill>
              <a:srgbClr val="6DD17F"/>
            </a:solidFill>
            <a:headEnd w="med" len="med"/>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6EE787A0-196C-794B-9C52-2192EA45D695}"/>
              </a:ext>
            </a:extLst>
          </p:cNvPr>
          <p:cNvCxnSpPr>
            <a:cxnSpLocks/>
          </p:cNvCxnSpPr>
          <p:nvPr/>
        </p:nvCxnSpPr>
        <p:spPr>
          <a:xfrm>
            <a:off x="7440663" y="5044645"/>
            <a:ext cx="288000" cy="0"/>
          </a:xfrm>
          <a:prstGeom prst="line">
            <a:avLst/>
          </a:prstGeom>
          <a:ln w="25400">
            <a:solidFill>
              <a:srgbClr val="6DD17F"/>
            </a:solidFill>
            <a:headEnd w="med" len="med"/>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A7F2AE8B-3192-364B-9683-B1FF56C5B58B}"/>
              </a:ext>
            </a:extLst>
          </p:cNvPr>
          <p:cNvCxnSpPr>
            <a:cxnSpLocks/>
          </p:cNvCxnSpPr>
          <p:nvPr/>
        </p:nvCxnSpPr>
        <p:spPr>
          <a:xfrm>
            <a:off x="9558677" y="5044645"/>
            <a:ext cx="288000" cy="0"/>
          </a:xfrm>
          <a:prstGeom prst="line">
            <a:avLst/>
          </a:prstGeom>
          <a:ln w="25400">
            <a:solidFill>
              <a:srgbClr val="6DD17F"/>
            </a:solidFill>
            <a:headEnd w="med" len="med"/>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79B8C89A-333F-014B-9DC5-EFAF60DF1F83}"/>
              </a:ext>
            </a:extLst>
          </p:cNvPr>
          <p:cNvCxnSpPr>
            <a:cxnSpLocks/>
          </p:cNvCxnSpPr>
          <p:nvPr/>
        </p:nvCxnSpPr>
        <p:spPr>
          <a:xfrm>
            <a:off x="5114225" y="5044645"/>
            <a:ext cx="2329200" cy="0"/>
          </a:xfrm>
          <a:prstGeom prst="line">
            <a:avLst/>
          </a:prstGeom>
          <a:ln w="25400">
            <a:solidFill>
              <a:srgbClr val="6DD17F"/>
            </a:solidFill>
            <a:prstDash val="sysDot"/>
            <a:headEnd w="med" len="me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676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feil: Chevron 11">
            <a:extLst>
              <a:ext uri="{FF2B5EF4-FFF2-40B4-BE49-F238E27FC236}">
                <a16:creationId xmlns:a16="http://schemas.microsoft.com/office/drawing/2014/main" id="{64181F21-44E0-F46E-EC7C-A1ED0F7E3278}"/>
              </a:ext>
            </a:extLst>
          </p:cNvPr>
          <p:cNvSpPr/>
          <p:nvPr/>
        </p:nvSpPr>
        <p:spPr>
          <a:xfrm rot="5400000">
            <a:off x="4468250" y="2199795"/>
            <a:ext cx="1152000" cy="1044000"/>
          </a:xfrm>
          <a:prstGeom prst="chevron">
            <a:avLst>
              <a:gd name="adj" fmla="val 38360"/>
            </a:avLst>
          </a:prstGeom>
          <a:solidFill>
            <a:srgbClr val="6DD17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solidFill>
                <a:schemeClr val="tx1"/>
              </a:solidFill>
            </a:endParaRPr>
          </a:p>
        </p:txBody>
      </p:sp>
      <p:sp>
        <p:nvSpPr>
          <p:cNvPr id="5" name="Pfeil: Chevron 4">
            <a:extLst>
              <a:ext uri="{FF2B5EF4-FFF2-40B4-BE49-F238E27FC236}">
                <a16:creationId xmlns:a16="http://schemas.microsoft.com/office/drawing/2014/main" id="{DFD9D9E4-43A2-E808-05B8-62CA493349CB}"/>
              </a:ext>
            </a:extLst>
          </p:cNvPr>
          <p:cNvSpPr/>
          <p:nvPr/>
        </p:nvSpPr>
        <p:spPr>
          <a:xfrm rot="5400000">
            <a:off x="4468250" y="3097926"/>
            <a:ext cx="1152000" cy="1044000"/>
          </a:xfrm>
          <a:prstGeom prst="chevron">
            <a:avLst>
              <a:gd name="adj" fmla="val 38360"/>
            </a:avLst>
          </a:prstGeom>
          <a:solidFill>
            <a:srgbClr val="D5DCE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solidFill>
                <a:schemeClr val="tx1"/>
              </a:solidFill>
            </a:endParaRPr>
          </a:p>
        </p:txBody>
      </p:sp>
      <p:sp>
        <p:nvSpPr>
          <p:cNvPr id="7" name="Pfeil: Chevron 6">
            <a:extLst>
              <a:ext uri="{FF2B5EF4-FFF2-40B4-BE49-F238E27FC236}">
                <a16:creationId xmlns:a16="http://schemas.microsoft.com/office/drawing/2014/main" id="{F87A4B6F-5DC8-4E31-1CAC-CDEAE67DCAE4}"/>
              </a:ext>
            </a:extLst>
          </p:cNvPr>
          <p:cNvSpPr/>
          <p:nvPr/>
        </p:nvSpPr>
        <p:spPr>
          <a:xfrm rot="5400000">
            <a:off x="4416252" y="4041835"/>
            <a:ext cx="1243554" cy="1044000"/>
          </a:xfrm>
          <a:prstGeom prst="chevron">
            <a:avLst>
              <a:gd name="adj" fmla="val 38360"/>
            </a:avLst>
          </a:prstGeom>
          <a:solidFill>
            <a:srgbClr val="97A6B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solidFill>
                <a:schemeClr val="tx1"/>
              </a:solidFill>
            </a:endParaRPr>
          </a:p>
        </p:txBody>
      </p:sp>
      <p:sp>
        <p:nvSpPr>
          <p:cNvPr id="8" name="Pfeil: Chevron 7">
            <a:extLst>
              <a:ext uri="{FF2B5EF4-FFF2-40B4-BE49-F238E27FC236}">
                <a16:creationId xmlns:a16="http://schemas.microsoft.com/office/drawing/2014/main" id="{0E0B0D4E-03F7-3263-2DAA-DC9EA36E21E8}"/>
              </a:ext>
            </a:extLst>
          </p:cNvPr>
          <p:cNvSpPr/>
          <p:nvPr/>
        </p:nvSpPr>
        <p:spPr>
          <a:xfrm rot="5400000">
            <a:off x="4462029" y="4966379"/>
            <a:ext cx="1152000" cy="1044000"/>
          </a:xfrm>
          <a:prstGeom prst="chevron">
            <a:avLst>
              <a:gd name="adj" fmla="val 38360"/>
            </a:avLst>
          </a:prstGeom>
          <a:solidFill>
            <a:srgbClr val="2F4E7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AT">
              <a:solidFill>
                <a:schemeClr val="tx1"/>
              </a:solidFill>
            </a:endParaRPr>
          </a:p>
        </p:txBody>
      </p:sp>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a:xfrm>
            <a:off x="3443" y="262886"/>
            <a:ext cx="10667800" cy="801687"/>
          </a:xfrm>
        </p:spPr>
        <p:txBody>
          <a:bodyPr>
            <a:normAutofit/>
          </a:bodyPr>
          <a:lstStyle/>
          <a:p>
            <a:r>
              <a:rPr lang="de-DE" sz="3200"/>
              <a:t>2.3 Ökonomische Langzeitfolgen: Financial </a:t>
            </a:r>
            <a:r>
              <a:rPr lang="de-DE" sz="3200" err="1"/>
              <a:t>Toxicity</a:t>
            </a:r>
            <a:r>
              <a:rPr lang="de-DE" sz="3200"/>
              <a:t> und Beruf </a:t>
            </a:r>
          </a:p>
        </p:txBody>
      </p:sp>
      <p:sp>
        <p:nvSpPr>
          <p:cNvPr id="3" name="Titel 1">
            <a:extLst>
              <a:ext uri="{FF2B5EF4-FFF2-40B4-BE49-F238E27FC236}">
                <a16:creationId xmlns:a16="http://schemas.microsoft.com/office/drawing/2014/main" id="{26F39E6A-7936-D1D9-2854-7C83AEB57A17}"/>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sng" strike="noStrike" kern="1200" cap="none" spc="0" normalizeH="0" baseline="0" noProof="0">
                <a:ln>
                  <a:noFill/>
                </a:ln>
                <a:solidFill>
                  <a:srgbClr val="002060"/>
                </a:solidFill>
                <a:effectLst/>
                <a:uLnTx/>
                <a:uFillTx/>
                <a:latin typeface="Calibri" panose="020F0502020204030204"/>
                <a:ea typeface="+mj-ea"/>
                <a:cs typeface="+mj-cs"/>
              </a:rPr>
              <a:t>Berufliche (Re-)Integration</a:t>
            </a:r>
            <a:r>
              <a:rPr kumimoji="0" lang="de-DE" sz="2800" b="1" i="0" strike="noStrike" kern="1200" cap="none" spc="0" normalizeH="0" baseline="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von Krebserkrankten in DE</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r>
              <a:rPr kumimoji="0" lang="de-DE" sz="1000" b="1" i="0" u="none" strike="noStrike" kern="1200" cap="none" spc="0" normalizeH="0" baseline="3000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2</a:t>
            </a:r>
          </a:p>
        </p:txBody>
      </p:sp>
      <p:sp>
        <p:nvSpPr>
          <p:cNvPr id="6" name="Textplatzhalter 3">
            <a:extLst>
              <a:ext uri="{FF2B5EF4-FFF2-40B4-BE49-F238E27FC236}">
                <a16:creationId xmlns:a16="http://schemas.microsoft.com/office/drawing/2014/main" id="{B2CA56F5-4663-C477-7361-06970C1AC18F}"/>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50"/>
              <a:t>Referenzen: 1. </a:t>
            </a:r>
            <a:r>
              <a:rPr lang="de-DE" sz="850" b="0"/>
              <a:t>Zentrum für Krebsregisterdaten im Robert Koch-Institut: Datenbankabfrage mit Schätzung der Inzidenz, Prävalenz und des Überlebens von Krebs in Deutschland auf Basis der epidemiologischen Landeskrebsregisterdaten. Mortalitätsdaten bereitgestellt vom Statistischen Bundesamt. www.krebsdaten.de/abfrage, Letzte Aktualisierung: 13.09.2022, Abrufdatum: (Mai 2023). Dargestellt sind die Daten für Malignes Melanom der Haut (C43) im Jahr 2019. </a:t>
            </a:r>
            <a:r>
              <a:rPr lang="de-DE" sz="850"/>
              <a:t>2. </a:t>
            </a:r>
            <a:r>
              <a:rPr lang="de-DE" sz="850" b="0"/>
              <a:t>Emery J et al. Management </a:t>
            </a:r>
            <a:r>
              <a:rPr lang="de-DE" sz="850" b="0" err="1"/>
              <a:t>of</a:t>
            </a:r>
            <a:r>
              <a:rPr lang="de-DE" sz="850" b="0"/>
              <a:t> </a:t>
            </a:r>
            <a:r>
              <a:rPr lang="de-DE" sz="850" b="0" err="1"/>
              <a:t>common</a:t>
            </a:r>
            <a:r>
              <a:rPr lang="de-DE" sz="850" b="0"/>
              <a:t> </a:t>
            </a:r>
            <a:r>
              <a:rPr lang="de-DE" sz="850" b="0" err="1"/>
              <a:t>clinical</a:t>
            </a:r>
            <a:r>
              <a:rPr lang="de-DE" sz="850" b="0"/>
              <a:t> </a:t>
            </a:r>
            <a:r>
              <a:rPr lang="de-DE" sz="850" b="0" err="1"/>
              <a:t>problems</a:t>
            </a:r>
            <a:r>
              <a:rPr lang="de-DE" sz="850" b="0"/>
              <a:t> </a:t>
            </a:r>
            <a:r>
              <a:rPr lang="de-DE" sz="850" b="0" err="1"/>
              <a:t>experienced</a:t>
            </a:r>
            <a:r>
              <a:rPr lang="de-DE" sz="850" b="0"/>
              <a:t> </a:t>
            </a:r>
            <a:r>
              <a:rPr lang="de-DE" sz="850" b="0" err="1"/>
              <a:t>by</a:t>
            </a:r>
            <a:r>
              <a:rPr lang="de-DE" sz="850" b="0"/>
              <a:t> </a:t>
            </a:r>
            <a:r>
              <a:rPr lang="de-DE" sz="850" b="0" err="1"/>
              <a:t>survivors</a:t>
            </a:r>
            <a:r>
              <a:rPr lang="de-DE" sz="850" b="0"/>
              <a:t> </a:t>
            </a:r>
            <a:r>
              <a:rPr lang="de-DE" sz="850" b="0" err="1"/>
              <a:t>of</a:t>
            </a:r>
            <a:r>
              <a:rPr lang="de-DE" sz="850" b="0"/>
              <a:t> </a:t>
            </a:r>
            <a:r>
              <a:rPr lang="de-DE" sz="850" b="0" err="1"/>
              <a:t>cancer</a:t>
            </a:r>
            <a:r>
              <a:rPr lang="de-DE" sz="850" b="0"/>
              <a:t>. Lancet 2022; 399(10334): 1537–1550</a:t>
            </a:r>
            <a:r>
              <a:rPr lang="de-DE" sz="850"/>
              <a:t>. 3. </a:t>
            </a:r>
            <a:r>
              <a:rPr lang="de-DE" sz="850" b="0"/>
              <a:t>Janßen A et al. Probleme der beruflichen (Re‑)Integration von Krebserkrankten: Wie können wir unterstützen? [The </a:t>
            </a:r>
            <a:r>
              <a:rPr lang="de-DE" sz="850" b="0" err="1"/>
              <a:t>problems</a:t>
            </a:r>
            <a:r>
              <a:rPr lang="de-DE" sz="850" b="0"/>
              <a:t> </a:t>
            </a:r>
            <a:r>
              <a:rPr lang="de-DE" sz="850" b="0" err="1"/>
              <a:t>of</a:t>
            </a:r>
            <a:r>
              <a:rPr lang="de-DE" sz="850" b="0"/>
              <a:t> </a:t>
            </a:r>
            <a:r>
              <a:rPr lang="de-DE" sz="850" b="0" err="1"/>
              <a:t>career</a:t>
            </a:r>
            <a:r>
              <a:rPr lang="de-DE" sz="850" b="0"/>
              <a:t> (</a:t>
            </a:r>
            <a:r>
              <a:rPr lang="de-DE" sz="850" b="0" err="1"/>
              <a:t>re</a:t>
            </a:r>
            <a:r>
              <a:rPr lang="de-DE" sz="850" b="0"/>
              <a:t>)</a:t>
            </a:r>
            <a:r>
              <a:rPr lang="de-DE" sz="850" b="0" err="1"/>
              <a:t>integration</a:t>
            </a:r>
            <a:r>
              <a:rPr lang="de-DE" sz="850" b="0"/>
              <a:t> </a:t>
            </a:r>
            <a:r>
              <a:rPr lang="de-DE" sz="850" b="0" err="1"/>
              <a:t>faced</a:t>
            </a:r>
            <a:r>
              <a:rPr lang="de-DE" sz="850" b="0"/>
              <a:t> </a:t>
            </a:r>
            <a:r>
              <a:rPr lang="de-DE" sz="850" b="0" err="1"/>
              <a:t>by</a:t>
            </a:r>
            <a:r>
              <a:rPr lang="de-DE" sz="850" b="0"/>
              <a:t> </a:t>
            </a:r>
            <a:r>
              <a:rPr lang="de-DE" sz="850" b="0" err="1"/>
              <a:t>cancer</a:t>
            </a:r>
            <a:r>
              <a:rPr lang="de-DE" sz="850" b="0"/>
              <a:t> </a:t>
            </a:r>
            <a:r>
              <a:rPr lang="de-DE" sz="850" b="0" err="1"/>
              <a:t>patients</a:t>
            </a:r>
            <a:r>
              <a:rPr lang="de-DE" sz="850" b="0"/>
              <a:t>]. Onkologe (Berl) 2021; 27(8): 802–808. </a:t>
            </a:r>
            <a:r>
              <a:rPr lang="de-DE" sz="850"/>
              <a:t>4. </a:t>
            </a:r>
            <a:r>
              <a:rPr lang="en-US" sz="850" b="0" err="1"/>
              <a:t>Seifart</a:t>
            </a:r>
            <a:r>
              <a:rPr lang="en-US" sz="850" b="0"/>
              <a:t> U. </a:t>
            </a:r>
            <a:r>
              <a:rPr lang="en-US" sz="850" b="0" err="1"/>
              <a:t>Sozioökonomische</a:t>
            </a:r>
            <a:r>
              <a:rPr lang="en-US" sz="850" b="0"/>
              <a:t> </a:t>
            </a:r>
            <a:r>
              <a:rPr lang="en-US" sz="850" b="0" err="1"/>
              <a:t>Risiken</a:t>
            </a:r>
            <a:r>
              <a:rPr lang="en-US" sz="850" b="0"/>
              <a:t> für </a:t>
            </a:r>
            <a:r>
              <a:rPr lang="en-US" sz="850" b="0" err="1"/>
              <a:t>Krebserkrankte</a:t>
            </a:r>
            <a:r>
              <a:rPr lang="en-US" sz="850" b="0"/>
              <a:t> – </a:t>
            </a:r>
            <a:r>
              <a:rPr lang="en-US" sz="850" b="0" err="1"/>
              <a:t>mögliche</a:t>
            </a:r>
            <a:r>
              <a:rPr lang="en-US" sz="850" b="0"/>
              <a:t> </a:t>
            </a:r>
            <a:r>
              <a:rPr lang="en-US" sz="850" b="0" err="1"/>
              <a:t>Folgen</a:t>
            </a:r>
            <a:r>
              <a:rPr lang="en-US" sz="850" b="0"/>
              <a:t> und </a:t>
            </a:r>
            <a:r>
              <a:rPr lang="en-US" sz="850" b="0" err="1"/>
              <a:t>Hilfestellungen</a:t>
            </a:r>
            <a:r>
              <a:rPr lang="en-US" sz="850" b="0"/>
              <a:t> [Socioeconomic risks for people with cancer-possible consequences and assistance]. </a:t>
            </a:r>
            <a:r>
              <a:rPr lang="en-US" sz="850" b="0" err="1"/>
              <a:t>Bundesgesundheitsblatt</a:t>
            </a:r>
            <a:r>
              <a:rPr lang="en-US" sz="850" b="0"/>
              <a:t> </a:t>
            </a:r>
            <a:r>
              <a:rPr lang="en-US" sz="850" b="0" err="1"/>
              <a:t>Gesundheitsforschung</a:t>
            </a:r>
            <a:r>
              <a:rPr lang="en-US" sz="850" b="0"/>
              <a:t> </a:t>
            </a:r>
            <a:r>
              <a:rPr lang="en-US" sz="850" b="0" err="1"/>
              <a:t>Gesundheitsschutz</a:t>
            </a:r>
            <a:r>
              <a:rPr lang="en-US" sz="850" b="0"/>
              <a:t> 2022; 65(4): 439–445.</a:t>
            </a:r>
            <a:endParaRPr lang="de-DE" sz="850" b="0"/>
          </a:p>
        </p:txBody>
      </p:sp>
      <p:sp>
        <p:nvSpPr>
          <p:cNvPr id="11" name="Titel 1">
            <a:extLst>
              <a:ext uri="{FF2B5EF4-FFF2-40B4-BE49-F238E27FC236}">
                <a16:creationId xmlns:a16="http://schemas.microsoft.com/office/drawing/2014/main" id="{182D10CE-2BE7-29BF-8367-CB9AE6582444}"/>
              </a:ext>
            </a:extLst>
          </p:cNvPr>
          <p:cNvSpPr txBox="1">
            <a:spLocks/>
          </p:cNvSpPr>
          <p:nvPr/>
        </p:nvSpPr>
        <p:spPr>
          <a:xfrm>
            <a:off x="4398731" y="1746864"/>
            <a:ext cx="4353048" cy="322397"/>
          </a:xfrm>
          <a:prstGeom prst="rect">
            <a:avLst/>
          </a:prstGeom>
        </p:spPr>
        <p:txBody>
          <a:bodyPr lIns="91440" tIns="45720" rIns="91440" bIns="45720" anchor="t"/>
          <a:lstStyle>
            <a:defPPr>
              <a:defRPr lang="de-DE"/>
            </a:defPPr>
            <a:lvl1pPr marR="0" lvl="0" indent="0" fontAlgn="auto">
              <a:lnSpc>
                <a:spcPct val="90000"/>
              </a:lnSpc>
              <a:spcBef>
                <a:spcPct val="0"/>
              </a:spcBef>
              <a:spcAft>
                <a:spcPts val="0"/>
              </a:spcAft>
              <a:buClrTx/>
              <a:buSzTx/>
              <a:buFontTx/>
              <a:buNone/>
              <a:tabLst/>
              <a:defRPr b="1">
                <a:solidFill>
                  <a:srgbClr val="6DD17F"/>
                </a:solidFill>
                <a:latin typeface="Calibri" panose="020F0502020204030204"/>
                <a:ea typeface="+mj-ea"/>
                <a:cs typeface="+mj-cs"/>
              </a:defRPr>
            </a:lvl1pPr>
          </a:lstStyle>
          <a:p>
            <a:r>
              <a:rPr lang="de-DE">
                <a:solidFill>
                  <a:srgbClr val="002060"/>
                </a:solidFill>
              </a:rPr>
              <a:t>Lohnersatzleistungen im Überblick</a:t>
            </a:r>
            <a:r>
              <a:rPr lang="de-DE" baseline="30000">
                <a:solidFill>
                  <a:srgbClr val="002060"/>
                </a:solidFill>
              </a:rPr>
              <a:t>4</a:t>
            </a:r>
            <a:endParaRPr lang="en-US">
              <a:solidFill>
                <a:srgbClr val="002060"/>
              </a:solidFill>
            </a:endParaRPr>
          </a:p>
        </p:txBody>
      </p:sp>
      <p:sp>
        <p:nvSpPr>
          <p:cNvPr id="17" name="Textfeld 16">
            <a:extLst>
              <a:ext uri="{FF2B5EF4-FFF2-40B4-BE49-F238E27FC236}">
                <a16:creationId xmlns:a16="http://schemas.microsoft.com/office/drawing/2014/main" id="{AC4070DE-4430-61CC-EC61-F4A5D2A5C102}"/>
              </a:ext>
            </a:extLst>
          </p:cNvPr>
          <p:cNvSpPr txBox="1"/>
          <p:nvPr/>
        </p:nvSpPr>
        <p:spPr>
          <a:xfrm>
            <a:off x="4775502" y="2670949"/>
            <a:ext cx="548548" cy="307777"/>
          </a:xfrm>
          <a:prstGeom prst="rect">
            <a:avLst/>
          </a:prstGeom>
          <a:noFill/>
        </p:spPr>
        <p:txBody>
          <a:bodyPr wrap="none" rtlCol="0">
            <a:spAutoFit/>
          </a:bodyPr>
          <a:lstStyle/>
          <a:p>
            <a:r>
              <a:rPr lang="de-AT" sz="1400" b="1">
                <a:solidFill>
                  <a:srgbClr val="002060"/>
                </a:solidFill>
              </a:rPr>
              <a:t>Lohn</a:t>
            </a:r>
          </a:p>
        </p:txBody>
      </p:sp>
      <p:sp>
        <p:nvSpPr>
          <p:cNvPr id="18" name="Textfeld 17">
            <a:extLst>
              <a:ext uri="{FF2B5EF4-FFF2-40B4-BE49-F238E27FC236}">
                <a16:creationId xmlns:a16="http://schemas.microsoft.com/office/drawing/2014/main" id="{FCF2460F-3FBD-D897-93E8-A8CDDF8ABBEB}"/>
              </a:ext>
            </a:extLst>
          </p:cNvPr>
          <p:cNvSpPr txBox="1"/>
          <p:nvPr/>
        </p:nvSpPr>
        <p:spPr>
          <a:xfrm>
            <a:off x="4518769" y="3509273"/>
            <a:ext cx="1047479" cy="292388"/>
          </a:xfrm>
          <a:prstGeom prst="rect">
            <a:avLst/>
          </a:prstGeom>
          <a:noFill/>
        </p:spPr>
        <p:txBody>
          <a:bodyPr wrap="square" rtlCol="0">
            <a:spAutoFit/>
          </a:bodyPr>
          <a:lstStyle/>
          <a:p>
            <a:pPr algn="ctr"/>
            <a:r>
              <a:rPr lang="de-AT" sz="1300" b="1">
                <a:solidFill>
                  <a:srgbClr val="2F4E73"/>
                </a:solidFill>
              </a:rPr>
              <a:t>Krankengeld</a:t>
            </a:r>
          </a:p>
        </p:txBody>
      </p:sp>
      <p:sp>
        <p:nvSpPr>
          <p:cNvPr id="19" name="Textfeld 18">
            <a:extLst>
              <a:ext uri="{FF2B5EF4-FFF2-40B4-BE49-F238E27FC236}">
                <a16:creationId xmlns:a16="http://schemas.microsoft.com/office/drawing/2014/main" id="{01E240AC-23F2-685C-38AC-6CFA8F49E4BE}"/>
              </a:ext>
            </a:extLst>
          </p:cNvPr>
          <p:cNvSpPr txBox="1"/>
          <p:nvPr/>
        </p:nvSpPr>
        <p:spPr>
          <a:xfrm>
            <a:off x="4532119" y="4456074"/>
            <a:ext cx="1047479" cy="307777"/>
          </a:xfrm>
          <a:prstGeom prst="rect">
            <a:avLst/>
          </a:prstGeom>
          <a:noFill/>
        </p:spPr>
        <p:txBody>
          <a:bodyPr wrap="square" rtlCol="0">
            <a:spAutoFit/>
          </a:bodyPr>
          <a:lstStyle/>
          <a:p>
            <a:pPr algn="ctr"/>
            <a:r>
              <a:rPr lang="de-AT" sz="1400" b="1">
                <a:solidFill>
                  <a:schemeClr val="bg1"/>
                </a:solidFill>
              </a:rPr>
              <a:t>Individuell</a:t>
            </a:r>
          </a:p>
        </p:txBody>
      </p:sp>
      <p:sp>
        <p:nvSpPr>
          <p:cNvPr id="20" name="Textfeld 19">
            <a:extLst>
              <a:ext uri="{FF2B5EF4-FFF2-40B4-BE49-F238E27FC236}">
                <a16:creationId xmlns:a16="http://schemas.microsoft.com/office/drawing/2014/main" id="{76E7F433-D837-FDFA-B97D-77769025E23A}"/>
              </a:ext>
            </a:extLst>
          </p:cNvPr>
          <p:cNvSpPr txBox="1"/>
          <p:nvPr/>
        </p:nvSpPr>
        <p:spPr>
          <a:xfrm>
            <a:off x="4497570" y="5356572"/>
            <a:ext cx="1047479" cy="307777"/>
          </a:xfrm>
          <a:prstGeom prst="rect">
            <a:avLst/>
          </a:prstGeom>
          <a:noFill/>
        </p:spPr>
        <p:txBody>
          <a:bodyPr wrap="square" rtlCol="0">
            <a:spAutoFit/>
          </a:bodyPr>
          <a:lstStyle/>
          <a:p>
            <a:pPr algn="ctr"/>
            <a:r>
              <a:rPr lang="de-AT" sz="1400" b="1">
                <a:solidFill>
                  <a:schemeClr val="bg1"/>
                </a:solidFill>
              </a:rPr>
              <a:t>Altersrente</a:t>
            </a:r>
          </a:p>
        </p:txBody>
      </p:sp>
      <p:sp>
        <p:nvSpPr>
          <p:cNvPr id="21" name="Rectangle 3">
            <a:extLst>
              <a:ext uri="{FF2B5EF4-FFF2-40B4-BE49-F238E27FC236}">
                <a16:creationId xmlns:a16="http://schemas.microsoft.com/office/drawing/2014/main" id="{719B0599-6BD7-294A-C13E-989D231DF29C}"/>
              </a:ext>
            </a:extLst>
          </p:cNvPr>
          <p:cNvSpPr txBox="1">
            <a:spLocks noChangeArrowheads="1"/>
          </p:cNvSpPr>
          <p:nvPr/>
        </p:nvSpPr>
        <p:spPr>
          <a:xfrm>
            <a:off x="5691019" y="2446369"/>
            <a:ext cx="4749885" cy="497437"/>
          </a:xfrm>
          <a:prstGeom prst="rect">
            <a:avLst/>
          </a:prstGeom>
        </p:spPr>
        <p:txBody>
          <a:bodyPr vert="horz" lIns="91440" tIns="45720" rIns="91440" bIns="45720" rtlCol="0" anchor="ctr">
            <a:normAutofit/>
          </a:bodyPr>
          <a:lstStyle>
            <a:defPPr>
              <a:defRPr lang="de-DE"/>
            </a:defPPr>
            <a:lvl1pPr indent="0">
              <a:lnSpc>
                <a:spcPct val="90000"/>
              </a:lnSpc>
              <a:spcBef>
                <a:spcPts val="1000"/>
              </a:spcBef>
              <a:buClr>
                <a:srgbClr val="002060"/>
              </a:buClr>
              <a:buFont typeface="Wingdings" pitchFamily="2" charset="2"/>
              <a:buNone/>
              <a:defRPr b="1">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Wingdings" panose="05000000000000000000" pitchFamily="2" charset="2"/>
              <a:buChar char="§"/>
            </a:pPr>
            <a:r>
              <a:rPr lang="de-DE" sz="1400" b="0"/>
              <a:t>6 Wochen Lohnfortzahlung durch Arbeitgeber</a:t>
            </a:r>
          </a:p>
        </p:txBody>
      </p:sp>
      <p:sp>
        <p:nvSpPr>
          <p:cNvPr id="22" name="Rectangle 3">
            <a:extLst>
              <a:ext uri="{FF2B5EF4-FFF2-40B4-BE49-F238E27FC236}">
                <a16:creationId xmlns:a16="http://schemas.microsoft.com/office/drawing/2014/main" id="{0E38C496-CDA9-6F30-6E5A-5B999BD4BED5}"/>
              </a:ext>
            </a:extLst>
          </p:cNvPr>
          <p:cNvSpPr txBox="1">
            <a:spLocks noChangeArrowheads="1"/>
          </p:cNvSpPr>
          <p:nvPr/>
        </p:nvSpPr>
        <p:spPr>
          <a:xfrm>
            <a:off x="5691020" y="3055146"/>
            <a:ext cx="5640600" cy="725625"/>
          </a:xfrm>
          <a:prstGeom prst="rect">
            <a:avLst/>
          </a:prstGeom>
        </p:spPr>
        <p:txBody>
          <a:bodyPr vert="horz" lIns="91440" tIns="45720" rIns="91440" bIns="45720" rtlCol="0" anchor="ctr">
            <a:noAutofit/>
          </a:bodyPr>
          <a:lstStyle>
            <a:defPPr>
              <a:defRPr lang="de-DE"/>
            </a:defPPr>
            <a:lvl1pPr indent="0">
              <a:lnSpc>
                <a:spcPct val="90000"/>
              </a:lnSpc>
              <a:spcBef>
                <a:spcPts val="1000"/>
              </a:spcBef>
              <a:buClr>
                <a:srgbClr val="002060"/>
              </a:buClr>
              <a:buFont typeface="Wingdings" pitchFamily="2" charset="2"/>
              <a:buNone/>
              <a:defRPr b="1">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Wingdings" panose="05000000000000000000" pitchFamily="2" charset="2"/>
              <a:buChar char="§"/>
            </a:pPr>
            <a:r>
              <a:rPr lang="de-DE" sz="1400" b="0"/>
              <a:t>maximal 78 Wochen (abzüglich LF und ÜG) in 3 Jahren</a:t>
            </a:r>
          </a:p>
          <a:p>
            <a:pPr marL="285750" indent="-285750">
              <a:buFont typeface="Wingdings" panose="05000000000000000000" pitchFamily="2" charset="2"/>
              <a:buChar char="§"/>
            </a:pPr>
            <a:r>
              <a:rPr lang="de-DE" sz="1400" b="0"/>
              <a:t>Aussteuerung aus dem „Krankengeld“ nach 78 Wochen! (§ 48 SGB V)</a:t>
            </a:r>
          </a:p>
        </p:txBody>
      </p:sp>
      <p:sp>
        <p:nvSpPr>
          <p:cNvPr id="23" name="Rectangle 3">
            <a:extLst>
              <a:ext uri="{FF2B5EF4-FFF2-40B4-BE49-F238E27FC236}">
                <a16:creationId xmlns:a16="http://schemas.microsoft.com/office/drawing/2014/main" id="{6ED6466E-D706-127A-A910-C92DB056ED56}"/>
              </a:ext>
            </a:extLst>
          </p:cNvPr>
          <p:cNvSpPr txBox="1">
            <a:spLocks noChangeArrowheads="1"/>
          </p:cNvSpPr>
          <p:nvPr/>
        </p:nvSpPr>
        <p:spPr>
          <a:xfrm>
            <a:off x="5691018" y="3960381"/>
            <a:ext cx="6224262" cy="877374"/>
          </a:xfrm>
          <a:prstGeom prst="rect">
            <a:avLst/>
          </a:prstGeom>
        </p:spPr>
        <p:txBody>
          <a:bodyPr vert="horz" lIns="91440" tIns="45720" rIns="91440" bIns="45720" rtlCol="0" anchor="ctr">
            <a:noAutofit/>
          </a:bodyPr>
          <a:lstStyle>
            <a:defPPr>
              <a:defRPr lang="de-DE"/>
            </a:defPPr>
            <a:lvl1pPr indent="0">
              <a:lnSpc>
                <a:spcPct val="90000"/>
              </a:lnSpc>
              <a:spcBef>
                <a:spcPts val="1000"/>
              </a:spcBef>
              <a:buClr>
                <a:srgbClr val="002060"/>
              </a:buClr>
              <a:buFont typeface="Wingdings" pitchFamily="2" charset="2"/>
              <a:buNone/>
              <a:defRPr b="1">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spcBef>
                <a:spcPts val="600"/>
              </a:spcBef>
              <a:buFont typeface="Wingdings" panose="05000000000000000000" pitchFamily="2" charset="2"/>
              <a:buChar char="§"/>
            </a:pPr>
            <a:r>
              <a:rPr lang="de-DE" sz="1400" b="0"/>
              <a:t>Überbrückung durch soziale Leistungen bei längerfristiger Arbeitsunfähigkeit</a:t>
            </a:r>
          </a:p>
          <a:p>
            <a:pPr marL="285750" indent="-285750">
              <a:spcBef>
                <a:spcPts val="600"/>
              </a:spcBef>
              <a:buFont typeface="Wingdings" panose="05000000000000000000" pitchFamily="2" charset="2"/>
              <a:buChar char="§"/>
            </a:pPr>
            <a:r>
              <a:rPr lang="de-DE" sz="1400" b="0"/>
              <a:t>meist auf 2 Jahre befristete (Teil-) Erwerbsminderungsrente bei längerfristiger (Teil-) Erwerbsunfähigkeit </a:t>
            </a:r>
          </a:p>
          <a:p>
            <a:pPr marL="285750" indent="-285750">
              <a:spcBef>
                <a:spcPts val="600"/>
              </a:spcBef>
              <a:buFont typeface="Wingdings" panose="05000000000000000000" pitchFamily="2" charset="2"/>
              <a:buChar char="§"/>
            </a:pPr>
            <a:r>
              <a:rPr lang="de-DE" sz="1400" b="0"/>
              <a:t>besonders hoher Beratungsbedarf und hohes finanzielles Risiko</a:t>
            </a:r>
          </a:p>
        </p:txBody>
      </p:sp>
      <p:sp>
        <p:nvSpPr>
          <p:cNvPr id="24" name="Rectangle 3">
            <a:extLst>
              <a:ext uri="{FF2B5EF4-FFF2-40B4-BE49-F238E27FC236}">
                <a16:creationId xmlns:a16="http://schemas.microsoft.com/office/drawing/2014/main" id="{1431647B-56E2-358F-7E50-49E5FCB6A92F}"/>
              </a:ext>
            </a:extLst>
          </p:cNvPr>
          <p:cNvSpPr txBox="1">
            <a:spLocks noChangeArrowheads="1"/>
          </p:cNvSpPr>
          <p:nvPr/>
        </p:nvSpPr>
        <p:spPr>
          <a:xfrm>
            <a:off x="5691019" y="5005264"/>
            <a:ext cx="4822789" cy="715962"/>
          </a:xfrm>
          <a:prstGeom prst="rect">
            <a:avLst/>
          </a:prstGeom>
        </p:spPr>
        <p:txBody>
          <a:bodyPr vert="horz" lIns="91440" tIns="45720" rIns="91440" bIns="45720" rtlCol="0" anchor="ctr">
            <a:normAutofit/>
          </a:bodyPr>
          <a:lstStyle>
            <a:defPPr>
              <a:defRPr lang="de-DE"/>
            </a:defPPr>
            <a:lvl1pPr indent="0">
              <a:lnSpc>
                <a:spcPct val="90000"/>
              </a:lnSpc>
              <a:spcBef>
                <a:spcPts val="1000"/>
              </a:spcBef>
              <a:buClr>
                <a:srgbClr val="002060"/>
              </a:buClr>
              <a:buFont typeface="Wingdings" pitchFamily="2" charset="2"/>
              <a:buNone/>
              <a:defRPr b="1">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Wingdings" panose="05000000000000000000" pitchFamily="2" charset="2"/>
              <a:buChar char="§"/>
            </a:pPr>
            <a:r>
              <a:rPr lang="de-DE" sz="1400" b="0"/>
              <a:t>bei Erreichen des Rentenalters</a:t>
            </a:r>
          </a:p>
          <a:p>
            <a:pPr marL="285750" indent="-285750">
              <a:buFont typeface="Wingdings" panose="05000000000000000000" pitchFamily="2" charset="2"/>
              <a:buChar char="§"/>
            </a:pPr>
            <a:r>
              <a:rPr lang="de-DE" sz="1400" b="0"/>
              <a:t>vorgezogene Altersrente bei Schwerbehinderung</a:t>
            </a:r>
            <a:endParaRPr lang="de-DE" sz="1400"/>
          </a:p>
        </p:txBody>
      </p:sp>
      <p:sp>
        <p:nvSpPr>
          <p:cNvPr id="27" name="Textfeld 22">
            <a:extLst>
              <a:ext uri="{FF2B5EF4-FFF2-40B4-BE49-F238E27FC236}">
                <a16:creationId xmlns:a16="http://schemas.microsoft.com/office/drawing/2014/main" id="{44FEA982-B692-2E21-619B-864F50890C30}"/>
              </a:ext>
            </a:extLst>
          </p:cNvPr>
          <p:cNvSpPr txBox="1"/>
          <p:nvPr/>
        </p:nvSpPr>
        <p:spPr>
          <a:xfrm>
            <a:off x="3076571" y="2934386"/>
            <a:ext cx="1762701" cy="235962"/>
          </a:xfrm>
          <a:prstGeom prst="rect">
            <a:avLst/>
          </a:prstGeom>
          <a:noFill/>
          <a:ln w="25400">
            <a:noFill/>
          </a:ln>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de-DE" sz="1400" b="0" i="0" u="none" strike="noStrike" kern="1200" cap="none" spc="0" normalizeH="0" baseline="30000" noProof="0">
              <a:ln>
                <a:noFill/>
              </a:ln>
              <a:solidFill>
                <a:srgbClr val="002060"/>
              </a:solidFill>
              <a:effectLst/>
              <a:uLnTx/>
              <a:uFillTx/>
              <a:latin typeface="Calibri" panose="020F0502020204030204"/>
              <a:cs typeface="Calibri"/>
            </a:endParaRPr>
          </a:p>
        </p:txBody>
      </p:sp>
      <p:sp>
        <p:nvSpPr>
          <p:cNvPr id="30" name="Rectangle 3">
            <a:extLst>
              <a:ext uri="{FF2B5EF4-FFF2-40B4-BE49-F238E27FC236}">
                <a16:creationId xmlns:a16="http://schemas.microsoft.com/office/drawing/2014/main" id="{9955EBAE-CEDD-DC00-2638-7B43C23A29E2}"/>
              </a:ext>
            </a:extLst>
          </p:cNvPr>
          <p:cNvSpPr txBox="1">
            <a:spLocks noChangeArrowheads="1"/>
          </p:cNvSpPr>
          <p:nvPr/>
        </p:nvSpPr>
        <p:spPr>
          <a:xfrm>
            <a:off x="494008" y="2198716"/>
            <a:ext cx="3654431" cy="3653208"/>
          </a:xfrm>
          <a:prstGeom prst="rect">
            <a:avLst/>
          </a:prstGeom>
        </p:spPr>
        <p:txBody>
          <a:bodyPr vert="horz" lIns="91440" tIns="45720" rIns="91440" bIns="45720" rtlCol="0" anchor="t">
            <a:normAutofit/>
          </a:bodyPr>
          <a:lstStyle>
            <a:defPPr>
              <a:defRPr lang="de-DE"/>
            </a:defPPr>
            <a:lvl1pPr indent="0">
              <a:lnSpc>
                <a:spcPct val="90000"/>
              </a:lnSpc>
              <a:spcBef>
                <a:spcPts val="1000"/>
              </a:spcBef>
              <a:buClr>
                <a:srgbClr val="002060"/>
              </a:buClr>
              <a:buFont typeface="Wingdings" pitchFamily="2" charset="2"/>
              <a:buNone/>
              <a:defRPr b="1">
                <a:solidFill>
                  <a:srgbClr val="00206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85750" indent="-285750">
              <a:buFont typeface="Wingdings" panose="05000000000000000000" pitchFamily="2" charset="2"/>
              <a:buChar char="§"/>
            </a:pPr>
            <a:r>
              <a:rPr lang="de-DE" sz="1600">
                <a:cs typeface="Calibri"/>
              </a:rPr>
              <a:t>40–50 % der Krebspatienten</a:t>
            </a:r>
            <a:r>
              <a:rPr lang="de-DE" sz="1600" b="0">
                <a:cs typeface="Calibri"/>
              </a:rPr>
              <a:t> 	in Deutschland sind </a:t>
            </a:r>
            <a:r>
              <a:rPr lang="de-DE" sz="1600">
                <a:cs typeface="Calibri"/>
              </a:rPr>
              <a:t>im erwerbsfähigen Alter</a:t>
            </a:r>
            <a:r>
              <a:rPr lang="de-DE" sz="1600" b="0" baseline="30000">
                <a:cs typeface="Calibri"/>
              </a:rPr>
              <a:t>1</a:t>
            </a:r>
            <a:endParaRPr lang="en-US" sz="1600" b="0" baseline="30000">
              <a:cs typeface="Calibri"/>
            </a:endParaRPr>
          </a:p>
          <a:p>
            <a:pPr lvl="1">
              <a:buFont typeface="Wingdings" panose="05000000000000000000" pitchFamily="2" charset="2"/>
              <a:buChar char="§"/>
            </a:pPr>
            <a:r>
              <a:rPr lang="de-DE" sz="1600">
                <a:solidFill>
                  <a:srgbClr val="002060"/>
                </a:solidFill>
                <a:cs typeface="Calibri"/>
              </a:rPr>
              <a:t>Beim Melanom: 47 %</a:t>
            </a:r>
            <a:r>
              <a:rPr lang="de-DE" sz="1600" baseline="30000">
                <a:solidFill>
                  <a:srgbClr val="002060"/>
                </a:solidFill>
                <a:cs typeface="Calibri"/>
              </a:rPr>
              <a:t>1</a:t>
            </a:r>
          </a:p>
          <a:p>
            <a:pPr marL="285750" indent="-285750">
              <a:buFont typeface="Wingdings" panose="05000000000000000000" pitchFamily="2" charset="2"/>
              <a:buChar char="§"/>
            </a:pPr>
            <a:r>
              <a:rPr lang="de-DE" sz="1600">
                <a:cs typeface="Calibri"/>
              </a:rPr>
              <a:t>Reintegrationsquoten </a:t>
            </a:r>
            <a:r>
              <a:rPr lang="de-DE" sz="1600" b="0">
                <a:ea typeface="Calibri"/>
                <a:cs typeface="Calibri"/>
              </a:rPr>
              <a:t>Krebserkrankter liegen in Deutschland </a:t>
            </a:r>
            <a:r>
              <a:rPr lang="de-DE" sz="1600">
                <a:ea typeface="Calibri"/>
                <a:cs typeface="Calibri"/>
              </a:rPr>
              <a:t>zwischen 60 % und 65 %</a:t>
            </a:r>
            <a:r>
              <a:rPr lang="de-DE" sz="1600" baseline="30000">
                <a:ea typeface="Calibri"/>
                <a:cs typeface="Calibri"/>
              </a:rPr>
              <a:t>3</a:t>
            </a:r>
            <a:endParaRPr lang="de-DE" sz="2000">
              <a:cs typeface="Calibri"/>
            </a:endParaRPr>
          </a:p>
          <a:p>
            <a:pPr marL="285750" indent="-285750">
              <a:spcBef>
                <a:spcPts val="500"/>
              </a:spcBef>
              <a:buFont typeface="Wingdings" panose="05000000000000000000" pitchFamily="2" charset="2"/>
              <a:buChar char="§"/>
            </a:pPr>
            <a:r>
              <a:rPr lang="de-DE" sz="1600">
                <a:ea typeface="Calibri"/>
                <a:cs typeface="Calibri"/>
              </a:rPr>
              <a:t>Krebspatienten </a:t>
            </a:r>
            <a:r>
              <a:rPr lang="de-DE" sz="1600" b="0">
                <a:ea typeface="Calibri"/>
                <a:cs typeface="Calibri"/>
              </a:rPr>
              <a:t>haben ein</a:t>
            </a:r>
            <a:r>
              <a:rPr lang="de-DE" sz="1600">
                <a:ea typeface="Calibri"/>
                <a:cs typeface="Calibri"/>
              </a:rPr>
              <a:t> </a:t>
            </a:r>
            <a:r>
              <a:rPr lang="de-DE" sz="1600" b="0">
                <a:ea typeface="Calibri"/>
                <a:cs typeface="Calibri"/>
              </a:rPr>
              <a:t>37 % </a:t>
            </a:r>
            <a:r>
              <a:rPr lang="de-DE" sz="1600">
                <a:ea typeface="Calibri"/>
                <a:cs typeface="Calibri"/>
              </a:rPr>
              <a:t>höheres </a:t>
            </a:r>
            <a:r>
              <a:rPr lang="de-DE" sz="1600" b="0">
                <a:ea typeface="Calibri"/>
                <a:cs typeface="Calibri"/>
              </a:rPr>
              <a:t>relatives </a:t>
            </a:r>
            <a:r>
              <a:rPr lang="de-DE" sz="1600">
                <a:ea typeface="Calibri"/>
                <a:cs typeface="Calibri"/>
              </a:rPr>
              <a:t>Risiko</a:t>
            </a:r>
            <a:r>
              <a:rPr lang="de-DE" sz="1600" b="0">
                <a:ea typeface="Calibri"/>
                <a:cs typeface="Calibri"/>
              </a:rPr>
              <a:t>, </a:t>
            </a:r>
            <a:r>
              <a:rPr lang="de-DE" sz="1600">
                <a:ea typeface="Calibri"/>
                <a:cs typeface="Calibri"/>
              </a:rPr>
              <a:t>nicht wieder zur Arbeit zurückzukehren </a:t>
            </a:r>
            <a:r>
              <a:rPr lang="de-DE" sz="1600" b="0">
                <a:ea typeface="Calibri"/>
                <a:cs typeface="Calibri"/>
              </a:rPr>
              <a:t>als Patienten nach gutartigen Erkrankungen</a:t>
            </a:r>
            <a:r>
              <a:rPr lang="de-DE" sz="1600" b="0" baseline="30000">
                <a:ea typeface="Calibri"/>
                <a:cs typeface="Calibri"/>
              </a:rPr>
              <a:t>2</a:t>
            </a:r>
            <a:endParaRPr lang="de-DE" sz="1600" baseline="30000">
              <a:sym typeface="Wingdings" panose="05000000000000000000" pitchFamily="2" charset="2"/>
            </a:endParaRPr>
          </a:p>
        </p:txBody>
      </p:sp>
      <p:cxnSp>
        <p:nvCxnSpPr>
          <p:cNvPr id="33" name="Gerader Verbinder 32">
            <a:extLst>
              <a:ext uri="{FF2B5EF4-FFF2-40B4-BE49-F238E27FC236}">
                <a16:creationId xmlns:a16="http://schemas.microsoft.com/office/drawing/2014/main" id="{E8C4821E-5FB1-0A33-C91D-F15EFFB92C18}"/>
              </a:ext>
            </a:extLst>
          </p:cNvPr>
          <p:cNvCxnSpPr>
            <a:cxnSpLocks/>
          </p:cNvCxnSpPr>
          <p:nvPr/>
        </p:nvCxnSpPr>
        <p:spPr>
          <a:xfrm>
            <a:off x="5630398" y="2961324"/>
            <a:ext cx="6048000" cy="0"/>
          </a:xfrm>
          <a:prstGeom prst="line">
            <a:avLst/>
          </a:prstGeom>
          <a:ln>
            <a:solidFill>
              <a:srgbClr val="97A6B9"/>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F8B38DEE-F838-C0A9-21CE-6ED107CE5722}"/>
              </a:ext>
            </a:extLst>
          </p:cNvPr>
          <p:cNvCxnSpPr>
            <a:cxnSpLocks/>
          </p:cNvCxnSpPr>
          <p:nvPr/>
        </p:nvCxnSpPr>
        <p:spPr>
          <a:xfrm>
            <a:off x="5630398" y="3820909"/>
            <a:ext cx="6048000" cy="0"/>
          </a:xfrm>
          <a:prstGeom prst="line">
            <a:avLst/>
          </a:prstGeom>
          <a:ln>
            <a:solidFill>
              <a:srgbClr val="97A6B9"/>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757C9EF1-B935-D5BB-E1E1-7580814705F5}"/>
              </a:ext>
            </a:extLst>
          </p:cNvPr>
          <p:cNvCxnSpPr>
            <a:cxnSpLocks/>
          </p:cNvCxnSpPr>
          <p:nvPr/>
        </p:nvCxnSpPr>
        <p:spPr>
          <a:xfrm>
            <a:off x="5630398" y="4972005"/>
            <a:ext cx="6048000" cy="0"/>
          </a:xfrm>
          <a:prstGeom prst="line">
            <a:avLst/>
          </a:prstGeom>
          <a:ln>
            <a:solidFill>
              <a:srgbClr val="97A6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355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a:xfrm>
            <a:off x="0" y="247419"/>
            <a:ext cx="10583694" cy="801687"/>
          </a:xfrm>
        </p:spPr>
        <p:txBody>
          <a:bodyPr>
            <a:normAutofit/>
          </a:bodyPr>
          <a:lstStyle/>
          <a:p>
            <a:r>
              <a:rPr lang="de-DE" sz="3200"/>
              <a:t>2.3 Ökonomische Langzeitfolgen: Financial </a:t>
            </a:r>
            <a:r>
              <a:rPr lang="de-DE" sz="3200" err="1"/>
              <a:t>Toxicity</a:t>
            </a:r>
            <a:r>
              <a:rPr lang="de-DE" sz="3200"/>
              <a:t> und Beruf </a:t>
            </a:r>
          </a:p>
        </p:txBody>
      </p:sp>
      <p:sp>
        <p:nvSpPr>
          <p:cNvPr id="4" name="Titel 1">
            <a:extLst>
              <a:ext uri="{FF2B5EF4-FFF2-40B4-BE49-F238E27FC236}">
                <a16:creationId xmlns:a16="http://schemas.microsoft.com/office/drawing/2014/main" id="{D97180AD-ADF6-2E78-069A-0FEB25B44CF1}"/>
              </a:ext>
            </a:extLst>
          </p:cNvPr>
          <p:cNvSpPr txBox="1">
            <a:spLocks/>
          </p:cNvSpPr>
          <p:nvPr/>
        </p:nvSpPr>
        <p:spPr>
          <a:xfrm>
            <a:off x="494007" y="1233761"/>
            <a:ext cx="10515600" cy="55044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Das Dilemma nach einer </a:t>
            </a:r>
            <a:r>
              <a:rPr lang="de-DE" sz="2800" b="1">
                <a:solidFill>
                  <a:srgbClr val="002060"/>
                </a:solidFill>
                <a:latin typeface="Calibri" panose="020F0502020204030204"/>
              </a:rPr>
              <a:t>Krebserkrankung</a:t>
            </a:r>
            <a:r>
              <a:rPr lang="de-DE" sz="2800" b="1" baseline="30000">
                <a:solidFill>
                  <a:srgbClr val="002060"/>
                </a:solidFill>
                <a:latin typeface="Calibri" panose="020F0502020204030204"/>
              </a:rPr>
              <a:t>1</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 2</a:t>
            </a:r>
          </a:p>
        </p:txBody>
      </p:sp>
      <p:sp>
        <p:nvSpPr>
          <p:cNvPr id="5" name="Textplatzhalter 3">
            <a:extLst>
              <a:ext uri="{FF2B5EF4-FFF2-40B4-BE49-F238E27FC236}">
                <a16:creationId xmlns:a16="http://schemas.microsoft.com/office/drawing/2014/main" id="{1E48FBF2-AD98-1B72-7193-113A6131637E}"/>
              </a:ext>
            </a:extLst>
          </p:cNvPr>
          <p:cNvSpPr txBox="1">
            <a:spLocks/>
          </p:cNvSpPr>
          <p:nvPr/>
        </p:nvSpPr>
        <p:spPr>
          <a:xfrm>
            <a:off x="-5" y="6187066"/>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a:t>Referenzen: 1. </a:t>
            </a:r>
            <a:r>
              <a:rPr lang="en-US" sz="900" b="0" err="1"/>
              <a:t>Mehnert</a:t>
            </a:r>
            <a:r>
              <a:rPr lang="en-US" sz="900" b="0"/>
              <a:t> A, Koch U. Predictors of employment among cancer survivors after medical rehabilitation--a prospective study. </a:t>
            </a:r>
            <a:r>
              <a:rPr lang="en-US" sz="900" b="0" err="1"/>
              <a:t>Scand</a:t>
            </a:r>
            <a:r>
              <a:rPr lang="en-US" sz="900" b="0"/>
              <a:t> J Work Environ Health. 2013; 39(1): 76–87.</a:t>
            </a:r>
            <a:r>
              <a:rPr lang="de-DE" sz="900"/>
              <a:t> 2. </a:t>
            </a:r>
            <a:r>
              <a:rPr lang="de-DE" sz="900" b="0" err="1"/>
              <a:t>Strik</a:t>
            </a:r>
            <a:r>
              <a:rPr lang="de-DE" sz="900" b="0"/>
              <a:t> H et al. </a:t>
            </a:r>
            <a:r>
              <a:rPr lang="de-DE" sz="900" b="0" err="1"/>
              <a:t>Why</a:t>
            </a:r>
            <a:r>
              <a:rPr lang="de-DE" sz="900" b="0"/>
              <a:t> do </a:t>
            </a:r>
            <a:r>
              <a:rPr lang="de-DE" sz="900" b="0" err="1"/>
              <a:t>our</a:t>
            </a:r>
            <a:r>
              <a:rPr lang="de-DE" sz="900" b="0"/>
              <a:t> </a:t>
            </a:r>
            <a:r>
              <a:rPr lang="de-DE" sz="900" b="0" err="1"/>
              <a:t>cancer</a:t>
            </a:r>
            <a:r>
              <a:rPr lang="de-DE" sz="900" b="0"/>
              <a:t> </a:t>
            </a:r>
            <a:r>
              <a:rPr lang="de-DE" sz="900" b="0" err="1"/>
              <a:t>patients</a:t>
            </a:r>
            <a:r>
              <a:rPr lang="de-DE" sz="900" b="0"/>
              <a:t> </a:t>
            </a:r>
            <a:r>
              <a:rPr lang="de-DE" sz="900" b="0" err="1"/>
              <a:t>sleep</a:t>
            </a:r>
            <a:r>
              <a:rPr lang="de-DE" sz="900" b="0"/>
              <a:t> so </a:t>
            </a:r>
            <a:r>
              <a:rPr lang="de-DE" sz="900" b="0" err="1"/>
              <a:t>badly</a:t>
            </a:r>
            <a:r>
              <a:rPr lang="de-DE" sz="900" b="0"/>
              <a:t>? Sleep </a:t>
            </a:r>
            <a:r>
              <a:rPr lang="de-DE" sz="900" b="0" err="1"/>
              <a:t>disorders</a:t>
            </a:r>
            <a:r>
              <a:rPr lang="de-DE" sz="900" b="0"/>
              <a:t> in </a:t>
            </a:r>
            <a:r>
              <a:rPr lang="de-DE" sz="900" b="0" err="1"/>
              <a:t>cancer</a:t>
            </a:r>
            <a:r>
              <a:rPr lang="de-DE" sz="900" b="0"/>
              <a:t> </a:t>
            </a:r>
            <a:r>
              <a:rPr lang="de-DE" sz="900" b="0" err="1"/>
              <a:t>patients</a:t>
            </a:r>
            <a:r>
              <a:rPr lang="de-DE" sz="900" b="0"/>
              <a:t>: a frequent </a:t>
            </a:r>
            <a:r>
              <a:rPr lang="de-DE" sz="900" b="0" err="1"/>
              <a:t>symptom</a:t>
            </a:r>
            <a:r>
              <a:rPr lang="de-DE" sz="900" b="0"/>
              <a:t> </a:t>
            </a:r>
            <a:r>
              <a:rPr lang="de-DE" sz="900" b="0" err="1"/>
              <a:t>with</a:t>
            </a:r>
            <a:r>
              <a:rPr lang="de-DE" sz="900" b="0"/>
              <a:t> multiple </a:t>
            </a:r>
            <a:r>
              <a:rPr lang="de-DE" sz="900" b="0" err="1"/>
              <a:t>causes</a:t>
            </a:r>
            <a:r>
              <a:rPr lang="de-DE" sz="900" b="0"/>
              <a:t>. </a:t>
            </a:r>
            <a:r>
              <a:rPr lang="de-DE" sz="900" b="0" err="1"/>
              <a:t>Oncol</a:t>
            </a:r>
            <a:r>
              <a:rPr lang="de-DE" sz="900" b="0"/>
              <a:t> Res </a:t>
            </a:r>
            <a:r>
              <a:rPr lang="de-DE" sz="900" b="0" err="1"/>
              <a:t>Treat</a:t>
            </a:r>
            <a:r>
              <a:rPr lang="de-DE" sz="900" b="0"/>
              <a:t> 2021; 44(9): 469–475.</a:t>
            </a:r>
          </a:p>
        </p:txBody>
      </p:sp>
      <p:sp>
        <p:nvSpPr>
          <p:cNvPr id="6" name="Inhaltsplatzhalter 6">
            <a:extLst>
              <a:ext uri="{FF2B5EF4-FFF2-40B4-BE49-F238E27FC236}">
                <a16:creationId xmlns:a16="http://schemas.microsoft.com/office/drawing/2014/main" id="{2104A714-DE97-EE30-91C8-92E06B4026CE}"/>
              </a:ext>
            </a:extLst>
          </p:cNvPr>
          <p:cNvSpPr txBox="1">
            <a:spLocks/>
          </p:cNvSpPr>
          <p:nvPr/>
        </p:nvSpPr>
        <p:spPr>
          <a:xfrm>
            <a:off x="494005" y="1845000"/>
            <a:ext cx="6188897" cy="3168000"/>
          </a:xfrm>
          <a:prstGeom prst="rect">
            <a:avLst/>
          </a:prstGeom>
          <a:solidFill>
            <a:schemeClr val="bg1">
              <a:lumMod val="95000"/>
            </a:schemeClr>
          </a:solidFill>
        </p:spPr>
        <p:txBody>
          <a:bodyPr vert="horz" lIns="91440" tIns="14400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ct val="0"/>
              </a:spcBef>
              <a:spcAft>
                <a:spcPts val="1400"/>
              </a:spcAft>
              <a:buNone/>
            </a:pPr>
            <a:endParaRPr lang="de-DE" sz="2000">
              <a:solidFill>
                <a:srgbClr val="002060"/>
              </a:solidFill>
              <a:ea typeface="+mj-ea"/>
              <a:cs typeface="+mj-cs"/>
            </a:endParaRPr>
          </a:p>
        </p:txBody>
      </p:sp>
      <p:sp>
        <p:nvSpPr>
          <p:cNvPr id="7" name="Inhaltsplatzhalter 6">
            <a:extLst>
              <a:ext uri="{FF2B5EF4-FFF2-40B4-BE49-F238E27FC236}">
                <a16:creationId xmlns:a16="http://schemas.microsoft.com/office/drawing/2014/main" id="{1FAAE0EA-E06E-2610-F16D-9BB162159C1C}"/>
              </a:ext>
            </a:extLst>
          </p:cNvPr>
          <p:cNvSpPr txBox="1">
            <a:spLocks/>
          </p:cNvSpPr>
          <p:nvPr/>
        </p:nvSpPr>
        <p:spPr>
          <a:xfrm>
            <a:off x="6808355" y="2520606"/>
            <a:ext cx="4490380" cy="2492394"/>
          </a:xfrm>
          <a:prstGeom prst="rect">
            <a:avLst/>
          </a:prstGeom>
          <a:solidFill>
            <a:schemeClr val="bg1">
              <a:lumMod val="95000"/>
            </a:schemeClr>
          </a:solidFill>
        </p:spPr>
        <p:txBody>
          <a:bodyPr vert="horz" lIns="91440" tIns="14400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1200"/>
              </a:spcAft>
              <a:buFont typeface="Wingdings" panose="05000000000000000000" pitchFamily="2" charset="2"/>
              <a:buChar char="§"/>
            </a:pPr>
            <a:endParaRPr lang="de-DE" sz="1800">
              <a:solidFill>
                <a:srgbClr val="6DD17F"/>
              </a:solidFill>
              <a:latin typeface="Calibri" panose="020F0502020204030204"/>
              <a:ea typeface="+mj-ea"/>
              <a:cs typeface="+mj-cs"/>
            </a:endParaRPr>
          </a:p>
        </p:txBody>
      </p:sp>
      <p:sp>
        <p:nvSpPr>
          <p:cNvPr id="14" name="Textfeld 13">
            <a:extLst>
              <a:ext uri="{FF2B5EF4-FFF2-40B4-BE49-F238E27FC236}">
                <a16:creationId xmlns:a16="http://schemas.microsoft.com/office/drawing/2014/main" id="{45F32EF5-B7F1-124A-B95D-526BA3082193}"/>
              </a:ext>
            </a:extLst>
          </p:cNvPr>
          <p:cNvSpPr txBox="1"/>
          <p:nvPr/>
        </p:nvSpPr>
        <p:spPr>
          <a:xfrm>
            <a:off x="619458" y="2077364"/>
            <a:ext cx="5946712" cy="2762936"/>
          </a:xfrm>
          <a:prstGeom prst="rect">
            <a:avLst/>
          </a:prstGeom>
          <a:noFill/>
        </p:spPr>
        <p:txBody>
          <a:bodyPr wrap="square">
            <a:spAutoFit/>
          </a:bodyPr>
          <a:lstStyle/>
          <a:p>
            <a:pPr marL="0" indent="0">
              <a:lnSpc>
                <a:spcPts val="2600"/>
              </a:lnSpc>
              <a:spcBef>
                <a:spcPct val="0"/>
              </a:spcBef>
              <a:spcAft>
                <a:spcPts val="1400"/>
              </a:spcAft>
              <a:buNone/>
            </a:pPr>
            <a:r>
              <a:rPr lang="de-DE" b="1">
                <a:solidFill>
                  <a:srgbClr val="002060"/>
                </a:solidFill>
                <a:ea typeface="+mj-ea"/>
                <a:cs typeface="+mj-cs"/>
              </a:rPr>
              <a:t>85 % </a:t>
            </a:r>
            <a:r>
              <a:rPr lang="de-DE">
                <a:solidFill>
                  <a:srgbClr val="002060"/>
                </a:solidFill>
                <a:ea typeface="+mj-ea"/>
                <a:cs typeface="+mj-cs"/>
              </a:rPr>
              <a:t>der Tumorpatienten </a:t>
            </a:r>
            <a:r>
              <a:rPr lang="de-DE" b="1">
                <a:solidFill>
                  <a:srgbClr val="002060"/>
                </a:solidFill>
                <a:ea typeface="+mj-ea"/>
                <a:cs typeface="+mj-cs"/>
              </a:rPr>
              <a:t>wünschen</a:t>
            </a:r>
            <a:r>
              <a:rPr lang="de-DE">
                <a:solidFill>
                  <a:srgbClr val="002060"/>
                </a:solidFill>
                <a:ea typeface="+mj-ea"/>
                <a:cs typeface="+mj-cs"/>
              </a:rPr>
              <a:t> sich nach erfolgreicher Behandlung eine </a:t>
            </a:r>
            <a:r>
              <a:rPr lang="de-DE" b="1">
                <a:solidFill>
                  <a:srgbClr val="002060"/>
                </a:solidFill>
                <a:ea typeface="+mj-ea"/>
                <a:cs typeface="+mj-cs"/>
              </a:rPr>
              <a:t>rasche (Re-)Integration </a:t>
            </a:r>
            <a:r>
              <a:rPr lang="de-DE">
                <a:solidFill>
                  <a:srgbClr val="002060"/>
                </a:solidFill>
                <a:ea typeface="+mj-ea"/>
                <a:cs typeface="+mj-cs"/>
              </a:rPr>
              <a:t>in „das normale Leben“ und somit auch in die berufliche Tätigkeit </a:t>
            </a:r>
          </a:p>
          <a:p>
            <a:pPr marL="0" indent="0">
              <a:lnSpc>
                <a:spcPts val="2600"/>
              </a:lnSpc>
              <a:spcBef>
                <a:spcPct val="0"/>
              </a:spcBef>
              <a:spcAft>
                <a:spcPts val="1400"/>
              </a:spcAft>
              <a:buNone/>
            </a:pPr>
            <a:r>
              <a:rPr lang="de-DE" b="1">
                <a:solidFill>
                  <a:srgbClr val="002060"/>
                </a:solidFill>
                <a:ea typeface="+mj-ea"/>
                <a:cs typeface="+mj-cs"/>
              </a:rPr>
              <a:t>                            ABER</a:t>
            </a:r>
          </a:p>
          <a:p>
            <a:pPr>
              <a:lnSpc>
                <a:spcPts val="2600"/>
              </a:lnSpc>
              <a:spcBef>
                <a:spcPct val="0"/>
              </a:spcBef>
              <a:spcAft>
                <a:spcPts val="1400"/>
              </a:spcAft>
            </a:pPr>
            <a:r>
              <a:rPr lang="de-DE">
                <a:solidFill>
                  <a:srgbClr val="002060"/>
                </a:solidFill>
                <a:ea typeface="+mj-ea"/>
                <a:cs typeface="+mj-cs"/>
              </a:rPr>
              <a:t>Ca. </a:t>
            </a:r>
            <a:r>
              <a:rPr lang="de-DE" b="1">
                <a:solidFill>
                  <a:srgbClr val="002060"/>
                </a:solidFill>
                <a:ea typeface="+mj-ea"/>
                <a:cs typeface="+mj-cs"/>
              </a:rPr>
              <a:t>40 % </a:t>
            </a:r>
            <a:r>
              <a:rPr lang="de-DE">
                <a:solidFill>
                  <a:srgbClr val="002060"/>
                </a:solidFill>
                <a:ea typeface="+mj-ea"/>
                <a:cs typeface="+mj-cs"/>
              </a:rPr>
              <a:t>der Patienten </a:t>
            </a:r>
            <a:r>
              <a:rPr lang="de-DE" b="1">
                <a:solidFill>
                  <a:srgbClr val="002060"/>
                </a:solidFill>
                <a:ea typeface="+mj-ea"/>
                <a:cs typeface="+mj-cs"/>
              </a:rPr>
              <a:t>schätzen</a:t>
            </a:r>
            <a:r>
              <a:rPr lang="de-DE">
                <a:solidFill>
                  <a:srgbClr val="002060"/>
                </a:solidFill>
                <a:ea typeface="+mj-ea"/>
                <a:cs typeface="+mj-cs"/>
              </a:rPr>
              <a:t> ihre </a:t>
            </a:r>
            <a:r>
              <a:rPr lang="de-DE" b="1">
                <a:solidFill>
                  <a:srgbClr val="002060"/>
                </a:solidFill>
                <a:ea typeface="+mj-ea"/>
                <a:cs typeface="+mj-cs"/>
              </a:rPr>
              <a:t>körperliche und berufliche Leistungsfähigkeit </a:t>
            </a:r>
            <a:r>
              <a:rPr lang="de-DE">
                <a:solidFill>
                  <a:srgbClr val="002060"/>
                </a:solidFill>
                <a:ea typeface="+mj-ea"/>
                <a:cs typeface="+mj-cs"/>
              </a:rPr>
              <a:t>zu diesem Zeitpunkt als bestenfalls</a:t>
            </a:r>
            <a:r>
              <a:rPr lang="de-DE" b="1">
                <a:solidFill>
                  <a:srgbClr val="002060"/>
                </a:solidFill>
                <a:ea typeface="+mj-ea"/>
                <a:cs typeface="+mj-cs"/>
              </a:rPr>
              <a:t> mittelmäßig ein</a:t>
            </a:r>
            <a:r>
              <a:rPr lang="de-DE" b="1" baseline="30000">
                <a:solidFill>
                  <a:srgbClr val="002060"/>
                </a:solidFill>
                <a:ea typeface="+mj-ea"/>
                <a:cs typeface="+mj-cs"/>
              </a:rPr>
              <a:t>1</a:t>
            </a:r>
            <a:endParaRPr lang="de-DE">
              <a:solidFill>
                <a:srgbClr val="002060"/>
              </a:solidFill>
              <a:ea typeface="+mj-ea"/>
              <a:cs typeface="+mj-cs"/>
            </a:endParaRPr>
          </a:p>
        </p:txBody>
      </p:sp>
      <p:sp>
        <p:nvSpPr>
          <p:cNvPr id="10" name="Rechteck 9">
            <a:extLst>
              <a:ext uri="{FF2B5EF4-FFF2-40B4-BE49-F238E27FC236}">
                <a16:creationId xmlns:a16="http://schemas.microsoft.com/office/drawing/2014/main" id="{7167F665-5948-8911-4DD7-85E879E09CEE}"/>
              </a:ext>
            </a:extLst>
          </p:cNvPr>
          <p:cNvSpPr/>
          <p:nvPr/>
        </p:nvSpPr>
        <p:spPr>
          <a:xfrm>
            <a:off x="494005" y="5144207"/>
            <a:ext cx="10883995" cy="580705"/>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endParaRPr lang="de-DE" sz="2000" b="1"/>
          </a:p>
        </p:txBody>
      </p:sp>
      <p:sp>
        <p:nvSpPr>
          <p:cNvPr id="13" name="Textfeld 12">
            <a:extLst>
              <a:ext uri="{FF2B5EF4-FFF2-40B4-BE49-F238E27FC236}">
                <a16:creationId xmlns:a16="http://schemas.microsoft.com/office/drawing/2014/main" id="{F77CE643-4ED6-C3B1-732F-ECA2ACD36597}"/>
              </a:ext>
            </a:extLst>
          </p:cNvPr>
          <p:cNvSpPr txBox="1"/>
          <p:nvPr/>
        </p:nvSpPr>
        <p:spPr>
          <a:xfrm>
            <a:off x="2945907" y="5207708"/>
            <a:ext cx="6105644" cy="461665"/>
          </a:xfrm>
          <a:prstGeom prst="rect">
            <a:avLst/>
          </a:prstGeom>
          <a:noFill/>
        </p:spPr>
        <p:txBody>
          <a:bodyPr wrap="square" anchor="ctr">
            <a:spAutoFit/>
          </a:bodyPr>
          <a:lstStyle/>
          <a:p>
            <a:pPr algn="ctr"/>
            <a:r>
              <a:rPr lang="de-DE" sz="2400" b="1">
                <a:solidFill>
                  <a:schemeClr val="bg1"/>
                </a:solidFill>
              </a:rPr>
              <a:t>Cave: sozialer Abstieg!</a:t>
            </a:r>
          </a:p>
        </p:txBody>
      </p:sp>
      <p:sp>
        <p:nvSpPr>
          <p:cNvPr id="15" name="Textfeld 14">
            <a:extLst>
              <a:ext uri="{FF2B5EF4-FFF2-40B4-BE49-F238E27FC236}">
                <a16:creationId xmlns:a16="http://schemas.microsoft.com/office/drawing/2014/main" id="{C5745295-2B68-6D43-9329-E6F2FDC6D6EF}"/>
              </a:ext>
            </a:extLst>
          </p:cNvPr>
          <p:cNvSpPr txBox="1"/>
          <p:nvPr/>
        </p:nvSpPr>
        <p:spPr>
          <a:xfrm>
            <a:off x="6954592" y="2666972"/>
            <a:ext cx="4193114" cy="2287806"/>
          </a:xfrm>
          <a:prstGeom prst="rect">
            <a:avLst/>
          </a:prstGeom>
          <a:noFill/>
        </p:spPr>
        <p:txBody>
          <a:bodyPr wrap="square" lIns="91440" tIns="45720" rIns="91440" bIns="45720" anchor="t">
            <a:spAutoFit/>
          </a:bodyPr>
          <a:lstStyle/>
          <a:p>
            <a:pPr>
              <a:spcBef>
                <a:spcPct val="0"/>
              </a:spcBef>
              <a:spcAft>
                <a:spcPts val="1000"/>
              </a:spcAft>
            </a:pPr>
            <a:r>
              <a:rPr lang="de-DE">
                <a:solidFill>
                  <a:srgbClr val="002060"/>
                </a:solidFill>
                <a:ea typeface="+mj-ea"/>
                <a:cs typeface="+mj-cs"/>
              </a:rPr>
              <a:t>Dies führt z. B. zu Schlafstörungen:</a:t>
            </a:r>
            <a:endParaRPr lang="en-US">
              <a:solidFill>
                <a:srgbClr val="002060"/>
              </a:solidFill>
              <a:ea typeface="+mj-ea"/>
              <a:cs typeface="Calibri"/>
            </a:endParaRPr>
          </a:p>
          <a:p>
            <a:pPr marL="273050" indent="-273050">
              <a:spcBef>
                <a:spcPct val="0"/>
              </a:spcBef>
              <a:spcAft>
                <a:spcPts val="1000"/>
              </a:spcAft>
              <a:buFont typeface="Wingdings" panose="05000000000000000000" pitchFamily="2" charset="2"/>
              <a:buChar char="§"/>
            </a:pPr>
            <a:r>
              <a:rPr lang="de-DE">
                <a:solidFill>
                  <a:srgbClr val="002060"/>
                </a:solidFill>
                <a:ea typeface="+mj-ea"/>
                <a:cs typeface="+mj-cs"/>
              </a:rPr>
              <a:t>58 % der Patienten, die unter finanziellen Sorgen leiden, haben Schlafstörungen</a:t>
            </a:r>
            <a:r>
              <a:rPr lang="de-DE" baseline="30000">
                <a:solidFill>
                  <a:srgbClr val="002060"/>
                </a:solidFill>
                <a:ea typeface="+mj-ea"/>
                <a:cs typeface="+mj-cs"/>
              </a:rPr>
              <a:t>2</a:t>
            </a:r>
            <a:endParaRPr lang="en-US">
              <a:solidFill>
                <a:srgbClr val="002060"/>
              </a:solidFill>
              <a:ea typeface="+mj-ea"/>
              <a:cs typeface="Calibri"/>
            </a:endParaRPr>
          </a:p>
          <a:p>
            <a:pPr marL="273050" indent="-273050">
              <a:lnSpc>
                <a:spcPct val="100000"/>
              </a:lnSpc>
              <a:spcBef>
                <a:spcPct val="0"/>
              </a:spcBef>
              <a:spcAft>
                <a:spcPts val="1000"/>
              </a:spcAft>
              <a:buFont typeface="Wingdings" panose="05000000000000000000" pitchFamily="2" charset="2"/>
              <a:buChar char="§"/>
            </a:pPr>
            <a:r>
              <a:rPr lang="de-DE">
                <a:solidFill>
                  <a:srgbClr val="002060"/>
                </a:solidFill>
                <a:ea typeface="+mj-ea"/>
                <a:cs typeface="+mj-cs"/>
              </a:rPr>
              <a:t>Kommen Sorgen um den Arbeitsplatz hinzu, steigt der Anteil mit Schlafstörungen auf 100 %</a:t>
            </a:r>
            <a:r>
              <a:rPr lang="de-DE" baseline="30000">
                <a:solidFill>
                  <a:srgbClr val="002060"/>
                </a:solidFill>
                <a:ea typeface="+mj-ea"/>
                <a:cs typeface="+mj-cs"/>
              </a:rPr>
              <a:t>2</a:t>
            </a:r>
            <a:endParaRPr lang="de-DE">
              <a:solidFill>
                <a:srgbClr val="002060"/>
              </a:solidFill>
              <a:ea typeface="+mj-ea"/>
              <a:cs typeface="Calibri" panose="020F0502020204030204"/>
            </a:endParaRPr>
          </a:p>
        </p:txBody>
      </p:sp>
      <p:pic>
        <p:nvPicPr>
          <p:cNvPr id="3" name="Grafik 2">
            <a:extLst>
              <a:ext uri="{FF2B5EF4-FFF2-40B4-BE49-F238E27FC236}">
                <a16:creationId xmlns:a16="http://schemas.microsoft.com/office/drawing/2014/main" id="{995696AE-6706-53A3-1AFD-DE3BB1E2C1E7}"/>
              </a:ext>
            </a:extLst>
          </p:cNvPr>
          <p:cNvPicPr>
            <a:picLocks noChangeAspect="1"/>
          </p:cNvPicPr>
          <p:nvPr/>
        </p:nvPicPr>
        <p:blipFill>
          <a:blip r:embed="rId3"/>
          <a:stretch>
            <a:fillRect/>
          </a:stretch>
        </p:blipFill>
        <p:spPr>
          <a:xfrm>
            <a:off x="10091060" y="1233760"/>
            <a:ext cx="1138260" cy="1134375"/>
          </a:xfrm>
          <a:prstGeom prst="rect">
            <a:avLst/>
          </a:prstGeom>
        </p:spPr>
      </p:pic>
    </p:spTree>
    <p:extLst>
      <p:ext uri="{BB962C8B-B14F-4D97-AF65-F5344CB8AC3E}">
        <p14:creationId xmlns:p14="http://schemas.microsoft.com/office/powerpoint/2010/main" val="216472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2B64FB7-B177-2DB7-6821-77F81B4D3A73}"/>
              </a:ext>
            </a:extLst>
          </p:cNvPr>
          <p:cNvSpPr>
            <a:spLocks noGrp="1"/>
          </p:cNvSpPr>
          <p:nvPr>
            <p:ph type="body" sz="quarter" idx="13"/>
          </p:nvPr>
        </p:nvSpPr>
        <p:spPr/>
        <p:txBody>
          <a:bodyPr>
            <a:normAutofit/>
          </a:bodyPr>
          <a:lstStyle/>
          <a:p>
            <a:r>
              <a:rPr lang="de-DE" sz="3200"/>
              <a:t>Inhaltsverzeichnis </a:t>
            </a:r>
          </a:p>
        </p:txBody>
      </p:sp>
      <p:sp>
        <p:nvSpPr>
          <p:cNvPr id="3" name="Inhaltsplatzhalter 2">
            <a:extLst>
              <a:ext uri="{FF2B5EF4-FFF2-40B4-BE49-F238E27FC236}">
                <a16:creationId xmlns:a16="http://schemas.microsoft.com/office/drawing/2014/main" id="{2134559D-3138-D362-6696-83BF9DCA704B}"/>
              </a:ext>
            </a:extLst>
          </p:cNvPr>
          <p:cNvSpPr>
            <a:spLocks noGrp="1"/>
          </p:cNvSpPr>
          <p:nvPr>
            <p:ph idx="1"/>
          </p:nvPr>
        </p:nvSpPr>
        <p:spPr>
          <a:xfrm>
            <a:off x="479425" y="1233488"/>
            <a:ext cx="10515600" cy="4777564"/>
          </a:xfrm>
        </p:spPr>
        <p:txBody>
          <a:bodyPr vert="horz" lIns="91440" tIns="45720" rIns="91440" bIns="45720" rtlCol="0" anchor="t">
            <a:normAutofit fontScale="85000" lnSpcReduction="20000"/>
          </a:bodyPr>
          <a:lstStyle/>
          <a:p>
            <a:pPr>
              <a:buFont typeface="+mj-lt"/>
              <a:buAutoNum type="arabicPeriod"/>
            </a:pPr>
            <a:r>
              <a:rPr lang="de-DE" dirty="0">
                <a:solidFill>
                  <a:srgbClr val="002060"/>
                </a:solidFill>
              </a:rPr>
              <a:t> </a:t>
            </a:r>
            <a:r>
              <a:rPr lang="de-DE" dirty="0">
                <a:solidFill>
                  <a:srgbClr val="002060"/>
                </a:solidFill>
                <a:hlinkClick r:id="rId2" action="ppaction://hlinksldjump"/>
              </a:rPr>
              <a:t>Cancer </a:t>
            </a:r>
            <a:r>
              <a:rPr lang="de-DE" dirty="0" err="1">
                <a:solidFill>
                  <a:srgbClr val="002060"/>
                </a:solidFill>
                <a:hlinkClick r:id="rId2" action="ppaction://hlinksldjump"/>
              </a:rPr>
              <a:t>Survivorship</a:t>
            </a:r>
            <a:r>
              <a:rPr lang="de-DE" dirty="0">
                <a:solidFill>
                  <a:srgbClr val="002060"/>
                </a:solidFill>
                <a:hlinkClick r:id="rId2" action="ppaction://hlinksldjump"/>
              </a:rPr>
              <a:t>: Eine Einführung  </a:t>
            </a:r>
            <a:endParaRPr lang="de-DE" dirty="0">
              <a:solidFill>
                <a:srgbClr val="002060"/>
              </a:solidFill>
            </a:endParaRPr>
          </a:p>
          <a:p>
            <a:pPr>
              <a:buFont typeface="+mj-lt"/>
              <a:buAutoNum type="arabicPeriod"/>
            </a:pPr>
            <a:r>
              <a:rPr lang="de-DE" dirty="0">
                <a:solidFill>
                  <a:srgbClr val="002060"/>
                </a:solidFill>
              </a:rPr>
              <a:t> </a:t>
            </a:r>
            <a:r>
              <a:rPr lang="de-DE" dirty="0">
                <a:solidFill>
                  <a:srgbClr val="002060"/>
                </a:solidFill>
                <a:hlinkClick r:id="rId3" action="ppaction://hlinksldjump"/>
              </a:rPr>
              <a:t>Melanom </a:t>
            </a:r>
            <a:r>
              <a:rPr lang="de-DE" dirty="0" err="1">
                <a:solidFill>
                  <a:srgbClr val="002060"/>
                </a:solidFill>
                <a:hlinkClick r:id="rId3" action="ppaction://hlinksldjump"/>
              </a:rPr>
              <a:t>Survivorship</a:t>
            </a:r>
            <a:r>
              <a:rPr lang="de-DE" dirty="0">
                <a:solidFill>
                  <a:srgbClr val="002060"/>
                </a:solidFill>
                <a:hlinkClick r:id="rId3" action="ppaction://hlinksldjump"/>
              </a:rPr>
              <a:t>: Die großen Themen </a:t>
            </a:r>
            <a:endParaRPr lang="de-DE" dirty="0">
              <a:solidFill>
                <a:srgbClr val="002060"/>
              </a:solidFill>
            </a:endParaRPr>
          </a:p>
          <a:p>
            <a:pPr marL="742950" lvl="1" indent="-285750">
              <a:buFont typeface="+mj-lt"/>
              <a:buAutoNum type="arabicPeriod"/>
            </a:pPr>
            <a:r>
              <a:rPr lang="de-DE" sz="2000" dirty="0">
                <a:solidFill>
                  <a:srgbClr val="002060"/>
                </a:solidFill>
                <a:hlinkClick r:id="rId4" action="ppaction://hlinksldjump"/>
              </a:rPr>
              <a:t>Körperliche Langzeit-/Spätfolgen </a:t>
            </a:r>
            <a:endParaRPr lang="de-DE" sz="2000" dirty="0">
              <a:solidFill>
                <a:srgbClr val="002060"/>
              </a:solidFill>
            </a:endParaRPr>
          </a:p>
          <a:p>
            <a:pPr marL="1200150" lvl="2" indent="-285750">
              <a:buFont typeface="+mj-lt"/>
              <a:buAutoNum type="arabicPeriod"/>
            </a:pPr>
            <a:r>
              <a:rPr lang="de-DE" sz="1900" dirty="0">
                <a:solidFill>
                  <a:srgbClr val="002060"/>
                </a:solidFill>
                <a:hlinkClick r:id="rId5" action="ppaction://hlinksldjump"/>
              </a:rPr>
              <a:t>Langzeit- und Spätfolgen gängiger Melanom-Systemtherapien</a:t>
            </a:r>
            <a:endParaRPr lang="de-DE" sz="1900" dirty="0">
              <a:solidFill>
                <a:srgbClr val="002060"/>
              </a:solidFill>
            </a:endParaRPr>
          </a:p>
          <a:p>
            <a:pPr marL="1200150" lvl="2" indent="-285750">
              <a:buFont typeface="+mj-lt"/>
              <a:buAutoNum type="arabicPeriod"/>
            </a:pPr>
            <a:r>
              <a:rPr lang="de-DE" sz="1900" dirty="0">
                <a:solidFill>
                  <a:srgbClr val="002060"/>
                </a:solidFill>
                <a:hlinkClick r:id="rId6" action="ppaction://hlinksldjump"/>
              </a:rPr>
              <a:t>Die adjuvante Therapieentscheidung</a:t>
            </a:r>
            <a:endParaRPr lang="de-DE" sz="1900" dirty="0">
              <a:solidFill>
                <a:srgbClr val="002060"/>
              </a:solidFill>
            </a:endParaRPr>
          </a:p>
          <a:p>
            <a:pPr marL="1200150" lvl="2" indent="-285750">
              <a:buFont typeface="+mj-lt"/>
              <a:buAutoNum type="arabicPeriod"/>
            </a:pPr>
            <a:r>
              <a:rPr lang="de-DE" sz="1900" dirty="0">
                <a:solidFill>
                  <a:srgbClr val="002060"/>
                </a:solidFill>
                <a:hlinkClick r:id="rId7" action="ppaction://hlinksldjump"/>
              </a:rPr>
              <a:t>Lymphödem</a:t>
            </a:r>
            <a:endParaRPr lang="de-DE" sz="1900" dirty="0">
              <a:solidFill>
                <a:srgbClr val="002060"/>
              </a:solidFill>
            </a:endParaRPr>
          </a:p>
          <a:p>
            <a:pPr marL="1200150" lvl="2" indent="-285750">
              <a:buFont typeface="+mj-lt"/>
              <a:buAutoNum type="arabicPeriod"/>
            </a:pPr>
            <a:r>
              <a:rPr lang="de-DE" sz="1900" dirty="0">
                <a:solidFill>
                  <a:srgbClr val="002060"/>
                </a:solidFill>
                <a:hlinkClick r:id="rId8" action="ppaction://hlinksldjump"/>
              </a:rPr>
              <a:t>Zweitmalignome</a:t>
            </a:r>
            <a:r>
              <a:rPr lang="de-DE" sz="1900" dirty="0">
                <a:solidFill>
                  <a:srgbClr val="002060"/>
                </a:solidFill>
              </a:rPr>
              <a:t> </a:t>
            </a:r>
          </a:p>
          <a:p>
            <a:pPr marL="1200150" lvl="2" indent="-285750">
              <a:buFont typeface="+mj-lt"/>
              <a:buAutoNum type="arabicPeriod"/>
            </a:pPr>
            <a:r>
              <a:rPr lang="de-DE" sz="1900" dirty="0">
                <a:solidFill>
                  <a:srgbClr val="002060"/>
                </a:solidFill>
                <a:hlinkClick r:id="rId9" action="ppaction://hlinksldjump"/>
              </a:rPr>
              <a:t>Fatigue</a:t>
            </a:r>
            <a:endParaRPr lang="de-DE" sz="1900" dirty="0">
              <a:solidFill>
                <a:srgbClr val="002060"/>
              </a:solidFill>
            </a:endParaRPr>
          </a:p>
          <a:p>
            <a:pPr marL="742950" lvl="1" indent="-285750">
              <a:buFont typeface="+mj-lt"/>
              <a:buAutoNum type="arabicPeriod"/>
            </a:pPr>
            <a:r>
              <a:rPr lang="de-DE" sz="2000" dirty="0">
                <a:solidFill>
                  <a:srgbClr val="002060"/>
                </a:solidFill>
                <a:hlinkClick r:id="rId10" action="ppaction://hlinksldjump"/>
              </a:rPr>
              <a:t>Psychosoziale Belastungen </a:t>
            </a:r>
            <a:endParaRPr lang="de-DE" sz="2000" dirty="0">
              <a:solidFill>
                <a:srgbClr val="002060"/>
              </a:solidFill>
            </a:endParaRPr>
          </a:p>
          <a:p>
            <a:pPr marL="742950" lvl="1" indent="-285750">
              <a:buFont typeface="+mj-lt"/>
              <a:buAutoNum type="arabicPeriod"/>
            </a:pPr>
            <a:r>
              <a:rPr lang="de-DE" sz="2000" dirty="0">
                <a:solidFill>
                  <a:srgbClr val="002060"/>
                </a:solidFill>
                <a:hlinkClick r:id="rId11" action="ppaction://hlinksldjump"/>
              </a:rPr>
              <a:t>Ökonomische Langzeitfolgen: Financial </a:t>
            </a:r>
            <a:r>
              <a:rPr lang="de-DE" sz="2000" dirty="0" err="1">
                <a:solidFill>
                  <a:srgbClr val="002060"/>
                </a:solidFill>
                <a:hlinkClick r:id="rId11" action="ppaction://hlinksldjump"/>
              </a:rPr>
              <a:t>Toxicity</a:t>
            </a:r>
            <a:r>
              <a:rPr lang="de-DE" sz="2000" dirty="0">
                <a:solidFill>
                  <a:srgbClr val="002060"/>
                </a:solidFill>
                <a:hlinkClick r:id="rId11" action="ppaction://hlinksldjump"/>
              </a:rPr>
              <a:t> und Beruf</a:t>
            </a:r>
            <a:endParaRPr lang="de-DE" sz="2000" dirty="0">
              <a:solidFill>
                <a:srgbClr val="002060"/>
              </a:solidFill>
            </a:endParaRPr>
          </a:p>
          <a:p>
            <a:pPr marL="742950" lvl="1" indent="-285750">
              <a:buFont typeface="+mj-lt"/>
              <a:buAutoNum type="arabicPeriod"/>
            </a:pPr>
            <a:r>
              <a:rPr lang="de-DE" sz="2000" dirty="0">
                <a:solidFill>
                  <a:srgbClr val="002060"/>
                </a:solidFill>
                <a:hlinkClick r:id="rId12" action="ppaction://hlinksldjump"/>
              </a:rPr>
              <a:t>Lebensstil und tertiäre Prävention</a:t>
            </a:r>
            <a:endParaRPr lang="de-DE" sz="2000" dirty="0">
              <a:solidFill>
                <a:srgbClr val="002060"/>
              </a:solidFill>
              <a:highlight>
                <a:srgbClr val="FFFF00"/>
              </a:highlight>
            </a:endParaRPr>
          </a:p>
          <a:p>
            <a:pPr marL="285750" indent="-285750">
              <a:buFont typeface="+mj-lt"/>
              <a:buAutoNum type="arabicPeriod"/>
            </a:pPr>
            <a:r>
              <a:rPr lang="de-DE" dirty="0">
                <a:solidFill>
                  <a:srgbClr val="002060"/>
                </a:solidFill>
                <a:hlinkClick r:id="rId13" action="ppaction://hlinksldjump"/>
              </a:rPr>
              <a:t>Versorgung der </a:t>
            </a:r>
            <a:r>
              <a:rPr lang="de-DE" i="1" dirty="0">
                <a:solidFill>
                  <a:srgbClr val="002060"/>
                </a:solidFill>
                <a:hlinkClick r:id="rId13" action="ppaction://hlinksldjump"/>
              </a:rPr>
              <a:t>Cancer Survivors </a:t>
            </a:r>
            <a:r>
              <a:rPr lang="de-DE" dirty="0">
                <a:solidFill>
                  <a:srgbClr val="002060"/>
                </a:solidFill>
                <a:hlinkClick r:id="rId13" action="ppaction://hlinksldjump"/>
              </a:rPr>
              <a:t>in Deutschland </a:t>
            </a:r>
            <a:endParaRPr lang="de-DE" dirty="0">
              <a:solidFill>
                <a:srgbClr val="002060"/>
              </a:solidFill>
            </a:endParaRPr>
          </a:p>
          <a:p>
            <a:pPr marL="742950" lvl="1" indent="-285750">
              <a:buFont typeface="+mj-lt"/>
              <a:buAutoNum type="arabicPeriod"/>
            </a:pPr>
            <a:r>
              <a:rPr lang="de-DE" sz="2000" dirty="0" err="1">
                <a:solidFill>
                  <a:srgbClr val="002060"/>
                </a:solidFill>
                <a:hlinkClick r:id="rId14" action="ppaction://hlinksldjump"/>
              </a:rPr>
              <a:t>Survivorship</a:t>
            </a:r>
            <a:r>
              <a:rPr lang="de-DE" sz="2000" dirty="0">
                <a:solidFill>
                  <a:srgbClr val="002060"/>
                </a:solidFill>
                <a:hlinkClick r:id="rId14" action="ppaction://hlinksldjump"/>
              </a:rPr>
              <a:t>-Programme</a:t>
            </a:r>
            <a:endParaRPr lang="de-DE" sz="2000" dirty="0">
              <a:solidFill>
                <a:srgbClr val="002060"/>
              </a:solidFill>
            </a:endParaRPr>
          </a:p>
          <a:p>
            <a:pPr marL="742950" lvl="1" indent="-285750">
              <a:buFont typeface="+mj-lt"/>
              <a:buAutoNum type="arabicPeriod"/>
            </a:pPr>
            <a:r>
              <a:rPr lang="de-DE" sz="2000" dirty="0">
                <a:solidFill>
                  <a:srgbClr val="002060"/>
                </a:solidFill>
                <a:hlinkClick r:id="rId15" action="ppaction://hlinksldjump"/>
              </a:rPr>
              <a:t>Anschlussheilbehandlung (AHB)/Rehabilitation</a:t>
            </a:r>
            <a:endParaRPr lang="de-DE" sz="2000" dirty="0">
              <a:solidFill>
                <a:srgbClr val="002060"/>
              </a:solidFill>
            </a:endParaRPr>
          </a:p>
          <a:p>
            <a:pPr marL="742950" lvl="1" indent="-285750">
              <a:buFont typeface="+mj-lt"/>
              <a:buAutoNum type="arabicPeriod"/>
            </a:pPr>
            <a:r>
              <a:rPr lang="de-DE" sz="2000" dirty="0">
                <a:solidFill>
                  <a:srgbClr val="002060"/>
                </a:solidFill>
                <a:hlinkClick r:id="rId16" action="ppaction://hlinksldjump"/>
              </a:rPr>
              <a:t>Versorgungsangebote für </a:t>
            </a:r>
            <a:r>
              <a:rPr lang="de-DE" sz="2100" dirty="0">
                <a:solidFill>
                  <a:srgbClr val="002060"/>
                </a:solidFill>
                <a:hlinkClick r:id="rId16" action="ppaction://hlinksldjump"/>
              </a:rPr>
              <a:t>Melanom-</a:t>
            </a:r>
            <a:r>
              <a:rPr lang="de-DE" sz="2100" i="1" dirty="0">
                <a:solidFill>
                  <a:srgbClr val="002060"/>
                </a:solidFill>
                <a:hlinkClick r:id="rId16" action="ppaction://hlinksldjump"/>
              </a:rPr>
              <a:t>Survivors</a:t>
            </a:r>
            <a:endParaRPr lang="de-DE" sz="2100" i="1" dirty="0">
              <a:solidFill>
                <a:srgbClr val="002060"/>
              </a:solidFill>
            </a:endParaRPr>
          </a:p>
          <a:p>
            <a:pPr marL="285750" indent="-285750">
              <a:buFont typeface="+mj-lt"/>
              <a:buAutoNum type="arabicPeriod"/>
            </a:pPr>
            <a:r>
              <a:rPr lang="de-DE" sz="2400" dirty="0">
                <a:solidFill>
                  <a:srgbClr val="002060"/>
                </a:solidFill>
                <a:hlinkClick r:id="rId17" action="ppaction://hlinksldjump"/>
              </a:rPr>
              <a:t>Appendix</a:t>
            </a:r>
            <a:r>
              <a:rPr lang="de-DE" sz="2400" dirty="0">
                <a:solidFill>
                  <a:srgbClr val="002060"/>
                </a:solidFill>
              </a:rPr>
              <a:t>:</a:t>
            </a:r>
          </a:p>
          <a:p>
            <a:pPr marL="742950" lvl="1" indent="-285750">
              <a:buFont typeface="+mj-lt"/>
              <a:buAutoNum type="arabicPeriod"/>
            </a:pPr>
            <a:r>
              <a:rPr lang="de-DE" sz="2000" dirty="0">
                <a:solidFill>
                  <a:srgbClr val="002060"/>
                </a:solidFill>
                <a:hlinkClick r:id="rId18" action="ppaction://hlinksldjump"/>
              </a:rPr>
              <a:t>Zusatzinfo </a:t>
            </a:r>
            <a:r>
              <a:rPr lang="de-DE" sz="2000">
                <a:solidFill>
                  <a:srgbClr val="002060"/>
                </a:solidFill>
                <a:hlinkClick r:id="rId18" action="ppaction://hlinksldjump"/>
              </a:rPr>
              <a:t>Fatigue </a:t>
            </a:r>
            <a:endParaRPr lang="de-DE" sz="2000" dirty="0">
              <a:solidFill>
                <a:srgbClr val="002060"/>
              </a:solidFill>
            </a:endParaRPr>
          </a:p>
        </p:txBody>
      </p:sp>
      <p:sp>
        <p:nvSpPr>
          <p:cNvPr id="4" name="Textplatzhalter 3">
            <a:extLst>
              <a:ext uri="{FF2B5EF4-FFF2-40B4-BE49-F238E27FC236}">
                <a16:creationId xmlns:a16="http://schemas.microsoft.com/office/drawing/2014/main" id="{E7F7DA6E-3EF3-6B9C-8792-8DA12EB790FA}"/>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3084207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2.4 Lebensstil und tertiäre Prävention </a:t>
            </a:r>
          </a:p>
        </p:txBody>
      </p:sp>
      <p:sp>
        <p:nvSpPr>
          <p:cNvPr id="7" name="Textfeld 6">
            <a:extLst>
              <a:ext uri="{FF2B5EF4-FFF2-40B4-BE49-F238E27FC236}">
                <a16:creationId xmlns:a16="http://schemas.microsoft.com/office/drawing/2014/main" id="{2A472033-AE9E-040C-4A59-28D4E938892F}"/>
              </a:ext>
            </a:extLst>
          </p:cNvPr>
          <p:cNvSpPr txBox="1"/>
          <p:nvPr/>
        </p:nvSpPr>
        <p:spPr>
          <a:xfrm>
            <a:off x="494007" y="3105970"/>
            <a:ext cx="10609182" cy="2939266"/>
          </a:xfrm>
          <a:prstGeom prst="rect">
            <a:avLst/>
          </a:prstGeom>
          <a:noFill/>
        </p:spPr>
        <p:txBody>
          <a:bodyPr wrap="square" rtlCol="0">
            <a:spAutoFit/>
          </a:bodyPr>
          <a:lstStyle/>
          <a:p>
            <a:pPr marL="230400" indent="-230400">
              <a:spcAft>
                <a:spcPts val="500"/>
              </a:spcAft>
              <a:buClr>
                <a:srgbClr val="002060"/>
              </a:buClr>
              <a:buFont typeface="Wingdings" panose="05000000000000000000" pitchFamily="2" charset="2"/>
              <a:buChar char="§"/>
            </a:pPr>
            <a:r>
              <a:rPr lang="de-DE" sz="1600">
                <a:solidFill>
                  <a:srgbClr val="002060"/>
                </a:solidFill>
              </a:rPr>
              <a:t>Wichtige Komponente ist die </a:t>
            </a:r>
            <a:r>
              <a:rPr lang="de-DE" sz="1600" b="1">
                <a:solidFill>
                  <a:srgbClr val="002060"/>
                </a:solidFill>
              </a:rPr>
              <a:t>regelmäßige Nachsorgeuntersuchung und Selbstuntersuchung</a:t>
            </a:r>
            <a:r>
              <a:rPr lang="de-DE" sz="1600">
                <a:solidFill>
                  <a:srgbClr val="002060"/>
                </a:solidFill>
              </a:rPr>
              <a:t>, um Rezidive, Zweitmelanome oder Metastasen so früh wie möglich zu erkennen (körperliche Untersuchungen, Bluttests, bildgebende Verfahren, Biopsien)</a:t>
            </a:r>
            <a:r>
              <a:rPr lang="de-DE" sz="1600" baseline="30000">
                <a:solidFill>
                  <a:srgbClr val="002060"/>
                </a:solidFill>
              </a:rPr>
              <a:t>1</a:t>
            </a:r>
            <a:r>
              <a:rPr lang="de-DE" sz="1600">
                <a:solidFill>
                  <a:srgbClr val="002060"/>
                </a:solidFill>
              </a:rPr>
              <a:t> </a:t>
            </a:r>
          </a:p>
          <a:p>
            <a:pPr marL="230400" indent="-230400">
              <a:spcAft>
                <a:spcPts val="500"/>
              </a:spcAft>
              <a:buClr>
                <a:srgbClr val="002060"/>
              </a:buClr>
              <a:buFont typeface="Wingdings" panose="05000000000000000000" pitchFamily="2" charset="2"/>
              <a:buChar char="§"/>
            </a:pPr>
            <a:r>
              <a:rPr lang="de-DE" sz="1600">
                <a:solidFill>
                  <a:srgbClr val="002060"/>
                </a:solidFill>
              </a:rPr>
              <a:t>Tertiärprävention umfasst auch </a:t>
            </a:r>
            <a:r>
              <a:rPr lang="de-DE" sz="1600" b="1">
                <a:solidFill>
                  <a:srgbClr val="002060"/>
                </a:solidFill>
              </a:rPr>
              <a:t>Lebensstiländerungen</a:t>
            </a:r>
            <a:r>
              <a:rPr lang="de-DE" sz="1600">
                <a:solidFill>
                  <a:srgbClr val="002060"/>
                </a:solidFill>
              </a:rPr>
              <a:t>:</a:t>
            </a:r>
            <a:r>
              <a:rPr lang="de-DE" sz="1600" baseline="30000">
                <a:solidFill>
                  <a:srgbClr val="002060"/>
                </a:solidFill>
              </a:rPr>
              <a:t>4</a:t>
            </a:r>
          </a:p>
          <a:p>
            <a:pPr marL="450850" lvl="2" indent="-225425">
              <a:spcAft>
                <a:spcPts val="500"/>
              </a:spcAft>
              <a:buClr>
                <a:srgbClr val="002060"/>
              </a:buClr>
              <a:buFont typeface="Wingdings" panose="05000000000000000000" pitchFamily="2" charset="2"/>
              <a:buChar char="§"/>
            </a:pPr>
            <a:r>
              <a:rPr lang="de-DE" sz="1600">
                <a:solidFill>
                  <a:srgbClr val="002060"/>
                </a:solidFill>
              </a:rPr>
              <a:t>Vermeidung von UV-Strahlung</a:t>
            </a:r>
          </a:p>
          <a:p>
            <a:pPr marL="450850" lvl="2" indent="-225425">
              <a:spcAft>
                <a:spcPts val="500"/>
              </a:spcAft>
              <a:buClr>
                <a:srgbClr val="002060"/>
              </a:buClr>
              <a:buFont typeface="Wingdings" panose="05000000000000000000" pitchFamily="2" charset="2"/>
              <a:buChar char="§"/>
            </a:pPr>
            <a:r>
              <a:rPr lang="de-DE" sz="1600">
                <a:solidFill>
                  <a:srgbClr val="002060"/>
                </a:solidFill>
              </a:rPr>
              <a:t>regelmäßige körperliche Aktivität</a:t>
            </a:r>
          </a:p>
          <a:p>
            <a:pPr marL="450850" lvl="2" indent="-225425">
              <a:spcAft>
                <a:spcPts val="500"/>
              </a:spcAft>
              <a:buClr>
                <a:srgbClr val="002060"/>
              </a:buClr>
              <a:buFont typeface="Wingdings" panose="05000000000000000000" pitchFamily="2" charset="2"/>
              <a:buChar char="§"/>
            </a:pPr>
            <a:r>
              <a:rPr lang="de-DE" sz="1600">
                <a:solidFill>
                  <a:srgbClr val="002060"/>
                </a:solidFill>
              </a:rPr>
              <a:t>gesunde Ernährung </a:t>
            </a:r>
          </a:p>
          <a:p>
            <a:pPr marL="450850" lvl="2" indent="-225425">
              <a:spcAft>
                <a:spcPts val="500"/>
              </a:spcAft>
              <a:buClr>
                <a:srgbClr val="002060"/>
              </a:buClr>
              <a:buFont typeface="Wingdings" panose="05000000000000000000" pitchFamily="2" charset="2"/>
              <a:buChar char="§"/>
            </a:pPr>
            <a:r>
              <a:rPr lang="de-DE" sz="1600">
                <a:solidFill>
                  <a:srgbClr val="002060"/>
                </a:solidFill>
              </a:rPr>
              <a:t>Vermeidung von Tabak und Alkohol</a:t>
            </a:r>
          </a:p>
          <a:p>
            <a:pPr marL="230400" indent="-230400">
              <a:spcAft>
                <a:spcPts val="500"/>
              </a:spcAft>
              <a:buClr>
                <a:srgbClr val="002060"/>
              </a:buClr>
              <a:buFont typeface="Wingdings" panose="05000000000000000000" pitchFamily="2" charset="2"/>
              <a:buChar char="§"/>
            </a:pPr>
            <a:r>
              <a:rPr lang="de-DE" sz="1600" b="1">
                <a:solidFill>
                  <a:srgbClr val="002060"/>
                </a:solidFill>
              </a:rPr>
              <a:t>Psychologische Unterstützung und Beratung </a:t>
            </a:r>
            <a:r>
              <a:rPr lang="de-DE" sz="1600">
                <a:solidFill>
                  <a:srgbClr val="002060"/>
                </a:solidFill>
              </a:rPr>
              <a:t>können bei Patienten mit Melanom ebenfalls Teil der Tertiärprävention sein, um die emotionale Belastung und die Angst vor einem Rückfall zu verringern und die Lebensqualität zu verbessern</a:t>
            </a:r>
          </a:p>
        </p:txBody>
      </p:sp>
      <p:sp>
        <p:nvSpPr>
          <p:cNvPr id="5" name="Titel 1">
            <a:extLst>
              <a:ext uri="{FF2B5EF4-FFF2-40B4-BE49-F238E27FC236}">
                <a16:creationId xmlns:a16="http://schemas.microsoft.com/office/drawing/2014/main" id="{D59FD205-FDDB-7F4A-DB83-6CC75FB99A49}"/>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Tertiärprävention bei Melanom</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1–4</a:t>
            </a:r>
          </a:p>
        </p:txBody>
      </p:sp>
      <p:sp>
        <p:nvSpPr>
          <p:cNvPr id="6" name="Rechteck 5">
            <a:extLst>
              <a:ext uri="{FF2B5EF4-FFF2-40B4-BE49-F238E27FC236}">
                <a16:creationId xmlns:a16="http://schemas.microsoft.com/office/drawing/2014/main" id="{9ED848A5-743C-277A-C090-A2FC367ACE53}"/>
              </a:ext>
            </a:extLst>
          </p:cNvPr>
          <p:cNvSpPr/>
          <p:nvPr/>
        </p:nvSpPr>
        <p:spPr>
          <a:xfrm>
            <a:off x="494007" y="1789619"/>
            <a:ext cx="10815677" cy="1210502"/>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endParaRPr lang="de-DE" sz="2000" b="1"/>
          </a:p>
        </p:txBody>
      </p:sp>
      <p:sp>
        <p:nvSpPr>
          <p:cNvPr id="8" name="Textfeld 7">
            <a:extLst>
              <a:ext uri="{FF2B5EF4-FFF2-40B4-BE49-F238E27FC236}">
                <a16:creationId xmlns:a16="http://schemas.microsoft.com/office/drawing/2014/main" id="{D9B88F36-0033-82DF-CD8E-A04348D75A90}"/>
              </a:ext>
            </a:extLst>
          </p:cNvPr>
          <p:cNvSpPr txBox="1"/>
          <p:nvPr/>
        </p:nvSpPr>
        <p:spPr>
          <a:xfrm>
            <a:off x="587588" y="1935266"/>
            <a:ext cx="10515600" cy="974626"/>
          </a:xfrm>
          <a:prstGeom prst="rect">
            <a:avLst/>
          </a:prstGeom>
          <a:noFill/>
        </p:spPr>
        <p:txBody>
          <a:bodyPr wrap="square" anchor="ctr">
            <a:spAutoFit/>
          </a:bodyPr>
          <a:lstStyle/>
          <a:p>
            <a:pPr>
              <a:spcAft>
                <a:spcPts val="400"/>
              </a:spcAft>
            </a:pPr>
            <a:r>
              <a:rPr lang="de-DE" b="1" u="sng">
                <a:solidFill>
                  <a:schemeClr val="bg1"/>
                </a:solidFill>
              </a:rPr>
              <a:t>Definition:</a:t>
            </a:r>
            <a:r>
              <a:rPr lang="de-DE" b="1" baseline="30000">
                <a:solidFill>
                  <a:schemeClr val="bg1"/>
                </a:solidFill>
              </a:rPr>
              <a:t>3</a:t>
            </a:r>
          </a:p>
          <a:p>
            <a:pPr>
              <a:spcAft>
                <a:spcPts val="400"/>
              </a:spcAft>
            </a:pPr>
            <a:r>
              <a:rPr lang="de-DE" b="1">
                <a:solidFill>
                  <a:schemeClr val="bg1"/>
                </a:solidFill>
              </a:rPr>
              <a:t>Tertiärprävention bezieht sich auf Maßnahmen, die dazu beitragen sollen, das Wiederauftreten oder Fortschreiten von Melanomen bei bereits diagnostizierten Patienten zu verhindern.</a:t>
            </a:r>
          </a:p>
        </p:txBody>
      </p:sp>
      <p:sp>
        <p:nvSpPr>
          <p:cNvPr id="11" name="Textplatzhalter 3">
            <a:extLst>
              <a:ext uri="{FF2B5EF4-FFF2-40B4-BE49-F238E27FC236}">
                <a16:creationId xmlns:a16="http://schemas.microsoft.com/office/drawing/2014/main" id="{83D47634-66F4-A933-0FBD-3256031B7C4F}"/>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900"/>
              <a:t>Referenzen: 1. </a:t>
            </a:r>
            <a:r>
              <a:rPr lang="de-DE" sz="900" b="0"/>
              <a:t>Leitlinienprogramm Onkologie (Deutsche Krebsgesellschaft, Deutsche Krebshilfe, AWMF): Diagnostik, Therapie und Nachsorge des Melanoms, Langversion 3.3, 2020, AWMF Registernummer: 032/024OL, http://www.leitlinienprogramm-onkologie.de/leitlinien/melanom/ (abgerufen am: 27.06.2023).</a:t>
            </a:r>
            <a:r>
              <a:rPr lang="de-DE" sz="900"/>
              <a:t> 2. </a:t>
            </a:r>
            <a:r>
              <a:rPr lang="de-DE" sz="900" b="0"/>
              <a:t>Krebsinformationsdienst. Krebs vorbeugen: Was kann ich tun? </a:t>
            </a:r>
            <a:r>
              <a:rPr lang="de-DE" sz="900" b="0">
                <a:hlinkClick r:id="rId3"/>
              </a:rPr>
              <a:t>https://www.krebsinformationsdienst.de/service/iblatt/krebsvorbeugung.pdf</a:t>
            </a:r>
            <a:r>
              <a:rPr lang="de-DE" sz="900" b="0"/>
              <a:t> (abgerufen am: 27.06.2023).</a:t>
            </a:r>
            <a:r>
              <a:rPr lang="de-DE" sz="900"/>
              <a:t> </a:t>
            </a:r>
            <a:br>
              <a:rPr lang="de-DE" sz="900"/>
            </a:br>
            <a:r>
              <a:rPr lang="de-DE" sz="900"/>
              <a:t>3. </a:t>
            </a:r>
            <a:r>
              <a:rPr lang="de-DE" sz="900" b="0">
                <a:hlinkClick r:id="rId4"/>
              </a:rPr>
              <a:t>https://www.bundesgesundheitsministerium.de/service/begriffe-von-a-z/p/praevention.html</a:t>
            </a:r>
            <a:r>
              <a:rPr lang="de-DE" sz="900" b="0"/>
              <a:t> (abgerufen am: 27.06.2023).</a:t>
            </a:r>
            <a:r>
              <a:rPr lang="de-DE" sz="900"/>
              <a:t> 4. </a:t>
            </a:r>
            <a:r>
              <a:rPr lang="de-DE" sz="900" b="0"/>
              <a:t>Schilling G. Tertiärprävention nach Krebs: Eine alte und neue Herausforderung. Der Klinikarzt 2017; 46(11): 550–552.</a:t>
            </a:r>
            <a:r>
              <a:rPr lang="de-DE" sz="900"/>
              <a:t> </a:t>
            </a:r>
            <a:endParaRPr lang="de-DE" sz="900" b="0"/>
          </a:p>
        </p:txBody>
      </p:sp>
    </p:spTree>
    <p:extLst>
      <p:ext uri="{BB962C8B-B14F-4D97-AF65-F5344CB8AC3E}">
        <p14:creationId xmlns:p14="http://schemas.microsoft.com/office/powerpoint/2010/main" val="160834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821500-87C6-06D7-7F7D-1153798E26A1}"/>
              </a:ext>
            </a:extLst>
          </p:cNvPr>
          <p:cNvSpPr>
            <a:spLocks noGrp="1"/>
          </p:cNvSpPr>
          <p:nvPr>
            <p:ph type="body" sz="quarter" idx="13"/>
          </p:nvPr>
        </p:nvSpPr>
        <p:spPr/>
        <p:txBody>
          <a:bodyPr>
            <a:normAutofit/>
          </a:bodyPr>
          <a:lstStyle/>
          <a:p>
            <a:r>
              <a:rPr lang="de-DE" sz="3200"/>
              <a:t>2.4 Lebensstil und tertiäre Prävention </a:t>
            </a:r>
          </a:p>
        </p:txBody>
      </p:sp>
      <p:sp>
        <p:nvSpPr>
          <p:cNvPr id="8" name="Titel 1">
            <a:extLst>
              <a:ext uri="{FF2B5EF4-FFF2-40B4-BE49-F238E27FC236}">
                <a16:creationId xmlns:a16="http://schemas.microsoft.com/office/drawing/2014/main" id="{CA1388CF-3F8F-BFB0-300E-D22A3DEE499F}"/>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Sonnenschutz: Empfehlungen</a:t>
            </a:r>
            <a:r>
              <a:rPr lang="de-DE" sz="2800" b="1" baseline="30000">
                <a:solidFill>
                  <a:srgbClr val="002060"/>
                </a:solidFill>
                <a:latin typeface="Calibri" panose="020F0502020204030204"/>
              </a:rPr>
              <a:t>1</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11" name="Textplatzhalter 10">
            <a:extLst>
              <a:ext uri="{FF2B5EF4-FFF2-40B4-BE49-F238E27FC236}">
                <a16:creationId xmlns:a16="http://schemas.microsoft.com/office/drawing/2014/main" id="{002E6642-EDEE-8D97-62BF-547DF3A4C2FA}"/>
              </a:ext>
            </a:extLst>
          </p:cNvPr>
          <p:cNvSpPr>
            <a:spLocks noGrp="1"/>
          </p:cNvSpPr>
          <p:nvPr>
            <p:ph type="body" sz="quarter" idx="14"/>
          </p:nvPr>
        </p:nvSpPr>
        <p:spPr/>
        <p:txBody>
          <a:bodyPr/>
          <a:lstStyle/>
          <a:p>
            <a:r>
              <a:rPr lang="de-AT" sz="900"/>
              <a:t>Referenzen: 1. </a:t>
            </a:r>
            <a:r>
              <a:rPr lang="de-DE" sz="900" b="0"/>
              <a:t>Leitlinienprogramm Onkologie (Deutsche Krebsgesellschaft, Deutsche Krebshilfe, AWMF): S3-Leitlinie Prävention von Hautkrebs, Langversion 2.1, 2021, AWMF Registernummer: 032/052OL, https://www.leitlinienprogramm-onkologie.de/leitlinien/hautkrebs-praevention/ (abgerufen am: 13.06.2023).</a:t>
            </a:r>
            <a:endParaRPr lang="de-AT" sz="900" b="0"/>
          </a:p>
        </p:txBody>
      </p:sp>
      <p:sp>
        <p:nvSpPr>
          <p:cNvPr id="3" name="Textfeld 2">
            <a:extLst>
              <a:ext uri="{FF2B5EF4-FFF2-40B4-BE49-F238E27FC236}">
                <a16:creationId xmlns:a16="http://schemas.microsoft.com/office/drawing/2014/main" id="{3FCF3331-277B-BDB3-D004-99DF64B3A75B}"/>
              </a:ext>
            </a:extLst>
          </p:cNvPr>
          <p:cNvSpPr txBox="1"/>
          <p:nvPr/>
        </p:nvSpPr>
        <p:spPr>
          <a:xfrm>
            <a:off x="494007" y="1882268"/>
            <a:ext cx="11029244" cy="369332"/>
          </a:xfrm>
          <a:prstGeom prst="rect">
            <a:avLst/>
          </a:prstGeom>
          <a:noFill/>
        </p:spPr>
        <p:txBody>
          <a:bodyPr wrap="square" rtlCol="0">
            <a:spAutoFit/>
          </a:bodyPr>
          <a:lstStyle/>
          <a:p>
            <a:pPr>
              <a:lnSpc>
                <a:spcPct val="90000"/>
              </a:lnSpc>
              <a:spcBef>
                <a:spcPts val="1000"/>
              </a:spcBef>
              <a:buClr>
                <a:srgbClr val="002060"/>
              </a:buClr>
            </a:pPr>
            <a:r>
              <a:rPr lang="de-DE" sz="2000" b="1">
                <a:solidFill>
                  <a:srgbClr val="6DD17F"/>
                </a:solidFill>
              </a:rPr>
              <a:t>Im Arzt-Gespräch zu Hautkrebsprävention sollen folgende Empfehlungen gegeben werden: </a:t>
            </a:r>
          </a:p>
        </p:txBody>
      </p:sp>
      <p:pic>
        <p:nvPicPr>
          <p:cNvPr id="4" name="Grafik 3">
            <a:extLst>
              <a:ext uri="{FF2B5EF4-FFF2-40B4-BE49-F238E27FC236}">
                <a16:creationId xmlns:a16="http://schemas.microsoft.com/office/drawing/2014/main" id="{5E8E429D-BD9C-A579-8288-FCB4FD4A1FD3}"/>
              </a:ext>
            </a:extLst>
          </p:cNvPr>
          <p:cNvPicPr>
            <a:picLocks noChangeAspect="1"/>
          </p:cNvPicPr>
          <p:nvPr/>
        </p:nvPicPr>
        <p:blipFill>
          <a:blip r:embed="rId3"/>
          <a:stretch>
            <a:fillRect/>
          </a:stretch>
        </p:blipFill>
        <p:spPr>
          <a:xfrm>
            <a:off x="10676385" y="1233760"/>
            <a:ext cx="1180088" cy="1237454"/>
          </a:xfrm>
          <a:prstGeom prst="rect">
            <a:avLst/>
          </a:prstGeom>
        </p:spPr>
      </p:pic>
      <p:sp>
        <p:nvSpPr>
          <p:cNvPr id="6" name="Textfeld 5">
            <a:extLst>
              <a:ext uri="{FF2B5EF4-FFF2-40B4-BE49-F238E27FC236}">
                <a16:creationId xmlns:a16="http://schemas.microsoft.com/office/drawing/2014/main" id="{18807B29-7AB0-D7FF-9483-0113266E0B33}"/>
              </a:ext>
            </a:extLst>
          </p:cNvPr>
          <p:cNvSpPr txBox="1"/>
          <p:nvPr/>
        </p:nvSpPr>
        <p:spPr>
          <a:xfrm>
            <a:off x="494008" y="2297015"/>
            <a:ext cx="4587278" cy="3400931"/>
          </a:xfrm>
          <a:prstGeom prst="rect">
            <a:avLst/>
          </a:prstGeom>
          <a:noFill/>
        </p:spPr>
        <p:txBody>
          <a:bodyPr wrap="square" numCol="1" rtlCol="0">
            <a:spAutoFit/>
          </a:bodyPr>
          <a:lstStyle/>
          <a:p>
            <a:pPr marL="230400" indent="-230400">
              <a:spcBef>
                <a:spcPts val="500"/>
              </a:spcBef>
              <a:buClr>
                <a:srgbClr val="002060"/>
              </a:buClr>
              <a:buFont typeface="Wingdings" panose="05000000000000000000" pitchFamily="2" charset="2"/>
              <a:buChar char="§"/>
            </a:pPr>
            <a:r>
              <a:rPr lang="de-DE" sz="1600">
                <a:solidFill>
                  <a:srgbClr val="002060"/>
                </a:solidFill>
              </a:rPr>
              <a:t>Aufklärung über die Gefährdung durch übermäßige UV-Strahlung </a:t>
            </a:r>
          </a:p>
          <a:p>
            <a:pPr marL="230400" indent="-230400">
              <a:spcBef>
                <a:spcPts val="500"/>
              </a:spcBef>
              <a:buClr>
                <a:srgbClr val="002060"/>
              </a:buClr>
              <a:buFont typeface="Wingdings" panose="05000000000000000000" pitchFamily="2" charset="2"/>
              <a:buChar char="§"/>
            </a:pPr>
            <a:r>
              <a:rPr lang="de-DE" sz="1600">
                <a:solidFill>
                  <a:srgbClr val="002060"/>
                </a:solidFill>
              </a:rPr>
              <a:t>Motivation zur Verhaltensänderung </a:t>
            </a:r>
          </a:p>
          <a:p>
            <a:pPr marL="230400" indent="-230400">
              <a:spcBef>
                <a:spcPts val="500"/>
              </a:spcBef>
              <a:buClr>
                <a:srgbClr val="002060"/>
              </a:buClr>
              <a:buFont typeface="Wingdings" panose="05000000000000000000" pitchFamily="2" charset="2"/>
              <a:buChar char="§"/>
            </a:pPr>
            <a:r>
              <a:rPr lang="de-DE" sz="1600">
                <a:solidFill>
                  <a:srgbClr val="002060"/>
                </a:solidFill>
              </a:rPr>
              <a:t>Starke Sonnenstrahlungsexpositionen vermeiden </a:t>
            </a:r>
          </a:p>
          <a:p>
            <a:pPr marL="511200" lvl="1" indent="-285750">
              <a:spcBef>
                <a:spcPts val="500"/>
              </a:spcBef>
              <a:buClr>
                <a:srgbClr val="002060"/>
              </a:buClr>
              <a:buFont typeface="Wingdings" pitchFamily="2" charset="2"/>
              <a:buChar char="§"/>
            </a:pPr>
            <a:r>
              <a:rPr lang="de-DE" sz="1400">
                <a:solidFill>
                  <a:srgbClr val="002060"/>
                </a:solidFill>
              </a:rPr>
              <a:t>Bei mittlerer und hoher UV-Exposition (UVI 3–7) in der Mittagszeit Schatten suchen </a:t>
            </a:r>
          </a:p>
          <a:p>
            <a:pPr marL="511200" lvl="1" indent="-285750">
              <a:spcBef>
                <a:spcPts val="500"/>
              </a:spcBef>
              <a:buClr>
                <a:srgbClr val="002060"/>
              </a:buClr>
              <a:buFont typeface="Wingdings" pitchFamily="2" charset="2"/>
              <a:buChar char="§"/>
            </a:pPr>
            <a:r>
              <a:rPr lang="de-DE" sz="1400">
                <a:solidFill>
                  <a:srgbClr val="002060"/>
                </a:solidFill>
              </a:rPr>
              <a:t>Bei sehr hoher UV-Exposition (UV-Index 8 und höher) Aufenthalt im Freien während der Mittagszeit möglichst vermeiden. Wenn dies nicht möglich ist, unbedingt Schatten suchen</a:t>
            </a:r>
          </a:p>
          <a:p>
            <a:pPr marL="511200" lvl="1" indent="-285750">
              <a:spcBef>
                <a:spcPts val="500"/>
              </a:spcBef>
              <a:buClr>
                <a:srgbClr val="002060"/>
              </a:buClr>
              <a:buFont typeface="Wingdings" pitchFamily="2" charset="2"/>
              <a:buChar char="§"/>
            </a:pPr>
            <a:r>
              <a:rPr lang="de-DE" sz="1400">
                <a:solidFill>
                  <a:srgbClr val="002060"/>
                </a:solidFill>
              </a:rPr>
              <a:t>Ggf. Aktivitäten im Freien in die Morgen- und Abendstunden verlegen </a:t>
            </a:r>
          </a:p>
          <a:p>
            <a:pPr marL="511200" lvl="1" indent="-285750">
              <a:spcBef>
                <a:spcPts val="500"/>
              </a:spcBef>
              <a:buClr>
                <a:srgbClr val="002060"/>
              </a:buClr>
              <a:buFont typeface="Wingdings" pitchFamily="2" charset="2"/>
              <a:buChar char="§"/>
            </a:pPr>
            <a:r>
              <a:rPr lang="de-DE" sz="1400">
                <a:solidFill>
                  <a:srgbClr val="002060"/>
                </a:solidFill>
              </a:rPr>
              <a:t>Auf jeden Fall einen Sonnenbrand vermeiden</a:t>
            </a:r>
          </a:p>
        </p:txBody>
      </p:sp>
      <p:sp>
        <p:nvSpPr>
          <p:cNvPr id="7" name="Textfeld 6">
            <a:extLst>
              <a:ext uri="{FF2B5EF4-FFF2-40B4-BE49-F238E27FC236}">
                <a16:creationId xmlns:a16="http://schemas.microsoft.com/office/drawing/2014/main" id="{227A85B7-E971-3F31-E928-21439B8926AA}"/>
              </a:ext>
            </a:extLst>
          </p:cNvPr>
          <p:cNvSpPr txBox="1"/>
          <p:nvPr/>
        </p:nvSpPr>
        <p:spPr>
          <a:xfrm>
            <a:off x="5751807" y="2297015"/>
            <a:ext cx="4318209" cy="3498394"/>
          </a:xfrm>
          <a:prstGeom prst="rect">
            <a:avLst/>
          </a:prstGeom>
          <a:noFill/>
        </p:spPr>
        <p:txBody>
          <a:bodyPr wrap="square">
            <a:spAutoFit/>
          </a:bodyPr>
          <a:lstStyle/>
          <a:p>
            <a:pPr marL="230400" indent="-230400">
              <a:spcBef>
                <a:spcPts val="500"/>
              </a:spcBef>
              <a:buClr>
                <a:srgbClr val="002060"/>
              </a:buClr>
              <a:buFont typeface="Wingdings" panose="05000000000000000000" pitchFamily="2" charset="2"/>
              <a:buChar char="§"/>
            </a:pPr>
            <a:r>
              <a:rPr lang="de-DE" sz="1600">
                <a:solidFill>
                  <a:srgbClr val="002060"/>
                </a:solidFill>
              </a:rPr>
              <a:t>Schützende Kleidung tragen </a:t>
            </a:r>
          </a:p>
          <a:p>
            <a:pPr marL="230400" indent="-230400">
              <a:spcBef>
                <a:spcPts val="500"/>
              </a:spcBef>
              <a:buClr>
                <a:srgbClr val="002060"/>
              </a:buClr>
              <a:buFont typeface="Wingdings" panose="05000000000000000000" pitchFamily="2" charset="2"/>
              <a:buChar char="§"/>
            </a:pPr>
            <a:r>
              <a:rPr lang="de-DE" sz="1600">
                <a:solidFill>
                  <a:srgbClr val="002060"/>
                </a:solidFill>
              </a:rPr>
              <a:t>Sonnenschutzmittel benutzen, ohne die Expositionszeit zu verlängern </a:t>
            </a:r>
          </a:p>
          <a:p>
            <a:pPr marL="511200" lvl="1" indent="-285750">
              <a:spcBef>
                <a:spcPts val="500"/>
              </a:spcBef>
              <a:buClr>
                <a:srgbClr val="002060"/>
              </a:buClr>
              <a:buFont typeface="Wingdings" pitchFamily="2" charset="2"/>
              <a:buChar char="§"/>
            </a:pPr>
            <a:r>
              <a:rPr lang="de-DE" sz="1400">
                <a:solidFill>
                  <a:srgbClr val="002060"/>
                </a:solidFill>
              </a:rPr>
              <a:t>Individuelle Hautempfindlichkeit beachten </a:t>
            </a:r>
          </a:p>
          <a:p>
            <a:pPr marL="511200" lvl="1" indent="-285750">
              <a:spcBef>
                <a:spcPts val="500"/>
              </a:spcBef>
              <a:buClr>
                <a:srgbClr val="002060"/>
              </a:buClr>
              <a:buFont typeface="Wingdings" pitchFamily="2" charset="2"/>
              <a:buChar char="§"/>
            </a:pPr>
            <a:r>
              <a:rPr lang="de-DE" sz="1400">
                <a:solidFill>
                  <a:srgbClr val="002060"/>
                </a:solidFill>
              </a:rPr>
              <a:t>Über die verschiedenen Hauttypen informieren </a:t>
            </a:r>
          </a:p>
          <a:p>
            <a:pPr marL="230400" indent="-230400">
              <a:spcBef>
                <a:spcPts val="500"/>
              </a:spcBef>
              <a:buClr>
                <a:srgbClr val="002060"/>
              </a:buClr>
              <a:buFont typeface="Wingdings" panose="05000000000000000000" pitchFamily="2" charset="2"/>
              <a:buChar char="§"/>
            </a:pPr>
            <a:r>
              <a:rPr lang="de-DE" sz="1600">
                <a:solidFill>
                  <a:srgbClr val="002060"/>
                </a:solidFill>
              </a:rPr>
              <a:t>Beratung über individuelle Schutzmaßnahmen in Abhängigkeit vom Hauttyp des Patienten </a:t>
            </a:r>
          </a:p>
          <a:p>
            <a:pPr marL="230400" indent="-230400">
              <a:spcBef>
                <a:spcPts val="500"/>
              </a:spcBef>
              <a:buClr>
                <a:srgbClr val="002060"/>
              </a:buClr>
              <a:buFont typeface="Wingdings" panose="05000000000000000000" pitchFamily="2" charset="2"/>
              <a:buChar char="§"/>
            </a:pPr>
            <a:r>
              <a:rPr lang="de-DE" sz="1600">
                <a:solidFill>
                  <a:srgbClr val="002060"/>
                </a:solidFill>
              </a:rPr>
              <a:t>Auf mögliche Nebenwirkungen von Medikamenten in der Sonne achten </a:t>
            </a:r>
          </a:p>
          <a:p>
            <a:pPr marL="230400" indent="-230400">
              <a:spcBef>
                <a:spcPts val="500"/>
              </a:spcBef>
              <a:buClr>
                <a:srgbClr val="002060"/>
              </a:buClr>
              <a:buFont typeface="Wingdings" panose="05000000000000000000" pitchFamily="2" charset="2"/>
              <a:buChar char="§"/>
            </a:pPr>
            <a:r>
              <a:rPr lang="de-DE" sz="1600">
                <a:solidFill>
                  <a:srgbClr val="002060"/>
                </a:solidFill>
              </a:rPr>
              <a:t>Besonders Säuglinge und Kinder schützen </a:t>
            </a:r>
          </a:p>
          <a:p>
            <a:pPr marL="230400" indent="-230400">
              <a:spcBef>
                <a:spcPts val="500"/>
              </a:spcBef>
              <a:buClr>
                <a:srgbClr val="002060"/>
              </a:buClr>
              <a:buFont typeface="Wingdings" panose="05000000000000000000" pitchFamily="2" charset="2"/>
              <a:buChar char="§"/>
            </a:pPr>
            <a:r>
              <a:rPr lang="de-DE" sz="1600">
                <a:solidFill>
                  <a:srgbClr val="002060"/>
                </a:solidFill>
              </a:rPr>
              <a:t>Sonnenstudios meiden </a:t>
            </a:r>
            <a:endParaRPr lang="de-DE" sz="1600" strike="sngStrike">
              <a:solidFill>
                <a:srgbClr val="002060"/>
              </a:solidFill>
            </a:endParaRPr>
          </a:p>
          <a:p>
            <a:pPr marL="230400" indent="-230400">
              <a:spcBef>
                <a:spcPts val="500"/>
              </a:spcBef>
              <a:buClr>
                <a:srgbClr val="002060"/>
              </a:buClr>
              <a:buFont typeface="Wingdings" panose="05000000000000000000" pitchFamily="2" charset="2"/>
              <a:buChar char="§"/>
            </a:pPr>
            <a:r>
              <a:rPr lang="de-DE" sz="1600">
                <a:solidFill>
                  <a:srgbClr val="002060"/>
                </a:solidFill>
              </a:rPr>
              <a:t>Sonnenbrille tragen</a:t>
            </a:r>
          </a:p>
        </p:txBody>
      </p:sp>
    </p:spTree>
    <p:extLst>
      <p:ext uri="{BB962C8B-B14F-4D97-AF65-F5344CB8AC3E}">
        <p14:creationId xmlns:p14="http://schemas.microsoft.com/office/powerpoint/2010/main" val="2913523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BB4D6-2E14-1883-3257-1F40B3805244}"/>
              </a:ext>
            </a:extLst>
          </p:cNvPr>
          <p:cNvSpPr>
            <a:spLocks noGrp="1"/>
          </p:cNvSpPr>
          <p:nvPr>
            <p:ph type="body" sz="quarter" idx="13"/>
          </p:nvPr>
        </p:nvSpPr>
        <p:spPr/>
        <p:txBody>
          <a:bodyPr>
            <a:normAutofit/>
          </a:bodyPr>
          <a:lstStyle/>
          <a:p>
            <a:r>
              <a:rPr lang="de-DE" sz="3200"/>
              <a:t>2.4 Lebensstil und tertiäre Prävention </a:t>
            </a:r>
          </a:p>
        </p:txBody>
      </p:sp>
      <p:sp>
        <p:nvSpPr>
          <p:cNvPr id="3" name="Inhaltsplatzhalter 2">
            <a:extLst>
              <a:ext uri="{FF2B5EF4-FFF2-40B4-BE49-F238E27FC236}">
                <a16:creationId xmlns:a16="http://schemas.microsoft.com/office/drawing/2014/main" id="{763C4034-498A-A8D8-4DA0-FAD48C890588}"/>
              </a:ext>
            </a:extLst>
          </p:cNvPr>
          <p:cNvSpPr>
            <a:spLocks noGrp="1"/>
          </p:cNvSpPr>
          <p:nvPr>
            <p:ph idx="1"/>
          </p:nvPr>
        </p:nvSpPr>
        <p:spPr>
          <a:xfrm>
            <a:off x="494007" y="1876009"/>
            <a:ext cx="4769109" cy="3824362"/>
          </a:xfrm>
          <a:noFill/>
        </p:spPr>
        <p:txBody>
          <a:bodyPr vert="horz" wrap="square" lIns="91440" tIns="144000" rIns="91440" bIns="45720" numCol="1" rtlCol="0" anchor="t">
            <a:spAutoFit/>
          </a:bodyPr>
          <a:lstStyle/>
          <a:p>
            <a:pPr marL="285750" indent="-285750">
              <a:buClr>
                <a:srgbClr val="002060"/>
              </a:buClr>
              <a:buFont typeface="Wingdings" panose="05000000000000000000" pitchFamily="2" charset="2"/>
              <a:buChar char="§"/>
            </a:pPr>
            <a:r>
              <a:rPr lang="de-DE" sz="1800">
                <a:solidFill>
                  <a:srgbClr val="002060"/>
                </a:solidFill>
              </a:rPr>
              <a:t>Eine </a:t>
            </a:r>
            <a:r>
              <a:rPr lang="de-DE" sz="1800" b="1">
                <a:solidFill>
                  <a:srgbClr val="002060"/>
                </a:solidFill>
              </a:rPr>
              <a:t>gesunde Ernährung</a:t>
            </a:r>
            <a:r>
              <a:rPr lang="de-DE" sz="1800">
                <a:solidFill>
                  <a:srgbClr val="002060"/>
                </a:solidFill>
              </a:rPr>
              <a:t>, die reich an Obst, Gemüse, Vollkornprodukten und magerem Eiweiß ist, kann das Krebsrisiko senken.</a:t>
            </a:r>
          </a:p>
          <a:p>
            <a:pPr marL="285750" indent="-285750">
              <a:buClr>
                <a:srgbClr val="002060"/>
              </a:buClr>
              <a:buFont typeface="Wingdings" panose="05000000000000000000" pitchFamily="2" charset="2"/>
              <a:buChar char="§"/>
            </a:pPr>
            <a:r>
              <a:rPr lang="de-DE" sz="1800">
                <a:solidFill>
                  <a:srgbClr val="002060"/>
                </a:solidFill>
              </a:rPr>
              <a:t>Der Konsum von rotem Fleisch, verarbeiteten Lebensmitteln und alkoholischen Getränken sollte begrenzt werden.</a:t>
            </a:r>
            <a:endParaRPr lang="de-DE" sz="1800">
              <a:solidFill>
                <a:srgbClr val="002060"/>
              </a:solidFill>
              <a:cs typeface="Calibri"/>
            </a:endParaRPr>
          </a:p>
          <a:p>
            <a:pPr marL="285750" indent="-285750">
              <a:buClr>
                <a:srgbClr val="002060"/>
              </a:buClr>
              <a:buFont typeface="Wingdings" panose="05000000000000000000" pitchFamily="2" charset="2"/>
              <a:buChar char="§"/>
            </a:pPr>
            <a:r>
              <a:rPr lang="de-DE" sz="1800">
                <a:solidFill>
                  <a:srgbClr val="002060"/>
                </a:solidFill>
              </a:rPr>
              <a:t>Zuckerhaltige Getränke sollten vermieden werden.</a:t>
            </a:r>
            <a:endParaRPr lang="de-DE" sz="1800">
              <a:solidFill>
                <a:srgbClr val="002060"/>
              </a:solidFill>
              <a:cs typeface="Calibri"/>
            </a:endParaRPr>
          </a:p>
          <a:p>
            <a:pPr marL="285750" indent="-285750">
              <a:buClr>
                <a:srgbClr val="002060"/>
              </a:buClr>
              <a:buFont typeface="Wingdings" panose="05000000000000000000" pitchFamily="2" charset="2"/>
              <a:buChar char="§"/>
            </a:pPr>
            <a:r>
              <a:rPr lang="de-DE" sz="1800">
                <a:solidFill>
                  <a:srgbClr val="002060"/>
                </a:solidFill>
              </a:rPr>
              <a:t>Keine Krebs-spezifischen Diäten – gesundes Gewicht halten.</a:t>
            </a:r>
            <a:endParaRPr lang="de-DE" sz="1800">
              <a:solidFill>
                <a:srgbClr val="002060"/>
              </a:solidFill>
              <a:cs typeface="Calibri"/>
            </a:endParaRPr>
          </a:p>
          <a:p>
            <a:pPr marL="285750" indent="-285750">
              <a:buClr>
                <a:srgbClr val="002060"/>
              </a:buClr>
              <a:buFont typeface="Wingdings" panose="05000000000000000000" pitchFamily="2" charset="2"/>
              <a:buChar char="§"/>
            </a:pPr>
            <a:endParaRPr lang="de-DE" sz="1800">
              <a:solidFill>
                <a:srgbClr val="002060"/>
              </a:solidFill>
            </a:endParaRPr>
          </a:p>
          <a:p>
            <a:pPr marL="0" indent="0">
              <a:buClr>
                <a:srgbClr val="002060"/>
              </a:buClr>
              <a:buNone/>
            </a:pPr>
            <a:endParaRPr lang="de-DE" sz="1800">
              <a:solidFill>
                <a:srgbClr val="002060"/>
              </a:solidFill>
            </a:endParaRPr>
          </a:p>
        </p:txBody>
      </p:sp>
      <p:sp>
        <p:nvSpPr>
          <p:cNvPr id="5" name="Titel 1">
            <a:extLst>
              <a:ext uri="{FF2B5EF4-FFF2-40B4-BE49-F238E27FC236}">
                <a16:creationId xmlns:a16="http://schemas.microsoft.com/office/drawing/2014/main" id="{497DB699-B993-543D-6331-BAF8371615D1}"/>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Ernährung: Empfehlungen</a:t>
            </a:r>
            <a:r>
              <a:rPr lang="de-DE" sz="2800" b="1" baseline="30000">
                <a:solidFill>
                  <a:srgbClr val="002060"/>
                </a:solidFill>
                <a:latin typeface="Calibri" panose="020F0502020204030204"/>
              </a:rPr>
              <a:t>1–4</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7" name="Textfeld 6">
            <a:extLst>
              <a:ext uri="{FF2B5EF4-FFF2-40B4-BE49-F238E27FC236}">
                <a16:creationId xmlns:a16="http://schemas.microsoft.com/office/drawing/2014/main" id="{D6E27A60-5031-0320-6ED0-313DCB7FA02C}"/>
              </a:ext>
            </a:extLst>
          </p:cNvPr>
          <p:cNvSpPr txBox="1"/>
          <p:nvPr/>
        </p:nvSpPr>
        <p:spPr>
          <a:xfrm>
            <a:off x="587589" y="5280947"/>
            <a:ext cx="10515600" cy="630942"/>
          </a:xfrm>
          <a:prstGeom prst="rect">
            <a:avLst/>
          </a:prstGeom>
          <a:noFill/>
        </p:spPr>
        <p:txBody>
          <a:bodyPr wrap="square" anchor="ctr">
            <a:spAutoFit/>
          </a:bodyPr>
          <a:lstStyle/>
          <a:p>
            <a:pPr algn="ctr">
              <a:lnSpc>
                <a:spcPts val="2100"/>
              </a:lnSpc>
            </a:pPr>
            <a:r>
              <a:rPr lang="de-DE" b="1">
                <a:solidFill>
                  <a:schemeClr val="bg1"/>
                </a:solidFill>
              </a:rPr>
              <a:t>Angebote zum Thema Ernährung &amp; gesunder Lebensstiel sind in Kapitel 3.3. </a:t>
            </a:r>
            <a:br>
              <a:rPr lang="de-DE" b="1">
                <a:solidFill>
                  <a:schemeClr val="bg1"/>
                </a:solidFill>
              </a:rPr>
            </a:br>
            <a:r>
              <a:rPr lang="de-DE" b="1">
                <a:solidFill>
                  <a:schemeClr val="bg1"/>
                </a:solidFill>
              </a:rPr>
              <a:t>„Versorgungsangebote für Melanom Survivor“ zu finden</a:t>
            </a:r>
          </a:p>
        </p:txBody>
      </p:sp>
      <p:sp>
        <p:nvSpPr>
          <p:cNvPr id="11" name="Textplatzhalter 10">
            <a:extLst>
              <a:ext uri="{FF2B5EF4-FFF2-40B4-BE49-F238E27FC236}">
                <a16:creationId xmlns:a16="http://schemas.microsoft.com/office/drawing/2014/main" id="{E94B8404-6D12-9A88-AE81-FBED7CCE6AAB}"/>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900"/>
              <a:t>Referenzen: 1. </a:t>
            </a:r>
            <a:r>
              <a:rPr lang="de-DE" sz="900" b="0"/>
              <a:t>National Cancer Institute. </a:t>
            </a:r>
            <a:r>
              <a:rPr lang="de-DE" sz="900" b="0" err="1"/>
              <a:t>Risc</a:t>
            </a:r>
            <a:r>
              <a:rPr lang="de-DE" sz="900" b="0"/>
              <a:t> </a:t>
            </a:r>
            <a:r>
              <a:rPr lang="de-DE" sz="900" b="0" err="1"/>
              <a:t>Factors</a:t>
            </a:r>
            <a:r>
              <a:rPr lang="de-DE" sz="900" b="0"/>
              <a:t> – </a:t>
            </a:r>
            <a:r>
              <a:rPr lang="de-DE" sz="900" b="0" err="1"/>
              <a:t>Diet</a:t>
            </a:r>
            <a:r>
              <a:rPr lang="de-DE" sz="900" b="0"/>
              <a:t>. </a:t>
            </a:r>
            <a:r>
              <a:rPr lang="de-DE" sz="900" b="0">
                <a:hlinkClick r:id="rId3"/>
              </a:rPr>
              <a:t>https://www.cancer.gov/about-cancer/causes-prevention/risk/diet</a:t>
            </a:r>
            <a:r>
              <a:rPr lang="de-DE" sz="900" b="0"/>
              <a:t> (Zugriff Juni 2023). </a:t>
            </a:r>
            <a:r>
              <a:rPr lang="de-DE" sz="900"/>
              <a:t>2.</a:t>
            </a:r>
            <a:r>
              <a:rPr lang="de-DE" sz="900" b="0"/>
              <a:t> Stiftung Deutsche Krebshilfe. Die blauen Ratgeber: Ernährung bei Krebs. </a:t>
            </a:r>
            <a:r>
              <a:rPr lang="de-DE" sz="900" b="0">
                <a:hlinkClick r:id="rId4"/>
              </a:rPr>
              <a:t>www.krebshilfe.de/infomaterial/Blaue_Ratgeber/Ernaehrung-bei-Krebs_BlaueRatgeber_DeutscheKrebshilfe.pdf</a:t>
            </a:r>
            <a:r>
              <a:rPr lang="de-DE" sz="900" b="0"/>
              <a:t> (Zugriff Juni 2023). </a:t>
            </a:r>
            <a:r>
              <a:rPr lang="de-DE" sz="900"/>
              <a:t>3</a:t>
            </a:r>
            <a:r>
              <a:rPr lang="de-DE" sz="900" b="0"/>
              <a:t>. Krebsinformationsdienst. Ernährung bei Krebs – Ernährungsprobleme erkennen, vorbeugen und behandeln. </a:t>
            </a:r>
            <a:r>
              <a:rPr lang="de-DE" sz="900" b="0">
                <a:hlinkClick r:id="rId5"/>
              </a:rPr>
              <a:t>https://www.krebsinformationsdienst.de/leben/alltag/ernaehrung/index.php</a:t>
            </a:r>
            <a:r>
              <a:rPr lang="de-DE" sz="900" b="0"/>
              <a:t> (Zugriff Juni 2023). </a:t>
            </a:r>
            <a:r>
              <a:rPr lang="de-DE" sz="900"/>
              <a:t>4.</a:t>
            </a:r>
            <a:r>
              <a:rPr lang="de-DE" sz="900" b="0"/>
              <a:t> Krebsinformationsdienst. Ernährung und Krebsvorbeugung – Kann gesunde Kost das Krebsrisiko senken? </a:t>
            </a:r>
            <a:r>
              <a:rPr lang="de-DE" sz="900" b="0">
                <a:hlinkClick r:id="rId6"/>
              </a:rPr>
              <a:t>https://www.krebsinformationsdienst.de/vorbeugung/krebs-vorbeugen/ernaehrung-praevention/index.php</a:t>
            </a:r>
            <a:r>
              <a:rPr lang="de-DE" sz="900" b="0"/>
              <a:t>  (Zugriff Juni 2023).  </a:t>
            </a:r>
            <a:endParaRPr lang="de-AT" sz="900" b="0"/>
          </a:p>
        </p:txBody>
      </p:sp>
      <p:sp>
        <p:nvSpPr>
          <p:cNvPr id="4" name="Rechteck 3">
            <a:extLst>
              <a:ext uri="{FF2B5EF4-FFF2-40B4-BE49-F238E27FC236}">
                <a16:creationId xmlns:a16="http://schemas.microsoft.com/office/drawing/2014/main" id="{F9E7BFE8-5E59-BF16-8ACC-679C23B7FCA2}"/>
              </a:ext>
            </a:extLst>
          </p:cNvPr>
          <p:cNvSpPr/>
          <p:nvPr/>
        </p:nvSpPr>
        <p:spPr>
          <a:xfrm>
            <a:off x="516408" y="5120904"/>
            <a:ext cx="10793275" cy="919399"/>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endParaRPr lang="de-DE" sz="2000" b="1"/>
          </a:p>
        </p:txBody>
      </p:sp>
      <p:sp>
        <p:nvSpPr>
          <p:cNvPr id="9" name="Textfeld 8">
            <a:hlinkClick r:id="rId7" action="ppaction://hlinksldjump"/>
            <a:extLst>
              <a:ext uri="{FF2B5EF4-FFF2-40B4-BE49-F238E27FC236}">
                <a16:creationId xmlns:a16="http://schemas.microsoft.com/office/drawing/2014/main" id="{A1D975B0-4307-55B5-1F04-9237E3EE4ACD}"/>
              </a:ext>
            </a:extLst>
          </p:cNvPr>
          <p:cNvSpPr txBox="1"/>
          <p:nvPr/>
        </p:nvSpPr>
        <p:spPr>
          <a:xfrm>
            <a:off x="2037144" y="5277007"/>
            <a:ext cx="9256290" cy="630942"/>
          </a:xfrm>
          <a:prstGeom prst="rect">
            <a:avLst/>
          </a:prstGeom>
          <a:noFill/>
        </p:spPr>
        <p:txBody>
          <a:bodyPr wrap="square" anchor="ctr">
            <a:spAutoFit/>
          </a:bodyPr>
          <a:lstStyle/>
          <a:p>
            <a:pPr>
              <a:lnSpc>
                <a:spcPts val="2100"/>
              </a:lnSpc>
            </a:pPr>
            <a:r>
              <a:rPr lang="de-DE" sz="2000" b="1">
                <a:solidFill>
                  <a:schemeClr val="bg1"/>
                </a:solidFill>
              </a:rPr>
              <a:t>Angebote zum Thema Ernährung und gesunder Lebensstil sind in Kapitel 3.3 </a:t>
            </a:r>
            <a:br>
              <a:rPr lang="de-DE" sz="2000" b="1">
                <a:solidFill>
                  <a:schemeClr val="bg1"/>
                </a:solidFill>
              </a:rPr>
            </a:br>
            <a:r>
              <a:rPr lang="de-DE" sz="2000" b="1">
                <a:solidFill>
                  <a:schemeClr val="bg1"/>
                </a:solidFill>
              </a:rPr>
              <a:t>„Versorgungsangebote für Melanom-</a:t>
            </a:r>
            <a:r>
              <a:rPr lang="de-DE" sz="2000" b="1" i="1">
                <a:solidFill>
                  <a:schemeClr val="bg1"/>
                </a:solidFill>
              </a:rPr>
              <a:t>Survivors</a:t>
            </a:r>
            <a:r>
              <a:rPr lang="de-DE" sz="2000" b="1">
                <a:solidFill>
                  <a:schemeClr val="bg1"/>
                </a:solidFill>
              </a:rPr>
              <a:t>“ zu finden</a:t>
            </a:r>
          </a:p>
        </p:txBody>
      </p:sp>
      <p:pic>
        <p:nvPicPr>
          <p:cNvPr id="10" name="Grafik 9">
            <a:extLst>
              <a:ext uri="{FF2B5EF4-FFF2-40B4-BE49-F238E27FC236}">
                <a16:creationId xmlns:a16="http://schemas.microsoft.com/office/drawing/2014/main" id="{050A6482-0A25-AEFD-2ADF-3DF41D10E4E0}"/>
              </a:ext>
            </a:extLst>
          </p:cNvPr>
          <p:cNvPicPr>
            <a:picLocks noChangeAspect="1"/>
          </p:cNvPicPr>
          <p:nvPr/>
        </p:nvPicPr>
        <p:blipFill>
          <a:blip r:embed="rId8"/>
          <a:stretch>
            <a:fillRect/>
          </a:stretch>
        </p:blipFill>
        <p:spPr>
          <a:xfrm>
            <a:off x="729950" y="5249431"/>
            <a:ext cx="1033143" cy="662344"/>
          </a:xfrm>
          <a:prstGeom prst="rect">
            <a:avLst/>
          </a:prstGeom>
        </p:spPr>
      </p:pic>
      <p:sp>
        <p:nvSpPr>
          <p:cNvPr id="17" name="Rechteck 16">
            <a:extLst>
              <a:ext uri="{FF2B5EF4-FFF2-40B4-BE49-F238E27FC236}">
                <a16:creationId xmlns:a16="http://schemas.microsoft.com/office/drawing/2014/main" id="{2343445B-7008-8F76-55E7-3A9CF7440BC4}"/>
              </a:ext>
            </a:extLst>
          </p:cNvPr>
          <p:cNvSpPr/>
          <p:nvPr/>
        </p:nvSpPr>
        <p:spPr>
          <a:xfrm>
            <a:off x="5735782" y="1710046"/>
            <a:ext cx="5573901" cy="3263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CF5C4A9E-75E0-5638-7576-044DB313C7B4}"/>
              </a:ext>
            </a:extLst>
          </p:cNvPr>
          <p:cNvSpPr txBox="1"/>
          <p:nvPr/>
        </p:nvSpPr>
        <p:spPr>
          <a:xfrm>
            <a:off x="5858796" y="1876009"/>
            <a:ext cx="5244393" cy="2836674"/>
          </a:xfrm>
          <a:prstGeom prst="rect">
            <a:avLst/>
          </a:prstGeom>
          <a:noFill/>
        </p:spPr>
        <p:txBody>
          <a:bodyPr wrap="square">
            <a:spAutoFit/>
          </a:bodyPr>
          <a:lstStyle/>
          <a:p>
            <a:pPr marL="230400" indent="-230400">
              <a:lnSpc>
                <a:spcPct val="100000"/>
              </a:lnSpc>
              <a:spcBef>
                <a:spcPts val="1000"/>
              </a:spcBef>
              <a:buFont typeface="Wingdings" panose="05000000000000000000" pitchFamily="2" charset="2"/>
              <a:buChar char="§"/>
            </a:pPr>
            <a:r>
              <a:rPr lang="de-DE" sz="1700">
                <a:solidFill>
                  <a:srgbClr val="002060"/>
                </a:solidFill>
                <a:latin typeface="Calibri" panose="020F0502020204030204"/>
                <a:ea typeface="+mj-ea"/>
                <a:cs typeface="+mj-cs"/>
              </a:rPr>
              <a:t>Studien liefern starke Hinweise darauf, dass eine gesunde Ernährung als Teil eines </a:t>
            </a:r>
            <a:r>
              <a:rPr lang="de-DE" sz="1700" b="1">
                <a:solidFill>
                  <a:srgbClr val="002060"/>
                </a:solidFill>
                <a:latin typeface="Calibri" panose="020F0502020204030204"/>
                <a:ea typeface="+mj-ea"/>
                <a:cs typeface="+mj-cs"/>
              </a:rPr>
              <a:t>umfassenden Präventionsansatzes</a:t>
            </a:r>
            <a:r>
              <a:rPr lang="de-DE" sz="1700">
                <a:solidFill>
                  <a:srgbClr val="002060"/>
                </a:solidFill>
                <a:latin typeface="Calibri" panose="020F0502020204030204"/>
                <a:ea typeface="+mj-ea"/>
                <a:cs typeface="+mj-cs"/>
              </a:rPr>
              <a:t> dazu beitragen kann, das Krebsrisiko zu senken.</a:t>
            </a:r>
          </a:p>
          <a:p>
            <a:pPr marL="230400" indent="-230400">
              <a:lnSpc>
                <a:spcPct val="100000"/>
              </a:lnSpc>
              <a:spcBef>
                <a:spcPts val="1000"/>
              </a:spcBef>
              <a:buFont typeface="Wingdings" panose="05000000000000000000" pitchFamily="2" charset="2"/>
              <a:buChar char="§"/>
            </a:pPr>
            <a:r>
              <a:rPr lang="de-DE" sz="1700" b="1">
                <a:solidFill>
                  <a:srgbClr val="6DD17F"/>
                </a:solidFill>
                <a:latin typeface="Calibri" panose="020F0502020204030204"/>
                <a:ea typeface="+mj-ea"/>
                <a:cs typeface="+mj-cs"/>
              </a:rPr>
              <a:t>Achtung:</a:t>
            </a:r>
            <a:r>
              <a:rPr lang="de-DE" sz="1700">
                <a:solidFill>
                  <a:srgbClr val="002060"/>
                </a:solidFill>
                <a:latin typeface="Calibri" panose="020F0502020204030204"/>
                <a:ea typeface="+mj-ea"/>
                <a:cs typeface="+mj-cs"/>
              </a:rPr>
              <a:t> </a:t>
            </a:r>
            <a:r>
              <a:rPr lang="de-DE" sz="1700" b="1">
                <a:solidFill>
                  <a:srgbClr val="002060"/>
                </a:solidFill>
                <a:latin typeface="Calibri" panose="020F0502020204030204"/>
                <a:ea typeface="+mj-ea"/>
                <a:cs typeface="+mj-cs"/>
              </a:rPr>
              <a:t>Gesunde Ernährung </a:t>
            </a:r>
            <a:r>
              <a:rPr lang="de-DE" sz="1700">
                <a:solidFill>
                  <a:srgbClr val="002060"/>
                </a:solidFill>
                <a:latin typeface="Calibri" panose="020F0502020204030204"/>
                <a:ea typeface="+mj-ea"/>
                <a:cs typeface="+mj-cs"/>
              </a:rPr>
              <a:t>und </a:t>
            </a:r>
            <a:r>
              <a:rPr lang="de-DE" sz="1700" b="1">
                <a:solidFill>
                  <a:srgbClr val="002060"/>
                </a:solidFill>
                <a:latin typeface="Calibri" panose="020F0502020204030204"/>
                <a:ea typeface="+mj-ea"/>
                <a:cs typeface="+mj-cs"/>
              </a:rPr>
              <a:t>tertiäre Prävention allein </a:t>
            </a:r>
            <a:r>
              <a:rPr lang="de-DE" sz="1700">
                <a:solidFill>
                  <a:srgbClr val="002060"/>
                </a:solidFill>
                <a:latin typeface="Calibri" panose="020F0502020204030204"/>
                <a:ea typeface="+mj-ea"/>
                <a:cs typeface="+mj-cs"/>
              </a:rPr>
              <a:t>können das Risiko von Krebs und Melanom bzw. einem Rückfall </a:t>
            </a:r>
            <a:r>
              <a:rPr lang="de-DE" sz="1700" b="1">
                <a:solidFill>
                  <a:srgbClr val="002060"/>
                </a:solidFill>
                <a:latin typeface="Calibri" panose="020F0502020204030204"/>
                <a:ea typeface="+mj-ea"/>
                <a:cs typeface="+mj-cs"/>
              </a:rPr>
              <a:t>nicht vollständig beseitigen</a:t>
            </a:r>
            <a:r>
              <a:rPr lang="de-DE" sz="1700">
                <a:solidFill>
                  <a:srgbClr val="002060"/>
                </a:solidFill>
                <a:latin typeface="Calibri" panose="020F0502020204030204"/>
                <a:ea typeface="+mj-ea"/>
                <a:cs typeface="+mj-cs"/>
              </a:rPr>
              <a:t>. </a:t>
            </a:r>
            <a:br>
              <a:rPr lang="de-DE" sz="1700">
                <a:solidFill>
                  <a:srgbClr val="002060"/>
                </a:solidFill>
                <a:latin typeface="Calibri" panose="020F0502020204030204"/>
                <a:ea typeface="+mj-ea"/>
                <a:cs typeface="+mj-cs"/>
              </a:rPr>
            </a:br>
            <a:r>
              <a:rPr lang="de-DE" sz="1700">
                <a:solidFill>
                  <a:srgbClr val="002060"/>
                </a:solidFill>
                <a:latin typeface="Calibri" panose="020F0502020204030204"/>
                <a:ea typeface="+mj-ea"/>
                <a:cs typeface="+mj-cs"/>
              </a:rPr>
              <a:t>Sie sind jedoch ein wichtiger Teil eines umfassenden Ansatzes zur Vorbeugung und Behandlung sowie in der </a:t>
            </a:r>
            <a:r>
              <a:rPr lang="de-DE" sz="1700" err="1">
                <a:solidFill>
                  <a:srgbClr val="002060"/>
                </a:solidFill>
                <a:latin typeface="Calibri" panose="020F0502020204030204"/>
                <a:ea typeface="+mj-ea"/>
                <a:cs typeface="+mj-cs"/>
              </a:rPr>
              <a:t>Rezidivprävention</a:t>
            </a:r>
            <a:r>
              <a:rPr lang="de-DE" sz="1700">
                <a:solidFill>
                  <a:srgbClr val="002060"/>
                </a:solidFill>
                <a:latin typeface="Calibri" panose="020F0502020204030204"/>
                <a:ea typeface="+mj-ea"/>
                <a:cs typeface="+mj-cs"/>
              </a:rPr>
              <a:t> von Krebs und Melanom.</a:t>
            </a:r>
          </a:p>
        </p:txBody>
      </p:sp>
    </p:spTree>
    <p:extLst>
      <p:ext uri="{BB962C8B-B14F-4D97-AF65-F5344CB8AC3E}">
        <p14:creationId xmlns:p14="http://schemas.microsoft.com/office/powerpoint/2010/main" val="1706026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6">
            <a:extLst>
              <a:ext uri="{FF2B5EF4-FFF2-40B4-BE49-F238E27FC236}">
                <a16:creationId xmlns:a16="http://schemas.microsoft.com/office/drawing/2014/main" id="{B240A9DB-6F17-8ABF-CFAD-6F064A516A0F}"/>
              </a:ext>
            </a:extLst>
          </p:cNvPr>
          <p:cNvSpPr txBox="1">
            <a:spLocks/>
          </p:cNvSpPr>
          <p:nvPr/>
        </p:nvSpPr>
        <p:spPr>
          <a:xfrm>
            <a:off x="494007" y="4714884"/>
            <a:ext cx="10693537" cy="1317009"/>
          </a:xfrm>
          <a:prstGeom prst="rect">
            <a:avLst/>
          </a:prstGeom>
          <a:solidFill>
            <a:schemeClr val="bg1"/>
          </a:solidFill>
        </p:spPr>
        <p:txBody>
          <a:bodyPr vert="horz" lIns="91440" tIns="144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spcAft>
                <a:spcPts val="1200"/>
              </a:spcAft>
              <a:buFont typeface="Wingdings" panose="05000000000000000000" pitchFamily="2" charset="2"/>
              <a:buChar char="§"/>
            </a:pPr>
            <a:r>
              <a:rPr lang="de-DE" sz="1800">
                <a:solidFill>
                  <a:srgbClr val="002060"/>
                </a:solidFill>
                <a:latin typeface="Calibri" panose="020F0502020204030204"/>
                <a:ea typeface="+mj-ea"/>
                <a:cs typeface="+mj-cs"/>
              </a:rPr>
              <a:t>Frühzeitige Aufklärung über den Nutzen der körperlichen Aktivität durch das Fachpersonal schon in der Klinik mit Durchführung ergänzend zur Therapie</a:t>
            </a:r>
          </a:p>
          <a:p>
            <a:pPr>
              <a:lnSpc>
                <a:spcPct val="100000"/>
              </a:lnSpc>
              <a:spcBef>
                <a:spcPct val="0"/>
              </a:spcBef>
              <a:spcAft>
                <a:spcPts val="1200"/>
              </a:spcAft>
              <a:buFont typeface="Wingdings" panose="05000000000000000000" pitchFamily="2" charset="2"/>
              <a:buChar char="§"/>
            </a:pPr>
            <a:r>
              <a:rPr lang="de-DE" sz="1800">
                <a:solidFill>
                  <a:srgbClr val="002060"/>
                </a:solidFill>
                <a:latin typeface="Calibri" panose="020F0502020204030204"/>
                <a:ea typeface="+mj-ea"/>
                <a:cs typeface="+mj-cs"/>
              </a:rPr>
              <a:t>Konkrete Bewegungsempfehlungen: „</a:t>
            </a:r>
            <a:r>
              <a:rPr lang="de-DE" sz="1800" i="1" err="1">
                <a:solidFill>
                  <a:srgbClr val="002060"/>
                </a:solidFill>
                <a:latin typeface="Calibri" panose="020F0502020204030204"/>
                <a:ea typeface="+mj-ea"/>
                <a:cs typeface="+mj-cs"/>
              </a:rPr>
              <a:t>Exercise</a:t>
            </a:r>
            <a:r>
              <a:rPr lang="de-DE" sz="1800" i="1">
                <a:solidFill>
                  <a:srgbClr val="002060"/>
                </a:solidFill>
                <a:latin typeface="Calibri" panose="020F0502020204030204"/>
                <a:ea typeface="+mj-ea"/>
                <a:cs typeface="+mj-cs"/>
              </a:rPr>
              <a:t> Guidelines </a:t>
            </a:r>
            <a:r>
              <a:rPr lang="de-DE" sz="1800" i="1" err="1">
                <a:solidFill>
                  <a:srgbClr val="002060"/>
                </a:solidFill>
                <a:latin typeface="Calibri" panose="020F0502020204030204"/>
                <a:ea typeface="+mj-ea"/>
                <a:cs typeface="+mj-cs"/>
              </a:rPr>
              <a:t>for</a:t>
            </a:r>
            <a:r>
              <a:rPr lang="de-DE" sz="1800" i="1">
                <a:solidFill>
                  <a:srgbClr val="002060"/>
                </a:solidFill>
                <a:latin typeface="Calibri" panose="020F0502020204030204"/>
                <a:ea typeface="+mj-ea"/>
                <a:cs typeface="+mj-cs"/>
              </a:rPr>
              <a:t> Cancer Survivors</a:t>
            </a:r>
            <a:r>
              <a:rPr lang="de-DE" sz="1800">
                <a:solidFill>
                  <a:srgbClr val="002060"/>
                </a:solidFill>
                <a:latin typeface="Calibri" panose="020F0502020204030204"/>
                <a:ea typeface="+mj-ea"/>
                <a:cs typeface="+mj-cs"/>
              </a:rPr>
              <a:t>“</a:t>
            </a:r>
            <a:r>
              <a:rPr lang="de-DE" sz="1800" baseline="30000">
                <a:solidFill>
                  <a:srgbClr val="002060"/>
                </a:solidFill>
                <a:latin typeface="Calibri" panose="020F0502020204030204"/>
                <a:ea typeface="+mj-ea"/>
                <a:cs typeface="+mj-cs"/>
              </a:rPr>
              <a:t>2</a:t>
            </a:r>
            <a:r>
              <a:rPr lang="de-DE" sz="1800">
                <a:solidFill>
                  <a:srgbClr val="002060"/>
                </a:solidFill>
                <a:latin typeface="Calibri" panose="020F0502020204030204"/>
                <a:ea typeface="+mj-ea"/>
                <a:cs typeface="+mj-cs"/>
              </a:rPr>
              <a:t>  </a:t>
            </a:r>
          </a:p>
        </p:txBody>
      </p:sp>
      <p:sp>
        <p:nvSpPr>
          <p:cNvPr id="3" name="Inhaltsplatzhalter 2">
            <a:extLst>
              <a:ext uri="{FF2B5EF4-FFF2-40B4-BE49-F238E27FC236}">
                <a16:creationId xmlns:a16="http://schemas.microsoft.com/office/drawing/2014/main" id="{96E98AA0-F962-41B1-F57C-62B49252A0E3}"/>
              </a:ext>
            </a:extLst>
          </p:cNvPr>
          <p:cNvSpPr txBox="1">
            <a:spLocks/>
          </p:cNvSpPr>
          <p:nvPr/>
        </p:nvSpPr>
        <p:spPr>
          <a:xfrm>
            <a:off x="494007" y="2105246"/>
            <a:ext cx="10693537" cy="818411"/>
          </a:xfrm>
          <a:prstGeom prst="rect">
            <a:avLst/>
          </a:prstGeom>
          <a:noFill/>
        </p:spPr>
        <p:txBody>
          <a:bodyPr vert="horz" wrap="square" lIns="91440" tIns="144000" rIns="91440" bIns="4572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de-DE" sz="1800">
                <a:solidFill>
                  <a:srgbClr val="002060"/>
                </a:solidFill>
              </a:rPr>
              <a:t>Zeitnahe Einbindung der Bewegungstherapie </a:t>
            </a:r>
          </a:p>
          <a:p>
            <a:pPr marL="0" indent="0">
              <a:buClr>
                <a:srgbClr val="002060"/>
              </a:buClr>
              <a:buNone/>
            </a:pPr>
            <a:r>
              <a:rPr lang="de-DE" sz="1800" b="1">
                <a:solidFill>
                  <a:srgbClr val="002060"/>
                </a:solidFill>
              </a:rPr>
              <a:t>→</a:t>
            </a:r>
            <a:r>
              <a:rPr lang="de-DE" sz="1800">
                <a:solidFill>
                  <a:srgbClr val="002060"/>
                </a:solidFill>
              </a:rPr>
              <a:t> Reduktion eines Bewegungsmangels sowie therapieassoziierter Nebenwirkungen und Ängste</a:t>
            </a:r>
          </a:p>
        </p:txBody>
      </p:sp>
      <p:sp>
        <p:nvSpPr>
          <p:cNvPr id="5" name="Titel 1">
            <a:extLst>
              <a:ext uri="{FF2B5EF4-FFF2-40B4-BE49-F238E27FC236}">
                <a16:creationId xmlns:a16="http://schemas.microsoft.com/office/drawing/2014/main" id="{A7C799FE-BC58-4ACD-5894-F549E59DB441}"/>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Studien bestätigen: Körperliches Training während der Akutphase und in der Nachsorge empfehlenswert</a:t>
            </a:r>
            <a:r>
              <a:rPr lang="de-DE" sz="2800" b="1" baseline="30000">
                <a:solidFill>
                  <a:srgbClr val="002060"/>
                </a:solidFill>
                <a:latin typeface="Calibri" panose="020F0502020204030204"/>
              </a:rPr>
              <a:t>1–4</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2.4 Lebensstil und tertiäre Prävention </a:t>
            </a:r>
          </a:p>
        </p:txBody>
      </p:sp>
      <p:sp>
        <p:nvSpPr>
          <p:cNvPr id="11" name="Textplatzhalter 10">
            <a:extLst>
              <a:ext uri="{FF2B5EF4-FFF2-40B4-BE49-F238E27FC236}">
                <a16:creationId xmlns:a16="http://schemas.microsoft.com/office/drawing/2014/main" id="{7515E3D9-1AA0-66AF-5289-8FB71AE110E8}"/>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a:t>Referenzen: 1. </a:t>
            </a:r>
            <a:r>
              <a:rPr lang="de-DE" b="0"/>
              <a:t>Schmidt T. Körperliche Aktivität in der Onkologie – so wichtig wie ein Medikament? Der Onkologe 2021; 27: 790–794. </a:t>
            </a:r>
            <a:r>
              <a:rPr lang="de-DE"/>
              <a:t>2.</a:t>
            </a:r>
            <a:r>
              <a:rPr lang="de-DE" b="0"/>
              <a:t> Campbell KL et al. </a:t>
            </a:r>
            <a:r>
              <a:rPr lang="de-DE" b="0" err="1"/>
              <a:t>Exercise</a:t>
            </a:r>
            <a:r>
              <a:rPr lang="de-DE" b="0"/>
              <a:t> Guidelines </a:t>
            </a:r>
            <a:r>
              <a:rPr lang="de-DE" b="0" err="1"/>
              <a:t>for</a:t>
            </a:r>
            <a:r>
              <a:rPr lang="de-DE" b="0"/>
              <a:t> Cancer Survivors: Consensus Statement </a:t>
            </a:r>
            <a:r>
              <a:rPr lang="de-DE" b="0" err="1"/>
              <a:t>from</a:t>
            </a:r>
            <a:r>
              <a:rPr lang="de-DE" b="0"/>
              <a:t> International </a:t>
            </a:r>
            <a:r>
              <a:rPr lang="de-DE" b="0" err="1"/>
              <a:t>Multidisciplinary</a:t>
            </a:r>
            <a:r>
              <a:rPr lang="de-DE" b="0"/>
              <a:t> </a:t>
            </a:r>
            <a:r>
              <a:rPr lang="de-DE" b="0" err="1"/>
              <a:t>Roundtable</a:t>
            </a:r>
            <a:r>
              <a:rPr lang="de-DE" b="0"/>
              <a:t>. </a:t>
            </a:r>
            <a:r>
              <a:rPr lang="de-DE" b="0" err="1"/>
              <a:t>Med</a:t>
            </a:r>
            <a:r>
              <a:rPr lang="de-DE" b="0"/>
              <a:t> </a:t>
            </a:r>
            <a:r>
              <a:rPr lang="de-DE" b="0" err="1"/>
              <a:t>Sci</a:t>
            </a:r>
            <a:r>
              <a:rPr lang="de-DE" b="0"/>
              <a:t> Sports </a:t>
            </a:r>
            <a:r>
              <a:rPr lang="de-DE" b="0" err="1"/>
              <a:t>Exerc</a:t>
            </a:r>
            <a:r>
              <a:rPr lang="de-DE" b="0"/>
              <a:t> 2019; 51(11): 2375–2390. </a:t>
            </a:r>
            <a:r>
              <a:rPr lang="de-DE"/>
              <a:t>3.</a:t>
            </a:r>
            <a:r>
              <a:rPr lang="de-DE" b="0"/>
              <a:t> Deutsche Fatigue Gesellschaft. Körperliches Training. </a:t>
            </a:r>
            <a:r>
              <a:rPr lang="de-DE" b="0">
                <a:hlinkClick r:id="rId3"/>
              </a:rPr>
              <a:t>https://deutsche-fatigue-gesellschaft.de/behandlung/koerperliches-training/</a:t>
            </a:r>
            <a:r>
              <a:rPr lang="de-DE" b="0"/>
              <a:t> (Zugriff Juni 2023). </a:t>
            </a:r>
            <a:r>
              <a:rPr lang="de-DE"/>
              <a:t>4.</a:t>
            </a:r>
            <a:r>
              <a:rPr lang="de-DE" b="0"/>
              <a:t> ONKO Internetportal. Fatigue bei Krebs – Überblick. </a:t>
            </a:r>
            <a:r>
              <a:rPr lang="de-DE" sz="1050" b="0">
                <a:hlinkClick r:id="rId4"/>
              </a:rPr>
              <a:t>https://www.krebsgesellschaft.de/onko-internetportal/basis-informationen-krebs/basis-informationen-krebs-allgemeine-informationen/fatigue-bei-krebs.html</a:t>
            </a:r>
            <a:r>
              <a:rPr lang="de-DE" sz="1050" b="0"/>
              <a:t> (Zugriff Juni 2023).</a:t>
            </a:r>
          </a:p>
          <a:p>
            <a:endParaRPr lang="en-US" b="0"/>
          </a:p>
          <a:p>
            <a:r>
              <a:rPr lang="de-DE" b="0"/>
              <a:t> </a:t>
            </a:r>
            <a:endParaRPr lang="de-AT" b="0"/>
          </a:p>
        </p:txBody>
      </p:sp>
      <p:sp>
        <p:nvSpPr>
          <p:cNvPr id="4" name="Rechteck 3">
            <a:extLst>
              <a:ext uri="{FF2B5EF4-FFF2-40B4-BE49-F238E27FC236}">
                <a16:creationId xmlns:a16="http://schemas.microsoft.com/office/drawing/2014/main" id="{A560A63E-4A4C-CD11-A3D1-CA0B04CBF8ED}"/>
              </a:ext>
            </a:extLst>
          </p:cNvPr>
          <p:cNvSpPr/>
          <p:nvPr/>
        </p:nvSpPr>
        <p:spPr>
          <a:xfrm>
            <a:off x="6269683" y="3004457"/>
            <a:ext cx="5040000" cy="1548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F00FB16-55C0-4827-3FC5-F511C7417FC9}"/>
              </a:ext>
            </a:extLst>
          </p:cNvPr>
          <p:cNvSpPr/>
          <p:nvPr/>
        </p:nvSpPr>
        <p:spPr>
          <a:xfrm>
            <a:off x="517758" y="3004457"/>
            <a:ext cx="5400000" cy="15484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24408B4-EB4D-0C9E-2B8E-782ADFACE580}"/>
              </a:ext>
            </a:extLst>
          </p:cNvPr>
          <p:cNvSpPr txBox="1"/>
          <p:nvPr/>
        </p:nvSpPr>
        <p:spPr>
          <a:xfrm>
            <a:off x="689814" y="3111332"/>
            <a:ext cx="5127022" cy="1295226"/>
          </a:xfrm>
          <a:prstGeom prst="rect">
            <a:avLst/>
          </a:prstGeom>
          <a:noFill/>
        </p:spPr>
        <p:txBody>
          <a:bodyPr wrap="square">
            <a:spAutoFit/>
          </a:bodyPr>
          <a:lstStyle/>
          <a:p>
            <a:pPr marL="230400" indent="-230400">
              <a:spcBef>
                <a:spcPts val="500"/>
              </a:spcBef>
              <a:buClr>
                <a:srgbClr val="002060"/>
              </a:buClr>
            </a:pPr>
            <a:r>
              <a:rPr lang="de-DE" sz="2000" b="1">
                <a:solidFill>
                  <a:srgbClr val="6DD17F"/>
                </a:solidFill>
              </a:rPr>
              <a:t>Starke Evidenz: </a:t>
            </a:r>
          </a:p>
          <a:p>
            <a:pPr marL="230400" indent="-230400">
              <a:spcBef>
                <a:spcPts val="500"/>
              </a:spcBef>
              <a:buClr>
                <a:srgbClr val="002060"/>
              </a:buClr>
              <a:buFont typeface="Wingdings" pitchFamily="2" charset="2"/>
              <a:buChar char="§"/>
            </a:pPr>
            <a:r>
              <a:rPr lang="de-DE">
                <a:solidFill>
                  <a:srgbClr val="002060"/>
                </a:solidFill>
              </a:rPr>
              <a:t>K</a:t>
            </a:r>
            <a:r>
              <a:rPr lang="de-DE" sz="1800">
                <a:solidFill>
                  <a:srgbClr val="002060"/>
                </a:solidFill>
              </a:rPr>
              <a:t>örperliche Aktivität und Bewegung können psychische Parameter, Lymphödeme sowie die allg. körperliche Funktion verbessern</a:t>
            </a:r>
          </a:p>
        </p:txBody>
      </p:sp>
      <p:sp>
        <p:nvSpPr>
          <p:cNvPr id="10" name="Textfeld 9">
            <a:extLst>
              <a:ext uri="{FF2B5EF4-FFF2-40B4-BE49-F238E27FC236}">
                <a16:creationId xmlns:a16="http://schemas.microsoft.com/office/drawing/2014/main" id="{3ABC97E2-F9BC-6B41-4D73-8A674E201535}"/>
              </a:ext>
            </a:extLst>
          </p:cNvPr>
          <p:cNvSpPr txBox="1"/>
          <p:nvPr/>
        </p:nvSpPr>
        <p:spPr>
          <a:xfrm>
            <a:off x="6424057" y="3111332"/>
            <a:ext cx="4349959" cy="1018227"/>
          </a:xfrm>
          <a:prstGeom prst="rect">
            <a:avLst/>
          </a:prstGeom>
          <a:noFill/>
        </p:spPr>
        <p:txBody>
          <a:bodyPr wrap="square">
            <a:spAutoFit/>
          </a:bodyPr>
          <a:lstStyle/>
          <a:p>
            <a:pPr marL="230400" indent="-230400">
              <a:spcBef>
                <a:spcPts val="500"/>
              </a:spcBef>
              <a:buClr>
                <a:srgbClr val="002060"/>
              </a:buClr>
            </a:pPr>
            <a:r>
              <a:rPr lang="de-DE" sz="2000" b="1">
                <a:solidFill>
                  <a:srgbClr val="6DD17F"/>
                </a:solidFill>
              </a:rPr>
              <a:t>Moderate/schwache Evidenzen: </a:t>
            </a:r>
          </a:p>
          <a:p>
            <a:pPr marL="230400" indent="-230400">
              <a:spcBef>
                <a:spcPts val="500"/>
              </a:spcBef>
              <a:buClr>
                <a:srgbClr val="002060"/>
              </a:buClr>
              <a:buFont typeface="Wingdings" pitchFamily="2" charset="2"/>
              <a:buChar char="§"/>
            </a:pPr>
            <a:r>
              <a:rPr lang="de-DE" sz="1800">
                <a:solidFill>
                  <a:srgbClr val="002060"/>
                </a:solidFill>
              </a:rPr>
              <a:t>Knochengesundheit und Vorbeugen einer Therapie-induzierten Polyneuropathie</a:t>
            </a:r>
          </a:p>
        </p:txBody>
      </p:sp>
    </p:spTree>
    <p:extLst>
      <p:ext uri="{BB962C8B-B14F-4D97-AF65-F5344CB8AC3E}">
        <p14:creationId xmlns:p14="http://schemas.microsoft.com/office/powerpoint/2010/main" val="650012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3F2BEF6-173B-C43B-DA7C-22F432770117}"/>
              </a:ext>
            </a:extLst>
          </p:cNvPr>
          <p:cNvSpPr txBox="1">
            <a:spLocks/>
          </p:cNvSpPr>
          <p:nvPr/>
        </p:nvSpPr>
        <p:spPr>
          <a:xfrm>
            <a:off x="490180" y="2229382"/>
            <a:ext cx="5040000" cy="433507"/>
          </a:xfrm>
          <a:prstGeom prst="rect">
            <a:avLst/>
          </a:prstGeom>
        </p:spPr>
        <p:txBody>
          <a:bodyPr/>
          <a:lstStyle>
            <a:defPPr>
              <a:defRPr lang="de-DE"/>
            </a:defPPr>
            <a:lvl1pPr marR="0" lvl="0" indent="0" algn="ctr" fontAlgn="auto">
              <a:lnSpc>
                <a:spcPct val="90000"/>
              </a:lnSpc>
              <a:spcBef>
                <a:spcPct val="0"/>
              </a:spcBef>
              <a:spcAft>
                <a:spcPts val="0"/>
              </a:spcAft>
              <a:buClrTx/>
              <a:buSzTx/>
              <a:buFontTx/>
              <a:buNone/>
              <a:tabLst/>
              <a:defRPr sz="2400" b="1">
                <a:solidFill>
                  <a:srgbClr val="6DD17F"/>
                </a:solidFill>
                <a:latin typeface="Calibri" panose="020F0502020204030204"/>
                <a:ea typeface="+mj-ea"/>
                <a:cs typeface="+mj-cs"/>
              </a:defRPr>
            </a:lvl1pPr>
          </a:lstStyle>
          <a:p>
            <a:r>
              <a:rPr lang="de-DE"/>
              <a:t>2007</a:t>
            </a:r>
          </a:p>
        </p:txBody>
      </p:sp>
      <p:sp>
        <p:nvSpPr>
          <p:cNvPr id="13" name="Titel 1">
            <a:extLst>
              <a:ext uri="{FF2B5EF4-FFF2-40B4-BE49-F238E27FC236}">
                <a16:creationId xmlns:a16="http://schemas.microsoft.com/office/drawing/2014/main" id="{402C6382-F7F4-ED68-BF92-96E4CA8E6192}"/>
              </a:ext>
            </a:extLst>
          </p:cNvPr>
          <p:cNvSpPr txBox="1">
            <a:spLocks/>
          </p:cNvSpPr>
          <p:nvPr/>
        </p:nvSpPr>
        <p:spPr>
          <a:xfrm>
            <a:off x="6244224" y="2229382"/>
            <a:ext cx="5040000" cy="433506"/>
          </a:xfrm>
          <a:prstGeom prst="rect">
            <a:avLst/>
          </a:prstGeom>
        </p:spPr>
        <p:txBody>
          <a:bodyPr/>
          <a:lstStyle>
            <a:defPPr>
              <a:defRPr lang="de-DE"/>
            </a:defPPr>
            <a:lvl1pPr marR="0" lvl="0" indent="0" algn="ctr" fontAlgn="auto">
              <a:lnSpc>
                <a:spcPct val="90000"/>
              </a:lnSpc>
              <a:spcBef>
                <a:spcPct val="0"/>
              </a:spcBef>
              <a:spcAft>
                <a:spcPts val="0"/>
              </a:spcAft>
              <a:buClrTx/>
              <a:buSzTx/>
              <a:buFontTx/>
              <a:buNone/>
              <a:tabLst/>
              <a:defRPr sz="2400" b="1">
                <a:solidFill>
                  <a:srgbClr val="6DD17F"/>
                </a:solidFill>
                <a:latin typeface="Calibri" panose="020F0502020204030204"/>
                <a:ea typeface="+mj-ea"/>
                <a:cs typeface="+mj-cs"/>
              </a:defRPr>
            </a:lvl1pPr>
          </a:lstStyle>
          <a:p>
            <a:r>
              <a:rPr lang="de-DE"/>
              <a:t>2017</a:t>
            </a:r>
          </a:p>
        </p:txBody>
      </p:sp>
      <p:sp>
        <p:nvSpPr>
          <p:cNvPr id="5" name="Titel 1">
            <a:extLst>
              <a:ext uri="{FF2B5EF4-FFF2-40B4-BE49-F238E27FC236}">
                <a16:creationId xmlns:a16="http://schemas.microsoft.com/office/drawing/2014/main" id="{F2C1EEED-EF3A-3D90-B990-200ADA10276A}"/>
              </a:ext>
            </a:extLst>
          </p:cNvPr>
          <p:cNvSpPr txBox="1">
            <a:spLocks/>
          </p:cNvSpPr>
          <p:nvPr/>
        </p:nvSpPr>
        <p:spPr>
          <a:xfrm>
            <a:off x="494007" y="1233760"/>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sz="2800" b="1">
                <a:solidFill>
                  <a:srgbClr val="002060"/>
                </a:solidFill>
                <a:latin typeface="Calibri" panose="020F0502020204030204"/>
              </a:rPr>
              <a:t>Das Gesundheitsverhalten von </a:t>
            </a:r>
            <a:r>
              <a:rPr lang="de-DE" sz="2800" b="1" i="1">
                <a:solidFill>
                  <a:srgbClr val="002060"/>
                </a:solidFill>
                <a:latin typeface="Calibri" panose="020F0502020204030204"/>
              </a:rPr>
              <a:t>Cancer Survivors</a:t>
            </a:r>
            <a:r>
              <a:rPr lang="de-DE" sz="2800" b="1">
                <a:solidFill>
                  <a:srgbClr val="002060"/>
                </a:solidFill>
                <a:latin typeface="Calibri" panose="020F0502020204030204"/>
              </a:rPr>
              <a:t>: </a:t>
            </a:r>
            <a:br>
              <a:rPr lang="de-DE" sz="2800" b="1">
                <a:solidFill>
                  <a:srgbClr val="002060"/>
                </a:solidFill>
                <a:latin typeface="Calibri" panose="020F0502020204030204"/>
              </a:rPr>
            </a:br>
            <a:r>
              <a:rPr lang="de-DE" sz="2800" b="1">
                <a:solidFill>
                  <a:srgbClr val="002060"/>
                </a:solidFill>
                <a:latin typeface="Calibri" panose="020F0502020204030204"/>
              </a:rPr>
              <a:t>Analysen aus 2007 und 2017 deuten wenig positive Veränderung an</a:t>
            </a:r>
            <a:endParaRPr lang="de-DE" sz="2800" b="1">
              <a:solidFill>
                <a:srgbClr val="002060"/>
              </a:solidFill>
              <a:latin typeface="Calibri" panose="020F0502020204030204"/>
              <a:cs typeface="Calibri" panose="020F0502020204030204"/>
            </a:endParaRPr>
          </a:p>
        </p:txBody>
      </p:sp>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2.4 Lebensstil und tertiäre Prävention </a:t>
            </a:r>
          </a:p>
        </p:txBody>
      </p:sp>
      <p:sp>
        <p:nvSpPr>
          <p:cNvPr id="6" name="Textplatzhalter 10">
            <a:extLst>
              <a:ext uri="{FF2B5EF4-FFF2-40B4-BE49-F238E27FC236}">
                <a16:creationId xmlns:a16="http://schemas.microsoft.com/office/drawing/2014/main" id="{8D0776A9-4D55-CAE2-46A5-5586A25B9DFD}"/>
              </a:ext>
            </a:extLst>
          </p:cNvPr>
          <p:cNvSpPr txBox="1">
            <a:spLocks/>
          </p:cNvSpPr>
          <p:nvPr/>
        </p:nvSpPr>
        <p:spPr>
          <a:xfrm>
            <a:off x="-5" y="6177339"/>
            <a:ext cx="12192000" cy="715963"/>
          </a:xfrm>
          <a:prstGeom prst="rect">
            <a:avLst/>
          </a:prstGeom>
        </p:spPr>
        <p:txBody>
          <a:bodyPr vert="horz" lIns="91440" tIns="45720" rIns="91440" bIns="45720" rtlCol="0">
            <a:noAutofit/>
          </a:bodyPr>
          <a:lstStyle>
            <a:lvl1pPr marL="266700" indent="0" algn="l" defTabSz="914400" rtl="0" eaLnBrk="1" latinLnBrk="0" hangingPunct="1">
              <a:lnSpc>
                <a:spcPct val="100000"/>
              </a:lnSpc>
              <a:spcBef>
                <a:spcPts val="200"/>
              </a:spcBef>
              <a:buFont typeface="Arial" panose="020B0604020202020204" pitchFamily="34" charset="0"/>
              <a:buNone/>
              <a:defRPr sz="1050" b="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a:t>Referenzen: 1. </a:t>
            </a:r>
            <a:r>
              <a:rPr lang="de-DE" b="0"/>
              <a:t>Mayer DK et al. Health </a:t>
            </a:r>
            <a:r>
              <a:rPr lang="de-DE" b="0" err="1"/>
              <a:t>behaviors</a:t>
            </a:r>
            <a:r>
              <a:rPr lang="de-DE" b="0"/>
              <a:t> in </a:t>
            </a:r>
            <a:r>
              <a:rPr lang="de-DE" b="0" err="1"/>
              <a:t>cancer</a:t>
            </a:r>
            <a:r>
              <a:rPr lang="de-DE" b="0"/>
              <a:t> </a:t>
            </a:r>
            <a:r>
              <a:rPr lang="de-DE" b="0" err="1"/>
              <a:t>survivors</a:t>
            </a:r>
            <a:r>
              <a:rPr lang="de-DE" b="0"/>
              <a:t>. </a:t>
            </a:r>
            <a:r>
              <a:rPr lang="de-DE" b="0" err="1"/>
              <a:t>Oncol</a:t>
            </a:r>
            <a:r>
              <a:rPr lang="de-DE" b="0"/>
              <a:t> Nurs Forum 2007; 34(3): 643–651. </a:t>
            </a:r>
            <a:r>
              <a:rPr lang="de-DE"/>
              <a:t>2. </a:t>
            </a:r>
            <a:r>
              <a:rPr lang="de-DE" b="0" err="1"/>
              <a:t>Aminisani</a:t>
            </a:r>
            <a:r>
              <a:rPr lang="de-DE" b="0"/>
              <a:t> N et al. Adverse </a:t>
            </a:r>
            <a:r>
              <a:rPr lang="de-DE" b="0" err="1"/>
              <a:t>health</a:t>
            </a:r>
            <a:r>
              <a:rPr lang="de-DE" b="0"/>
              <a:t> </a:t>
            </a:r>
            <a:r>
              <a:rPr lang="de-DE" b="0" err="1"/>
              <a:t>behaviours</a:t>
            </a:r>
            <a:r>
              <a:rPr lang="de-DE" b="0"/>
              <a:t> </a:t>
            </a:r>
            <a:r>
              <a:rPr lang="de-DE" b="0" err="1"/>
              <a:t>among</a:t>
            </a:r>
            <a:r>
              <a:rPr lang="de-DE" b="0"/>
              <a:t> </a:t>
            </a:r>
            <a:r>
              <a:rPr lang="de-DE" b="0" err="1"/>
              <a:t>colorectal</a:t>
            </a:r>
            <a:r>
              <a:rPr lang="de-DE" b="0"/>
              <a:t> </a:t>
            </a:r>
            <a:r>
              <a:rPr lang="de-DE" b="0" err="1"/>
              <a:t>cancer</a:t>
            </a:r>
            <a:r>
              <a:rPr lang="de-DE" b="0"/>
              <a:t> </a:t>
            </a:r>
            <a:r>
              <a:rPr lang="de-DE" b="0" err="1"/>
              <a:t>survivors</a:t>
            </a:r>
            <a:r>
              <a:rPr lang="de-DE" b="0"/>
              <a:t>: a </a:t>
            </a:r>
            <a:r>
              <a:rPr lang="de-DE" b="0" err="1"/>
              <a:t>case</a:t>
            </a:r>
            <a:r>
              <a:rPr lang="de-DE" b="0"/>
              <a:t> </a:t>
            </a:r>
            <a:r>
              <a:rPr lang="de-DE" b="0" err="1"/>
              <a:t>study</a:t>
            </a:r>
            <a:r>
              <a:rPr lang="de-DE" b="0"/>
              <a:t> </a:t>
            </a:r>
            <a:r>
              <a:rPr lang="de-DE" b="0" err="1"/>
              <a:t>from</a:t>
            </a:r>
            <a:r>
              <a:rPr lang="de-DE" b="0"/>
              <a:t> Iran. J </a:t>
            </a:r>
            <a:r>
              <a:rPr lang="de-DE" b="0" err="1"/>
              <a:t>Gastrointest</a:t>
            </a:r>
            <a:r>
              <a:rPr lang="de-DE" b="0"/>
              <a:t> </a:t>
            </a:r>
            <a:r>
              <a:rPr lang="de-DE" b="0" err="1"/>
              <a:t>Oncol</a:t>
            </a:r>
            <a:r>
              <a:rPr lang="de-DE" b="0"/>
              <a:t> 2016; 7(3): 373–379. </a:t>
            </a:r>
            <a:endParaRPr lang="de-AT" b="0"/>
          </a:p>
        </p:txBody>
      </p:sp>
      <p:sp>
        <p:nvSpPr>
          <p:cNvPr id="8" name="Textfeld 7">
            <a:extLst>
              <a:ext uri="{FF2B5EF4-FFF2-40B4-BE49-F238E27FC236}">
                <a16:creationId xmlns:a16="http://schemas.microsoft.com/office/drawing/2014/main" id="{36D5E801-DCF5-70D7-90BF-0A0E6414DFF8}"/>
              </a:ext>
            </a:extLst>
          </p:cNvPr>
          <p:cNvSpPr txBox="1"/>
          <p:nvPr/>
        </p:nvSpPr>
        <p:spPr>
          <a:xfrm>
            <a:off x="490180" y="2645072"/>
            <a:ext cx="5323922" cy="484059"/>
          </a:xfrm>
          <a:prstGeom prst="rect">
            <a:avLst/>
          </a:prstGeom>
        </p:spPr>
        <p:txBody>
          <a:bodyPr vert="horz" lIns="91440" tIns="45720" rIns="91440" bIns="45720" rtlCol="0">
            <a:noAutofit/>
          </a:bodyPr>
          <a:lstStyle>
            <a:lvl1pPr indent="0">
              <a:lnSpc>
                <a:spcPct val="90000"/>
              </a:lnSpc>
              <a:spcBef>
                <a:spcPct val="0"/>
              </a:spcBef>
              <a:buFont typeface="Arial" panose="020B0604020202020204" pitchFamily="34" charset="0"/>
              <a:buNone/>
              <a:defRPr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1400" b="0"/>
              <a:t>Analyse basierend auf einer Telefonumfrage </a:t>
            </a:r>
            <a:r>
              <a:rPr lang="en-US" sz="1400" b="0"/>
              <a:t>in den USA </a:t>
            </a:r>
            <a:r>
              <a:rPr lang="de-DE" sz="1400" b="0"/>
              <a:t>mit </a:t>
            </a:r>
            <a:br>
              <a:rPr lang="de-DE" sz="1400" b="0"/>
            </a:br>
            <a:r>
              <a:rPr lang="de-DE" sz="1400" b="0"/>
              <a:t>619 </a:t>
            </a:r>
            <a:r>
              <a:rPr lang="de-DE" sz="1400" b="0" i="1"/>
              <a:t>Cancer Survivors</a:t>
            </a:r>
            <a:r>
              <a:rPr lang="de-DE" sz="1400" b="0"/>
              <a:t> im Rahmen der </a:t>
            </a:r>
            <a:br>
              <a:rPr lang="de-DE" sz="1400" b="0"/>
            </a:br>
            <a:r>
              <a:rPr lang="en-US" sz="1400" b="0"/>
              <a:t>Health Information National Trends Survey (HINTS) 2003</a:t>
            </a:r>
            <a:r>
              <a:rPr lang="de-DE" sz="1400" b="0" baseline="30000"/>
              <a:t>1</a:t>
            </a:r>
            <a:endParaRPr lang="de-DE" sz="1400" b="0"/>
          </a:p>
        </p:txBody>
      </p:sp>
      <p:sp>
        <p:nvSpPr>
          <p:cNvPr id="9" name="Textfeld 8">
            <a:extLst>
              <a:ext uri="{FF2B5EF4-FFF2-40B4-BE49-F238E27FC236}">
                <a16:creationId xmlns:a16="http://schemas.microsoft.com/office/drawing/2014/main" id="{F013344A-1D9F-4354-A3DE-9BD3A833F815}"/>
              </a:ext>
            </a:extLst>
          </p:cNvPr>
          <p:cNvSpPr txBox="1"/>
          <p:nvPr/>
        </p:nvSpPr>
        <p:spPr>
          <a:xfrm>
            <a:off x="6095995" y="2645072"/>
            <a:ext cx="5323922" cy="484059"/>
          </a:xfrm>
          <a:prstGeom prst="rect">
            <a:avLst/>
          </a:prstGeom>
        </p:spPr>
        <p:txBody>
          <a:bodyPr vert="horz" lIns="91440" tIns="45720" rIns="91440" bIns="45720" rtlCol="0">
            <a:noAutofit/>
          </a:bodyPr>
          <a:lstStyle>
            <a:lvl1pPr indent="0">
              <a:lnSpc>
                <a:spcPct val="90000"/>
              </a:lnSpc>
              <a:spcBef>
                <a:spcPct val="0"/>
              </a:spcBef>
              <a:buFont typeface="Arial" panose="020B0604020202020204" pitchFamily="34" charset="0"/>
              <a:buNone/>
              <a:defRPr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de-DE" sz="1400" b="0"/>
              <a:t>Analyse basierend auf Krebsregisterdaten aus </a:t>
            </a:r>
            <a:r>
              <a:rPr lang="de-DE" sz="1400" b="0" err="1"/>
              <a:t>Babol</a:t>
            </a:r>
            <a:r>
              <a:rPr lang="de-DE" sz="1400" b="0"/>
              <a:t> (</a:t>
            </a:r>
            <a:r>
              <a:rPr lang="de-DE" sz="1400" b="0" err="1"/>
              <a:t>Nordiran</a:t>
            </a:r>
            <a:r>
              <a:rPr lang="de-DE" sz="1400" b="0"/>
              <a:t>) von 157 Dickdarmkrebs-</a:t>
            </a:r>
            <a:r>
              <a:rPr lang="de-DE" sz="1400" b="0" i="1"/>
              <a:t>Survivors</a:t>
            </a:r>
            <a:r>
              <a:rPr lang="de-DE" sz="1400" b="0"/>
              <a:t> aus den Jahren 2007–2013</a:t>
            </a:r>
            <a:r>
              <a:rPr lang="de-DE" sz="1400" b="0" baseline="30000"/>
              <a:t>2</a:t>
            </a:r>
            <a:endParaRPr lang="de-DE" sz="1400" b="0"/>
          </a:p>
        </p:txBody>
      </p:sp>
      <p:sp>
        <p:nvSpPr>
          <p:cNvPr id="10" name="Inhaltsplatzhalter 6">
            <a:extLst>
              <a:ext uri="{FF2B5EF4-FFF2-40B4-BE49-F238E27FC236}">
                <a16:creationId xmlns:a16="http://schemas.microsoft.com/office/drawing/2014/main" id="{CDA563DC-D1AF-0130-6DF2-A75BB28E3FFE}"/>
              </a:ext>
            </a:extLst>
          </p:cNvPr>
          <p:cNvSpPr txBox="1">
            <a:spLocks/>
          </p:cNvSpPr>
          <p:nvPr/>
        </p:nvSpPr>
        <p:spPr>
          <a:xfrm>
            <a:off x="494007" y="3341312"/>
            <a:ext cx="5040000" cy="2696400"/>
          </a:xfrm>
          <a:prstGeom prst="rect">
            <a:avLst/>
          </a:prstGeom>
          <a:solidFill>
            <a:schemeClr val="bg1">
              <a:lumMod val="95000"/>
            </a:schemeClr>
          </a:solidFill>
        </p:spPr>
        <p:txBody>
          <a:bodyPr vert="horz" lIns="91440" tIns="144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endParaRPr lang="de-DE" sz="1800">
              <a:solidFill>
                <a:srgbClr val="002060"/>
              </a:solidFill>
              <a:ea typeface="+mj-ea"/>
              <a:cs typeface="+mj-cs"/>
            </a:endParaRPr>
          </a:p>
        </p:txBody>
      </p:sp>
      <p:sp>
        <p:nvSpPr>
          <p:cNvPr id="15" name="Inhaltsplatzhalter 6">
            <a:extLst>
              <a:ext uri="{FF2B5EF4-FFF2-40B4-BE49-F238E27FC236}">
                <a16:creationId xmlns:a16="http://schemas.microsoft.com/office/drawing/2014/main" id="{A58987FD-8957-CDD9-940C-26169C4028B0}"/>
              </a:ext>
            </a:extLst>
          </p:cNvPr>
          <p:cNvSpPr txBox="1">
            <a:spLocks/>
          </p:cNvSpPr>
          <p:nvPr/>
        </p:nvSpPr>
        <p:spPr>
          <a:xfrm>
            <a:off x="6244224" y="3341312"/>
            <a:ext cx="5040000" cy="1622163"/>
          </a:xfrm>
          <a:prstGeom prst="rect">
            <a:avLst/>
          </a:prstGeom>
          <a:solidFill>
            <a:schemeClr val="bg1">
              <a:lumMod val="95000"/>
            </a:schemeClr>
          </a:solidFill>
        </p:spPr>
        <p:txBody>
          <a:bodyPr vert="horz" lIns="91440" tIns="14400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600">
              <a:solidFill>
                <a:srgbClr val="002060"/>
              </a:solidFill>
              <a:latin typeface="Calibri" panose="020F0502020204030204"/>
              <a:ea typeface="+mj-ea"/>
              <a:cs typeface="+mj-cs"/>
            </a:endParaRPr>
          </a:p>
        </p:txBody>
      </p:sp>
      <p:sp>
        <p:nvSpPr>
          <p:cNvPr id="16" name="Textfeld 15">
            <a:extLst>
              <a:ext uri="{FF2B5EF4-FFF2-40B4-BE49-F238E27FC236}">
                <a16:creationId xmlns:a16="http://schemas.microsoft.com/office/drawing/2014/main" id="{F09041CB-30C8-EDCC-7AEB-777594D76D3B}"/>
              </a:ext>
            </a:extLst>
          </p:cNvPr>
          <p:cNvSpPr txBox="1"/>
          <p:nvPr/>
        </p:nvSpPr>
        <p:spPr>
          <a:xfrm>
            <a:off x="611491" y="3412780"/>
            <a:ext cx="4888871" cy="2580194"/>
          </a:xfrm>
          <a:prstGeom prst="rect">
            <a:avLst/>
          </a:prstGeom>
          <a:noFill/>
        </p:spPr>
        <p:txBody>
          <a:bodyPr wrap="square">
            <a:spAutoFit/>
          </a:bodyPr>
          <a:lstStyle/>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82 %</a:t>
            </a:r>
            <a:r>
              <a:rPr lang="de-DE" sz="1500">
                <a:solidFill>
                  <a:srgbClr val="002060"/>
                </a:solidFill>
                <a:ea typeface="+mj-ea"/>
                <a:cs typeface="+mj-cs"/>
              </a:rPr>
              <a:t> essen weniger als 5 Einheiten Gemüse/Obst pro Tag</a:t>
            </a:r>
          </a:p>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58 %</a:t>
            </a:r>
            <a:r>
              <a:rPr lang="de-DE" sz="1500">
                <a:solidFill>
                  <a:srgbClr val="002060"/>
                </a:solidFill>
                <a:ea typeface="+mj-ea"/>
                <a:cs typeface="+mj-cs"/>
              </a:rPr>
              <a:t> sind übergewichtig</a:t>
            </a:r>
          </a:p>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55 %</a:t>
            </a:r>
            <a:r>
              <a:rPr lang="de-DE" sz="1500">
                <a:solidFill>
                  <a:srgbClr val="002060"/>
                </a:solidFill>
                <a:ea typeface="+mj-ea"/>
                <a:cs typeface="+mj-cs"/>
              </a:rPr>
              <a:t> treiben nicht regelmäßig Sport</a:t>
            </a:r>
          </a:p>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36 % </a:t>
            </a:r>
            <a:r>
              <a:rPr lang="de-DE" sz="1500">
                <a:solidFill>
                  <a:srgbClr val="002060"/>
                </a:solidFill>
                <a:ea typeface="+mj-ea"/>
                <a:cs typeface="+mj-cs"/>
              </a:rPr>
              <a:t>berichteten über eingeschränkten oder schlechten Gesundheitszustand</a:t>
            </a:r>
          </a:p>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23 %</a:t>
            </a:r>
            <a:r>
              <a:rPr lang="de-DE" sz="1500">
                <a:solidFill>
                  <a:srgbClr val="002060"/>
                </a:solidFill>
                <a:ea typeface="+mj-ea"/>
                <a:cs typeface="+mj-cs"/>
              </a:rPr>
              <a:t> sind Raucher</a:t>
            </a:r>
          </a:p>
          <a:p>
            <a:pPr marL="230400" indent="-230400">
              <a:lnSpc>
                <a:spcPct val="100000"/>
              </a:lnSpc>
              <a:spcBef>
                <a:spcPts val="1000"/>
              </a:spcBef>
              <a:buFont typeface="Wingdings" panose="05000000000000000000" pitchFamily="2" charset="2"/>
              <a:buChar char="§"/>
            </a:pPr>
            <a:r>
              <a:rPr lang="de-DE" sz="1500" b="1">
                <a:solidFill>
                  <a:srgbClr val="002060"/>
                </a:solidFill>
                <a:ea typeface="+mj-ea"/>
                <a:cs typeface="+mj-cs"/>
              </a:rPr>
              <a:t>&lt; 10 % </a:t>
            </a:r>
            <a:r>
              <a:rPr lang="de-DE" sz="1500">
                <a:solidFill>
                  <a:srgbClr val="002060"/>
                </a:solidFill>
                <a:ea typeface="+mj-ea"/>
                <a:cs typeface="+mj-cs"/>
              </a:rPr>
              <a:t>berichten über einen gesunden Lebensstil und sind normalgewichtig</a:t>
            </a:r>
          </a:p>
        </p:txBody>
      </p:sp>
      <p:sp>
        <p:nvSpPr>
          <p:cNvPr id="18" name="Textfeld 17">
            <a:extLst>
              <a:ext uri="{FF2B5EF4-FFF2-40B4-BE49-F238E27FC236}">
                <a16:creationId xmlns:a16="http://schemas.microsoft.com/office/drawing/2014/main" id="{EC9DAB36-E193-E575-B21F-33875881D050}"/>
              </a:ext>
            </a:extLst>
          </p:cNvPr>
          <p:cNvSpPr txBox="1"/>
          <p:nvPr/>
        </p:nvSpPr>
        <p:spPr>
          <a:xfrm>
            <a:off x="6359661" y="3412780"/>
            <a:ext cx="4190036" cy="1041311"/>
          </a:xfrm>
          <a:prstGeom prst="rect">
            <a:avLst/>
          </a:prstGeom>
          <a:noFill/>
        </p:spPr>
        <p:txBody>
          <a:bodyPr wrap="square">
            <a:spAutoFit/>
          </a:bodyPr>
          <a:lstStyle/>
          <a:p>
            <a:pPr marL="230400" indent="-230400">
              <a:spcBef>
                <a:spcPts val="1000"/>
              </a:spcBef>
              <a:buFont typeface="Wingdings" panose="05000000000000000000" pitchFamily="2" charset="2"/>
              <a:buChar char="§"/>
            </a:pPr>
            <a:r>
              <a:rPr lang="de-DE" sz="1500" b="1">
                <a:solidFill>
                  <a:srgbClr val="002060"/>
                </a:solidFill>
                <a:latin typeface="Calibri" panose="020F0502020204030204"/>
                <a:ea typeface="+mj-ea"/>
                <a:cs typeface="+mj-cs"/>
              </a:rPr>
              <a:t>89 %</a:t>
            </a:r>
            <a:r>
              <a:rPr lang="de-DE" sz="1500">
                <a:solidFill>
                  <a:srgbClr val="002060"/>
                </a:solidFill>
                <a:latin typeface="Calibri" panose="020F0502020204030204"/>
                <a:ea typeface="+mj-ea"/>
                <a:cs typeface="+mj-cs"/>
              </a:rPr>
              <a:t> keine körperliche Aktivität</a:t>
            </a:r>
          </a:p>
          <a:p>
            <a:pPr marL="230400" indent="-230400">
              <a:spcBef>
                <a:spcPts val="1000"/>
              </a:spcBef>
              <a:buFont typeface="Wingdings" panose="05000000000000000000" pitchFamily="2" charset="2"/>
              <a:buChar char="§"/>
            </a:pPr>
            <a:r>
              <a:rPr lang="de-DE" sz="1500" b="1">
                <a:solidFill>
                  <a:srgbClr val="002060"/>
                </a:solidFill>
                <a:latin typeface="Calibri" panose="020F0502020204030204"/>
                <a:ea typeface="+mj-ea"/>
                <a:cs typeface="+mj-cs"/>
              </a:rPr>
              <a:t>87 % </a:t>
            </a:r>
            <a:r>
              <a:rPr lang="de-DE" sz="1500">
                <a:solidFill>
                  <a:srgbClr val="002060"/>
                </a:solidFill>
                <a:latin typeface="Calibri" panose="020F0502020204030204"/>
                <a:ea typeface="+mj-ea"/>
                <a:cs typeface="+mj-cs"/>
              </a:rPr>
              <a:t>essen nicht ausreichend Gemüse und Obst</a:t>
            </a:r>
          </a:p>
          <a:p>
            <a:pPr marL="230400" indent="-230400">
              <a:spcBef>
                <a:spcPts val="1000"/>
              </a:spcBef>
              <a:buFont typeface="Wingdings" panose="05000000000000000000" pitchFamily="2" charset="2"/>
              <a:buChar char="§"/>
            </a:pPr>
            <a:r>
              <a:rPr lang="de-DE" sz="1500" b="1">
                <a:solidFill>
                  <a:srgbClr val="002060"/>
                </a:solidFill>
                <a:latin typeface="Calibri" panose="020F0502020204030204"/>
                <a:ea typeface="+mj-ea"/>
                <a:cs typeface="+mj-cs"/>
              </a:rPr>
              <a:t>15 % </a:t>
            </a:r>
            <a:r>
              <a:rPr lang="de-DE" sz="1500">
                <a:solidFill>
                  <a:srgbClr val="002060"/>
                </a:solidFill>
                <a:latin typeface="Calibri" panose="020F0502020204030204"/>
                <a:ea typeface="+mj-ea"/>
                <a:cs typeface="+mj-cs"/>
              </a:rPr>
              <a:t>rauchen auch nach der Diagnose</a:t>
            </a:r>
          </a:p>
        </p:txBody>
      </p:sp>
    </p:spTree>
    <p:extLst>
      <p:ext uri="{BB962C8B-B14F-4D97-AF65-F5344CB8AC3E}">
        <p14:creationId xmlns:p14="http://schemas.microsoft.com/office/powerpoint/2010/main" val="3143959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11">
            <a:extLst>
              <a:ext uri="{FF2B5EF4-FFF2-40B4-BE49-F238E27FC236}">
                <a16:creationId xmlns:a16="http://schemas.microsoft.com/office/drawing/2014/main" id="{5E822FD7-8B7F-24E0-9260-D6CAC04C4184}"/>
              </a:ext>
            </a:extLst>
          </p:cNvPr>
          <p:cNvGraphicFramePr>
            <a:graphicFrameLocks noGrp="1"/>
          </p:cNvGraphicFramePr>
          <p:nvPr>
            <p:extLst>
              <p:ext uri="{D42A27DB-BD31-4B8C-83A1-F6EECF244321}">
                <p14:modId xmlns:p14="http://schemas.microsoft.com/office/powerpoint/2010/main" val="2736774189"/>
              </p:ext>
            </p:extLst>
          </p:nvPr>
        </p:nvGraphicFramePr>
        <p:xfrm>
          <a:off x="6113931" y="2966108"/>
          <a:ext cx="5382753" cy="3067200"/>
        </p:xfrm>
        <a:graphic>
          <a:graphicData uri="http://schemas.openxmlformats.org/drawingml/2006/table">
            <a:tbl>
              <a:tblPr firstRow="1" bandRow="1">
                <a:tableStyleId>{00A15C55-8517-42AA-B614-E9B94910E393}</a:tableStyleId>
              </a:tblPr>
              <a:tblGrid>
                <a:gridCol w="1409991">
                  <a:extLst>
                    <a:ext uri="{9D8B030D-6E8A-4147-A177-3AD203B41FA5}">
                      <a16:colId xmlns:a16="http://schemas.microsoft.com/office/drawing/2014/main" val="917877567"/>
                    </a:ext>
                  </a:extLst>
                </a:gridCol>
                <a:gridCol w="1324254">
                  <a:extLst>
                    <a:ext uri="{9D8B030D-6E8A-4147-A177-3AD203B41FA5}">
                      <a16:colId xmlns:a16="http://schemas.microsoft.com/office/drawing/2014/main" val="3862942542"/>
                    </a:ext>
                  </a:extLst>
                </a:gridCol>
                <a:gridCol w="1324254">
                  <a:extLst>
                    <a:ext uri="{9D8B030D-6E8A-4147-A177-3AD203B41FA5}">
                      <a16:colId xmlns:a16="http://schemas.microsoft.com/office/drawing/2014/main" val="196100507"/>
                    </a:ext>
                  </a:extLst>
                </a:gridCol>
                <a:gridCol w="1324254">
                  <a:extLst>
                    <a:ext uri="{9D8B030D-6E8A-4147-A177-3AD203B41FA5}">
                      <a16:colId xmlns:a16="http://schemas.microsoft.com/office/drawing/2014/main" val="1999285612"/>
                    </a:ext>
                  </a:extLst>
                </a:gridCol>
              </a:tblGrid>
              <a:tr h="430974">
                <a:tc>
                  <a:txBody>
                    <a:bodyPr/>
                    <a:lstStyle/>
                    <a:p>
                      <a:r>
                        <a:rPr lang="de-AT" sz="1200" dirty="0">
                          <a:latin typeface="+mn-lt"/>
                        </a:rPr>
                        <a:t>Krebsart</a:t>
                      </a:r>
                    </a:p>
                  </a:txBody>
                  <a:tcPr>
                    <a:solidFill>
                      <a:srgbClr val="2F4E73"/>
                    </a:solidFill>
                  </a:tcPr>
                </a:tc>
                <a:tc>
                  <a:txBody>
                    <a:bodyPr/>
                    <a:lstStyle/>
                    <a:p>
                      <a:pPr algn="ctr"/>
                      <a:r>
                        <a:rPr lang="de-AT" sz="1200">
                          <a:latin typeface="+mn-lt"/>
                        </a:rPr>
                        <a:t>Körperliche</a:t>
                      </a:r>
                      <a:endParaRPr lang="en-US"/>
                    </a:p>
                    <a:p>
                      <a:pPr lvl="0" algn="ctr">
                        <a:buNone/>
                      </a:pPr>
                      <a:r>
                        <a:rPr lang="de-AT" sz="1200">
                          <a:latin typeface="+mn-lt"/>
                        </a:rPr>
                        <a:t>Aktivität </a:t>
                      </a:r>
                      <a:br>
                        <a:rPr lang="de-AT" sz="1200">
                          <a:latin typeface="+mn-lt"/>
                        </a:rPr>
                      </a:br>
                      <a:r>
                        <a:rPr lang="de-AT" sz="1200">
                          <a:latin typeface="+mn-lt"/>
                        </a:rPr>
                        <a:t>(%)</a:t>
                      </a:r>
                    </a:p>
                  </a:txBody>
                  <a:tcPr>
                    <a:solidFill>
                      <a:srgbClr val="2F4E73"/>
                    </a:solidFill>
                  </a:tcPr>
                </a:tc>
                <a:tc>
                  <a:txBody>
                    <a:bodyPr/>
                    <a:lstStyle/>
                    <a:p>
                      <a:pPr algn="ctr"/>
                      <a:r>
                        <a:rPr lang="de-AT" sz="1200">
                          <a:latin typeface="+mn-lt"/>
                        </a:rPr>
                        <a:t>Ausreichend Obst/Gemüse</a:t>
                      </a:r>
                      <a:br>
                        <a:rPr lang="de-AT" sz="1200">
                          <a:latin typeface="+mn-lt"/>
                        </a:rPr>
                      </a:br>
                      <a:r>
                        <a:rPr lang="de-AT" sz="1200">
                          <a:latin typeface="+mn-lt"/>
                        </a:rPr>
                        <a:t>(%)</a:t>
                      </a:r>
                    </a:p>
                  </a:txBody>
                  <a:tcPr>
                    <a:solidFill>
                      <a:srgbClr val="2F4E73"/>
                    </a:solidFill>
                  </a:tcPr>
                </a:tc>
                <a:tc>
                  <a:txBody>
                    <a:bodyPr/>
                    <a:lstStyle/>
                    <a:p>
                      <a:pPr algn="ctr"/>
                      <a:r>
                        <a:rPr lang="de-AT" sz="1200" dirty="0">
                          <a:latin typeface="+mn-lt"/>
                        </a:rPr>
                        <a:t>Nicht-Rauchen </a:t>
                      </a:r>
                      <a:br>
                        <a:rPr lang="de-AT" sz="1200" dirty="0">
                          <a:latin typeface="+mn-lt"/>
                        </a:rPr>
                      </a:br>
                      <a:r>
                        <a:rPr lang="de-AT" sz="1200" dirty="0">
                          <a:latin typeface="+mn-lt"/>
                        </a:rPr>
                        <a:t>(%)</a:t>
                      </a:r>
                    </a:p>
                  </a:txBody>
                  <a:tcPr>
                    <a:solidFill>
                      <a:srgbClr val="2F4E73"/>
                    </a:solidFill>
                  </a:tcPr>
                </a:tc>
                <a:extLst>
                  <a:ext uri="{0D108BD9-81ED-4DB2-BD59-A6C34878D82A}">
                    <a16:rowId xmlns:a16="http://schemas.microsoft.com/office/drawing/2014/main" val="784825001"/>
                  </a:ext>
                </a:extLst>
              </a:tr>
              <a:tr h="396000">
                <a:tc>
                  <a:txBody>
                    <a:bodyPr/>
                    <a:lstStyle/>
                    <a:p>
                      <a:r>
                        <a:rPr lang="de-AT" sz="1200" b="1" dirty="0">
                          <a:solidFill>
                            <a:srgbClr val="002060"/>
                          </a:solidFill>
                          <a:latin typeface="+mn-lt"/>
                        </a:rPr>
                        <a:t>Brust</a:t>
                      </a:r>
                      <a:r>
                        <a:rPr lang="de-AT" sz="1100" dirty="0">
                          <a:solidFill>
                            <a:srgbClr val="002060"/>
                          </a:solidFill>
                          <a:latin typeface="+mn-lt"/>
                        </a:rPr>
                        <a:t> </a:t>
                      </a:r>
                      <a:br>
                        <a:rPr lang="de-AT" sz="1100" dirty="0">
                          <a:solidFill>
                            <a:srgbClr val="002060"/>
                          </a:solidFill>
                          <a:latin typeface="+mn-lt"/>
                        </a:rPr>
                      </a:br>
                      <a:r>
                        <a:rPr lang="de-AT" sz="1100" dirty="0">
                          <a:solidFill>
                            <a:srgbClr val="002060"/>
                          </a:solidFill>
                          <a:latin typeface="+mn-lt"/>
                        </a:rPr>
                        <a:t>(</a:t>
                      </a:r>
                      <a:r>
                        <a:rPr lang="de-AT" sz="1100" dirty="0" err="1">
                          <a:solidFill>
                            <a:srgbClr val="002060"/>
                          </a:solidFill>
                          <a:latin typeface="+mn-lt"/>
                        </a:rPr>
                        <a:t>n</a:t>
                      </a:r>
                      <a:r>
                        <a:rPr lang="de-AT" sz="1100" dirty="0">
                          <a:solidFill>
                            <a:srgbClr val="002060"/>
                          </a:solidFill>
                          <a:latin typeface="+mn-lt"/>
                        </a:rPr>
                        <a:t> = 2.885)</a:t>
                      </a:r>
                    </a:p>
                  </a:txBody>
                  <a:tcPr marT="36000" marB="18000" anchor="ctr"/>
                </a:tc>
                <a:tc>
                  <a:txBody>
                    <a:bodyPr/>
                    <a:lstStyle/>
                    <a:p>
                      <a:pPr algn="ctr"/>
                      <a:r>
                        <a:rPr lang="de-AT" sz="1200">
                          <a:solidFill>
                            <a:srgbClr val="002060"/>
                          </a:solidFill>
                          <a:latin typeface="+mn-lt"/>
                        </a:rPr>
                        <a:t>37,1</a:t>
                      </a:r>
                    </a:p>
                  </a:txBody>
                  <a:tcPr marT="36000" marB="18000" anchor="ctr"/>
                </a:tc>
                <a:tc>
                  <a:txBody>
                    <a:bodyPr/>
                    <a:lstStyle/>
                    <a:p>
                      <a:pPr algn="ctr"/>
                      <a:r>
                        <a:rPr lang="de-AT" sz="1200">
                          <a:solidFill>
                            <a:srgbClr val="002060"/>
                          </a:solidFill>
                          <a:latin typeface="+mn-lt"/>
                        </a:rPr>
                        <a:t>18,2</a:t>
                      </a:r>
                    </a:p>
                  </a:txBody>
                  <a:tcPr marT="36000" marB="18000" anchor="ctr"/>
                </a:tc>
                <a:tc>
                  <a:txBody>
                    <a:bodyPr/>
                    <a:lstStyle/>
                    <a:p>
                      <a:pPr algn="ctr"/>
                      <a:r>
                        <a:rPr lang="de-AT" sz="1200">
                          <a:solidFill>
                            <a:srgbClr val="002060"/>
                          </a:solidFill>
                          <a:latin typeface="+mn-lt"/>
                        </a:rPr>
                        <a:t>88,1</a:t>
                      </a:r>
                    </a:p>
                  </a:txBody>
                  <a:tcPr marT="36000" marB="18000" anchor="ctr"/>
                </a:tc>
                <a:extLst>
                  <a:ext uri="{0D108BD9-81ED-4DB2-BD59-A6C34878D82A}">
                    <a16:rowId xmlns:a16="http://schemas.microsoft.com/office/drawing/2014/main" val="1080998087"/>
                  </a:ext>
                </a:extLst>
              </a:tr>
              <a:tr h="396000">
                <a:tc>
                  <a:txBody>
                    <a:bodyPr/>
                    <a:lstStyle/>
                    <a:p>
                      <a:r>
                        <a:rPr lang="de-AT" sz="1200" b="1">
                          <a:solidFill>
                            <a:srgbClr val="002060"/>
                          </a:solidFill>
                          <a:latin typeface="+mn-lt"/>
                        </a:rPr>
                        <a:t>Prostata</a:t>
                      </a:r>
                      <a:r>
                        <a:rPr lang="de-AT" sz="1100">
                          <a:solidFill>
                            <a:srgbClr val="002060"/>
                          </a:solidFill>
                          <a:latin typeface="+mn-lt"/>
                        </a:rPr>
                        <a:t> </a:t>
                      </a:r>
                      <a:br>
                        <a:rPr lang="de-AT" sz="1100">
                          <a:solidFill>
                            <a:srgbClr val="002060"/>
                          </a:solidFill>
                          <a:latin typeface="+mn-lt"/>
                        </a:rPr>
                      </a:br>
                      <a:r>
                        <a:rPr lang="de-AT" sz="1100">
                          <a:solidFill>
                            <a:srgbClr val="002060"/>
                          </a:solidFill>
                          <a:latin typeface="+mn-lt"/>
                        </a:rPr>
                        <a:t>(n = 2.226)</a:t>
                      </a:r>
                    </a:p>
                  </a:txBody>
                  <a:tcPr marT="36000" marB="18000" anchor="ctr"/>
                </a:tc>
                <a:tc>
                  <a:txBody>
                    <a:bodyPr/>
                    <a:lstStyle/>
                    <a:p>
                      <a:pPr algn="ctr"/>
                      <a:r>
                        <a:rPr lang="de-AT" sz="1200">
                          <a:solidFill>
                            <a:srgbClr val="002060"/>
                          </a:solidFill>
                          <a:latin typeface="+mn-lt"/>
                        </a:rPr>
                        <a:t>43,2</a:t>
                      </a:r>
                    </a:p>
                  </a:txBody>
                  <a:tcPr marT="36000" marB="18000" anchor="ctr"/>
                </a:tc>
                <a:tc>
                  <a:txBody>
                    <a:bodyPr/>
                    <a:lstStyle/>
                    <a:p>
                      <a:pPr algn="ctr"/>
                      <a:r>
                        <a:rPr lang="de-AT" sz="1200">
                          <a:solidFill>
                            <a:srgbClr val="002060"/>
                          </a:solidFill>
                          <a:latin typeface="+mn-lt"/>
                        </a:rPr>
                        <a:t>15,6</a:t>
                      </a:r>
                    </a:p>
                  </a:txBody>
                  <a:tcPr marT="36000" marB="18000" anchor="ctr"/>
                </a:tc>
                <a:tc>
                  <a:txBody>
                    <a:bodyPr/>
                    <a:lstStyle/>
                    <a:p>
                      <a:pPr algn="ctr"/>
                      <a:r>
                        <a:rPr lang="de-AT" sz="1200">
                          <a:solidFill>
                            <a:srgbClr val="002060"/>
                          </a:solidFill>
                          <a:latin typeface="+mn-lt"/>
                        </a:rPr>
                        <a:t>91,6</a:t>
                      </a:r>
                    </a:p>
                  </a:txBody>
                  <a:tcPr marT="36000" marB="18000" anchor="ctr"/>
                </a:tc>
                <a:extLst>
                  <a:ext uri="{0D108BD9-81ED-4DB2-BD59-A6C34878D82A}">
                    <a16:rowId xmlns:a16="http://schemas.microsoft.com/office/drawing/2014/main" val="725529305"/>
                  </a:ext>
                </a:extLst>
              </a:tr>
              <a:tr h="396000">
                <a:tc>
                  <a:txBody>
                    <a:bodyPr/>
                    <a:lstStyle/>
                    <a:p>
                      <a:r>
                        <a:rPr lang="de-AT" sz="1200" b="1">
                          <a:solidFill>
                            <a:srgbClr val="002060"/>
                          </a:solidFill>
                          <a:latin typeface="+mn-lt"/>
                        </a:rPr>
                        <a:t>Kolorektal</a:t>
                      </a:r>
                      <a:r>
                        <a:rPr lang="de-AT" sz="1100" b="0">
                          <a:solidFill>
                            <a:srgbClr val="002060"/>
                          </a:solidFill>
                          <a:latin typeface="+mn-lt"/>
                        </a:rPr>
                        <a:t> </a:t>
                      </a:r>
                      <a:br>
                        <a:rPr lang="de-AT" sz="1100" b="0">
                          <a:solidFill>
                            <a:srgbClr val="002060"/>
                          </a:solidFill>
                          <a:latin typeface="+mn-lt"/>
                        </a:rPr>
                      </a:br>
                      <a:r>
                        <a:rPr lang="de-AT" sz="1100" b="0">
                          <a:solidFill>
                            <a:srgbClr val="002060"/>
                          </a:solidFill>
                          <a:latin typeface="+mn-lt"/>
                        </a:rPr>
                        <a:t>(n = 1.918)</a:t>
                      </a:r>
                      <a:endParaRPr lang="de-AT" sz="1100" b="1">
                        <a:solidFill>
                          <a:srgbClr val="002060"/>
                        </a:solidFill>
                        <a:latin typeface="+mn-lt"/>
                      </a:endParaRPr>
                    </a:p>
                  </a:txBody>
                  <a:tcPr marT="36000" marB="18000" anchor="ctr"/>
                </a:tc>
                <a:tc>
                  <a:txBody>
                    <a:bodyPr/>
                    <a:lstStyle/>
                    <a:p>
                      <a:pPr algn="ctr"/>
                      <a:r>
                        <a:rPr lang="de-AT" sz="1200">
                          <a:solidFill>
                            <a:srgbClr val="002060"/>
                          </a:solidFill>
                          <a:latin typeface="+mn-lt"/>
                        </a:rPr>
                        <a:t>35,0</a:t>
                      </a:r>
                    </a:p>
                  </a:txBody>
                  <a:tcPr marT="36000" marB="18000" anchor="ctr"/>
                </a:tc>
                <a:tc>
                  <a:txBody>
                    <a:bodyPr/>
                    <a:lstStyle/>
                    <a:p>
                      <a:pPr algn="ctr"/>
                      <a:r>
                        <a:rPr lang="de-AT" sz="1200">
                          <a:solidFill>
                            <a:srgbClr val="002060"/>
                          </a:solidFill>
                          <a:latin typeface="+mn-lt"/>
                        </a:rPr>
                        <a:t>15,9</a:t>
                      </a:r>
                    </a:p>
                  </a:txBody>
                  <a:tcPr marT="36000" marB="18000" anchor="ctr"/>
                </a:tc>
                <a:tc>
                  <a:txBody>
                    <a:bodyPr/>
                    <a:lstStyle/>
                    <a:p>
                      <a:pPr algn="ctr"/>
                      <a:r>
                        <a:rPr lang="de-AT" sz="1200">
                          <a:solidFill>
                            <a:srgbClr val="002060"/>
                          </a:solidFill>
                          <a:latin typeface="+mn-lt"/>
                        </a:rPr>
                        <a:t>91,3</a:t>
                      </a:r>
                    </a:p>
                  </a:txBody>
                  <a:tcPr marT="36000" marB="18000" anchor="ctr"/>
                </a:tc>
                <a:extLst>
                  <a:ext uri="{0D108BD9-81ED-4DB2-BD59-A6C34878D82A}">
                    <a16:rowId xmlns:a16="http://schemas.microsoft.com/office/drawing/2014/main" val="3975864501"/>
                  </a:ext>
                </a:extLst>
              </a:tr>
              <a:tr h="396000">
                <a:tc>
                  <a:txBody>
                    <a:bodyPr/>
                    <a:lstStyle/>
                    <a:p>
                      <a:r>
                        <a:rPr lang="de-AT" sz="1200" b="1">
                          <a:solidFill>
                            <a:srgbClr val="002060"/>
                          </a:solidFill>
                          <a:latin typeface="+mn-lt"/>
                        </a:rPr>
                        <a:t>Blase</a:t>
                      </a:r>
                      <a:r>
                        <a:rPr lang="de-AT" sz="1100">
                          <a:solidFill>
                            <a:srgbClr val="002060"/>
                          </a:solidFill>
                          <a:latin typeface="+mn-lt"/>
                        </a:rPr>
                        <a:t> </a:t>
                      </a:r>
                      <a:br>
                        <a:rPr lang="de-AT" sz="1100">
                          <a:solidFill>
                            <a:srgbClr val="002060"/>
                          </a:solidFill>
                          <a:latin typeface="+mn-lt"/>
                        </a:rPr>
                      </a:br>
                      <a:r>
                        <a:rPr lang="de-AT" sz="1100">
                          <a:solidFill>
                            <a:srgbClr val="002060"/>
                          </a:solidFill>
                          <a:latin typeface="+mn-lt"/>
                        </a:rPr>
                        <a:t>(n = 586)</a:t>
                      </a:r>
                    </a:p>
                  </a:txBody>
                  <a:tcPr marT="36000" marB="18000" anchor="ctr"/>
                </a:tc>
                <a:tc>
                  <a:txBody>
                    <a:bodyPr/>
                    <a:lstStyle/>
                    <a:p>
                      <a:pPr algn="ctr"/>
                      <a:r>
                        <a:rPr lang="de-AT" sz="1200">
                          <a:solidFill>
                            <a:srgbClr val="002060"/>
                          </a:solidFill>
                          <a:latin typeface="+mn-lt"/>
                        </a:rPr>
                        <a:t>36,0</a:t>
                      </a:r>
                    </a:p>
                  </a:txBody>
                  <a:tcPr marT="36000" marB="18000" anchor="ctr"/>
                </a:tc>
                <a:tc>
                  <a:txBody>
                    <a:bodyPr/>
                    <a:lstStyle/>
                    <a:p>
                      <a:pPr algn="ctr"/>
                      <a:r>
                        <a:rPr lang="de-AT" sz="1200">
                          <a:solidFill>
                            <a:srgbClr val="002060"/>
                          </a:solidFill>
                          <a:latin typeface="+mn-lt"/>
                        </a:rPr>
                        <a:t>16,3</a:t>
                      </a:r>
                    </a:p>
                  </a:txBody>
                  <a:tcPr marT="36000" marB="18000" anchor="ctr"/>
                </a:tc>
                <a:tc>
                  <a:txBody>
                    <a:bodyPr/>
                    <a:lstStyle/>
                    <a:p>
                      <a:pPr algn="ctr"/>
                      <a:r>
                        <a:rPr lang="de-AT" sz="1200">
                          <a:solidFill>
                            <a:srgbClr val="002060"/>
                          </a:solidFill>
                          <a:latin typeface="+mn-lt"/>
                        </a:rPr>
                        <a:t>82,6</a:t>
                      </a:r>
                    </a:p>
                  </a:txBody>
                  <a:tcPr marT="36000" marB="18000" anchor="ctr"/>
                </a:tc>
                <a:extLst>
                  <a:ext uri="{0D108BD9-81ED-4DB2-BD59-A6C34878D82A}">
                    <a16:rowId xmlns:a16="http://schemas.microsoft.com/office/drawing/2014/main" val="4279425397"/>
                  </a:ext>
                </a:extLst>
              </a:tr>
              <a:tr h="396000">
                <a:tc>
                  <a:txBody>
                    <a:bodyPr/>
                    <a:lstStyle/>
                    <a:p>
                      <a:r>
                        <a:rPr lang="de-AT" sz="1200" b="1">
                          <a:solidFill>
                            <a:srgbClr val="002060"/>
                          </a:solidFill>
                          <a:latin typeface="+mn-lt"/>
                        </a:rPr>
                        <a:t>Gebärmutter</a:t>
                      </a:r>
                      <a:r>
                        <a:rPr lang="de-AT" sz="1100">
                          <a:solidFill>
                            <a:srgbClr val="002060"/>
                          </a:solidFill>
                          <a:latin typeface="+mn-lt"/>
                        </a:rPr>
                        <a:t> </a:t>
                      </a:r>
                      <a:br>
                        <a:rPr lang="de-AT" sz="1100">
                          <a:solidFill>
                            <a:srgbClr val="002060"/>
                          </a:solidFill>
                          <a:latin typeface="+mn-lt"/>
                        </a:rPr>
                      </a:br>
                      <a:r>
                        <a:rPr lang="de-AT" sz="1100" kern="1200">
                          <a:solidFill>
                            <a:srgbClr val="002060"/>
                          </a:solidFill>
                          <a:latin typeface="+mn-lt"/>
                          <a:ea typeface="+mn-ea"/>
                          <a:cs typeface="+mn-cs"/>
                        </a:rPr>
                        <a:t>(n = 729)</a:t>
                      </a:r>
                      <a:endParaRPr lang="de-AT" sz="1100">
                        <a:solidFill>
                          <a:srgbClr val="002060"/>
                        </a:solidFill>
                        <a:latin typeface="+mn-lt"/>
                      </a:endParaRPr>
                    </a:p>
                  </a:txBody>
                  <a:tcPr marT="36000" marB="18000" anchor="ctr"/>
                </a:tc>
                <a:tc>
                  <a:txBody>
                    <a:bodyPr/>
                    <a:lstStyle/>
                    <a:p>
                      <a:pPr algn="ctr"/>
                      <a:r>
                        <a:rPr lang="de-AT" sz="1200">
                          <a:solidFill>
                            <a:srgbClr val="002060"/>
                          </a:solidFill>
                          <a:latin typeface="+mn-lt"/>
                        </a:rPr>
                        <a:t>29,6</a:t>
                      </a:r>
                    </a:p>
                  </a:txBody>
                  <a:tcPr marT="36000" marB="18000" anchor="ctr"/>
                </a:tc>
                <a:tc>
                  <a:txBody>
                    <a:bodyPr/>
                    <a:lstStyle/>
                    <a:p>
                      <a:pPr algn="ctr"/>
                      <a:r>
                        <a:rPr lang="de-AT" sz="1200">
                          <a:solidFill>
                            <a:srgbClr val="002060"/>
                          </a:solidFill>
                          <a:latin typeface="+mn-lt"/>
                        </a:rPr>
                        <a:t>19,1</a:t>
                      </a:r>
                    </a:p>
                  </a:txBody>
                  <a:tcPr marT="36000" marB="18000" anchor="ctr">
                    <a:solidFill>
                      <a:schemeClr val="accent4">
                        <a:tint val="40000"/>
                      </a:schemeClr>
                    </a:solidFill>
                  </a:tcPr>
                </a:tc>
                <a:tc>
                  <a:txBody>
                    <a:bodyPr/>
                    <a:lstStyle/>
                    <a:p>
                      <a:pPr algn="ctr"/>
                      <a:r>
                        <a:rPr lang="de-AT" sz="1200">
                          <a:solidFill>
                            <a:srgbClr val="002060"/>
                          </a:solidFill>
                          <a:latin typeface="+mn-lt"/>
                        </a:rPr>
                        <a:t>91,1</a:t>
                      </a:r>
                    </a:p>
                  </a:txBody>
                  <a:tcPr marT="36000" marB="18000" anchor="ctr"/>
                </a:tc>
                <a:extLst>
                  <a:ext uri="{0D108BD9-81ED-4DB2-BD59-A6C34878D82A}">
                    <a16:rowId xmlns:a16="http://schemas.microsoft.com/office/drawing/2014/main" val="3311646807"/>
                  </a:ext>
                </a:extLst>
              </a:tr>
              <a:tr h="396000">
                <a:tc>
                  <a:txBody>
                    <a:bodyPr/>
                    <a:lstStyle/>
                    <a:p>
                      <a:r>
                        <a:rPr lang="de-AT" sz="1200" b="1">
                          <a:solidFill>
                            <a:schemeClr val="bg1"/>
                          </a:solidFill>
                          <a:latin typeface="+mn-lt"/>
                        </a:rPr>
                        <a:t>Melanom</a:t>
                      </a:r>
                      <a:r>
                        <a:rPr lang="de-AT" sz="1100" b="1">
                          <a:solidFill>
                            <a:schemeClr val="bg1"/>
                          </a:solidFill>
                          <a:latin typeface="+mn-lt"/>
                        </a:rPr>
                        <a:t> </a:t>
                      </a:r>
                      <a:br>
                        <a:rPr lang="de-AT" sz="1100" b="1">
                          <a:solidFill>
                            <a:srgbClr val="FFFFFF"/>
                          </a:solidFill>
                          <a:latin typeface="+mn-lt"/>
                        </a:rPr>
                      </a:br>
                      <a:r>
                        <a:rPr lang="de-AT" sz="1100" b="0">
                          <a:solidFill>
                            <a:schemeClr val="bg1"/>
                          </a:solidFill>
                          <a:latin typeface="+mn-lt"/>
                        </a:rPr>
                        <a:t>(n = 761)</a:t>
                      </a:r>
                    </a:p>
                  </a:txBody>
                  <a:tcPr marT="36000" marB="18000" anchor="ctr">
                    <a:solidFill>
                      <a:srgbClr val="6DD17F"/>
                    </a:solidFill>
                  </a:tcPr>
                </a:tc>
                <a:tc>
                  <a:txBody>
                    <a:bodyPr/>
                    <a:lstStyle/>
                    <a:p>
                      <a:pPr algn="ctr"/>
                      <a:r>
                        <a:rPr lang="de-AT" sz="1200" b="1">
                          <a:solidFill>
                            <a:schemeClr val="bg1"/>
                          </a:solidFill>
                          <a:latin typeface="+mn-lt"/>
                        </a:rPr>
                        <a:t>47,3</a:t>
                      </a:r>
                    </a:p>
                  </a:txBody>
                  <a:tcPr marT="36000" marB="18000" anchor="ctr">
                    <a:solidFill>
                      <a:srgbClr val="6DD17F"/>
                    </a:solidFill>
                  </a:tcPr>
                </a:tc>
                <a:tc>
                  <a:txBody>
                    <a:bodyPr/>
                    <a:lstStyle/>
                    <a:p>
                      <a:pPr algn="ctr"/>
                      <a:r>
                        <a:rPr lang="de-AT" sz="1200" b="1">
                          <a:solidFill>
                            <a:schemeClr val="bg1"/>
                          </a:solidFill>
                          <a:latin typeface="+mn-lt"/>
                        </a:rPr>
                        <a:t>14,8</a:t>
                      </a:r>
                    </a:p>
                  </a:txBody>
                  <a:tcPr marT="36000" marB="18000" anchor="ctr">
                    <a:solidFill>
                      <a:srgbClr val="6DD17F"/>
                    </a:solidFill>
                  </a:tcPr>
                </a:tc>
                <a:tc>
                  <a:txBody>
                    <a:bodyPr/>
                    <a:lstStyle/>
                    <a:p>
                      <a:pPr algn="ctr"/>
                      <a:r>
                        <a:rPr lang="de-AT" sz="1200" b="1" dirty="0">
                          <a:solidFill>
                            <a:schemeClr val="bg1"/>
                          </a:solidFill>
                          <a:latin typeface="+mn-lt"/>
                        </a:rPr>
                        <a:t>89,0</a:t>
                      </a:r>
                    </a:p>
                  </a:txBody>
                  <a:tcPr marT="36000" marB="18000" anchor="ctr">
                    <a:solidFill>
                      <a:srgbClr val="6DD17F"/>
                    </a:solidFill>
                  </a:tcPr>
                </a:tc>
                <a:extLst>
                  <a:ext uri="{0D108BD9-81ED-4DB2-BD59-A6C34878D82A}">
                    <a16:rowId xmlns:a16="http://schemas.microsoft.com/office/drawing/2014/main" val="2551604491"/>
                  </a:ext>
                </a:extLst>
              </a:tr>
            </a:tbl>
          </a:graphicData>
        </a:graphic>
      </p:graphicFrame>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2.4 Lebensstil und tertiäre Prävention </a:t>
            </a:r>
          </a:p>
        </p:txBody>
      </p:sp>
      <p:sp>
        <p:nvSpPr>
          <p:cNvPr id="4" name="Textplatzhalter 3">
            <a:extLst>
              <a:ext uri="{FF2B5EF4-FFF2-40B4-BE49-F238E27FC236}">
                <a16:creationId xmlns:a16="http://schemas.microsoft.com/office/drawing/2014/main" id="{C6BA6214-E522-FC06-AA8D-A72CCFD28602}"/>
              </a:ext>
            </a:extLst>
          </p:cNvPr>
          <p:cNvSpPr>
            <a:spLocks noGrp="1"/>
          </p:cNvSpPr>
          <p:nvPr>
            <p:ph type="body" sz="quarter" idx="14"/>
          </p:nvPr>
        </p:nvSpPr>
        <p:spPr/>
        <p:txBody>
          <a:bodyPr/>
          <a:lstStyle/>
          <a:p>
            <a:r>
              <a:rPr lang="de-DE"/>
              <a:t>Referenzen: 1. </a:t>
            </a:r>
            <a:r>
              <a:rPr lang="de-DE" b="0">
                <a:hlinkClick r:id="rId3"/>
              </a:rPr>
              <a:t>www.cancer.org</a:t>
            </a:r>
            <a:r>
              <a:rPr lang="de-DE" b="0"/>
              <a:t> (letzter Zugriff 17.09.2017). </a:t>
            </a:r>
            <a:r>
              <a:rPr lang="de-DE"/>
              <a:t>2.</a:t>
            </a:r>
            <a:r>
              <a:rPr lang="de-DE" b="0"/>
              <a:t> </a:t>
            </a:r>
            <a:r>
              <a:rPr lang="en-US" b="0"/>
              <a:t>Blanchard CM et al. Cancer survivors' adherence to lifestyle behavior recommendations and associations with health-related quality of life: results from the American Cancer Society's SCS-II. J Clin Oncol 2008; 26(13): 2198–2204.</a:t>
            </a:r>
            <a:endParaRPr lang="de-DE" b="0"/>
          </a:p>
        </p:txBody>
      </p:sp>
      <p:sp>
        <p:nvSpPr>
          <p:cNvPr id="3" name="Titel 1">
            <a:extLst>
              <a:ext uri="{FF2B5EF4-FFF2-40B4-BE49-F238E27FC236}">
                <a16:creationId xmlns:a16="http://schemas.microsoft.com/office/drawing/2014/main" id="{2179682D-94C9-6CFF-C84D-A44FFA04C6E6}"/>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a:solidFill>
                  <a:srgbClr val="002060"/>
                </a:solidFill>
                <a:latin typeface="Calibri" panose="020F0502020204030204"/>
              </a:rPr>
              <a:t>Spielraum für Verbesserung! </a:t>
            </a:r>
          </a:p>
          <a:p>
            <a:r>
              <a:rPr lang="de-DE" sz="2800" b="1">
                <a:solidFill>
                  <a:srgbClr val="002060"/>
                </a:solidFill>
                <a:latin typeface="Calibri" panose="020F0502020204030204"/>
              </a:rPr>
              <a:t>Gesundheitsverhalten in der Nachsorge – und darüber hinaus</a:t>
            </a:r>
            <a:endParaRPr lang="de-DE" sz="2800" b="1" baseline="30000">
              <a:solidFill>
                <a:srgbClr val="002060"/>
              </a:solidFill>
              <a:latin typeface="Calibri" panose="020F0502020204030204"/>
            </a:endParaRPr>
          </a:p>
        </p:txBody>
      </p:sp>
      <p:sp>
        <p:nvSpPr>
          <p:cNvPr id="8" name="Textfeld 7">
            <a:extLst>
              <a:ext uri="{FF2B5EF4-FFF2-40B4-BE49-F238E27FC236}">
                <a16:creationId xmlns:a16="http://schemas.microsoft.com/office/drawing/2014/main" id="{BA0A179C-75DD-DB3F-AE0D-1A451EDD04CB}"/>
              </a:ext>
            </a:extLst>
          </p:cNvPr>
          <p:cNvSpPr txBox="1"/>
          <p:nvPr/>
        </p:nvSpPr>
        <p:spPr>
          <a:xfrm>
            <a:off x="494007" y="2216189"/>
            <a:ext cx="4625843" cy="923330"/>
          </a:xfrm>
          <a:prstGeom prst="rect">
            <a:avLst/>
          </a:prstGeom>
        </p:spPr>
        <p:txBody>
          <a:bodyPr vert="horz" lIns="91440" tIns="45720" rIns="91440" bIns="45720" rtlCol="0">
            <a:noAutofit/>
          </a:bodyPr>
          <a:lstStyle>
            <a:defPPr>
              <a:defRPr lang="de-DE"/>
            </a:defPPr>
            <a:lvl1pPr indent="0">
              <a:lnSpc>
                <a:spcPct val="90000"/>
              </a:lnSpc>
              <a:spcBef>
                <a:spcPct val="0"/>
              </a:spcBef>
              <a:buFont typeface="Arial" panose="020B0604020202020204" pitchFamily="34" charset="0"/>
              <a:buNone/>
              <a:defRPr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Erhebung von Nachsorgepatienten in den USA</a:t>
            </a:r>
            <a:r>
              <a:rPr lang="de-DE" baseline="30000"/>
              <a:t>1</a:t>
            </a:r>
            <a:endParaRPr lang="de-DE"/>
          </a:p>
        </p:txBody>
      </p:sp>
      <p:sp>
        <p:nvSpPr>
          <p:cNvPr id="9" name="Textfeld 8">
            <a:extLst>
              <a:ext uri="{FF2B5EF4-FFF2-40B4-BE49-F238E27FC236}">
                <a16:creationId xmlns:a16="http://schemas.microsoft.com/office/drawing/2014/main" id="{A2E2CB54-E48B-50AB-30BA-4674868709C2}"/>
              </a:ext>
            </a:extLst>
          </p:cNvPr>
          <p:cNvSpPr txBox="1"/>
          <p:nvPr/>
        </p:nvSpPr>
        <p:spPr>
          <a:xfrm>
            <a:off x="6092466" y="2216189"/>
            <a:ext cx="5382753" cy="840230"/>
          </a:xfrm>
          <a:prstGeom prst="rect">
            <a:avLst/>
          </a:prstGeom>
        </p:spPr>
        <p:txBody>
          <a:bodyPr vert="horz" lIns="91440" tIns="45720" rIns="91440" bIns="45720" rtlCol="0">
            <a:noAutofit/>
          </a:bodyPr>
          <a:lstStyle>
            <a:lvl1pPr indent="0">
              <a:lnSpc>
                <a:spcPct val="90000"/>
              </a:lnSpc>
              <a:spcBef>
                <a:spcPct val="0"/>
              </a:spcBef>
              <a:buFont typeface="Arial" panose="020B0604020202020204" pitchFamily="34" charset="0"/>
              <a:buNone/>
              <a:defRPr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Adhärenz zu Lebensstilveränderungen </a:t>
            </a:r>
          </a:p>
          <a:p>
            <a:pPr>
              <a:spcBef>
                <a:spcPts val="600"/>
              </a:spcBef>
            </a:pPr>
            <a:r>
              <a:rPr lang="de-DE" sz="1600" b="0"/>
              <a:t>Erhebung an 9.105 </a:t>
            </a:r>
            <a:r>
              <a:rPr lang="de-DE" sz="1600" b="0" i="1"/>
              <a:t>Cancer Survivors </a:t>
            </a:r>
            <a:r>
              <a:rPr lang="de-DE" sz="1600" b="0"/>
              <a:t>in den USA in 2008</a:t>
            </a:r>
            <a:r>
              <a:rPr lang="de-DE" sz="1600" b="0" baseline="30000"/>
              <a:t>2</a:t>
            </a:r>
            <a:endParaRPr lang="de-DE" b="0"/>
          </a:p>
        </p:txBody>
      </p:sp>
      <p:pic>
        <p:nvPicPr>
          <p:cNvPr id="13" name="Grafik 12" descr="Ein Bild, das Text, Screenshot, Schrift, Design enthält.&#10;&#10;Automatisch generierte Beschreibung">
            <a:extLst>
              <a:ext uri="{FF2B5EF4-FFF2-40B4-BE49-F238E27FC236}">
                <a16:creationId xmlns:a16="http://schemas.microsoft.com/office/drawing/2014/main" id="{2020E5FF-4CB3-EE49-9D1C-D4BCE2ADD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66" y="2973071"/>
            <a:ext cx="5382753" cy="2962243"/>
          </a:xfrm>
          <a:prstGeom prst="rect">
            <a:avLst/>
          </a:prstGeom>
        </p:spPr>
      </p:pic>
    </p:spTree>
    <p:extLst>
      <p:ext uri="{BB962C8B-B14F-4D97-AF65-F5344CB8AC3E}">
        <p14:creationId xmlns:p14="http://schemas.microsoft.com/office/powerpoint/2010/main" val="17577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74320"/>
            <a:ext cx="12192001" cy="5959990"/>
          </a:xfrm>
          <a:prstGeom prst="rect">
            <a:avLst/>
          </a:prstGeom>
          <a:gradFill>
            <a:gsLst>
              <a:gs pos="58000">
                <a:srgbClr val="2F4E73"/>
              </a:gs>
              <a:gs pos="0">
                <a:schemeClr val="accent1">
                  <a:lumMod val="45000"/>
                  <a:lumOff val="55000"/>
                </a:schemeClr>
              </a:gs>
              <a:gs pos="2000">
                <a:schemeClr val="bg1"/>
              </a:gs>
              <a:gs pos="0">
                <a:schemeClr val="bg1"/>
              </a:gs>
            </a:gsLst>
            <a:lin ang="5400000" scaled="1"/>
          </a:gradFill>
        </p:spPr>
        <p:txBody>
          <a:bodyPr lIns="1836000">
            <a:noAutofit/>
          </a:bodyPr>
          <a:lstStyle/>
          <a:p>
            <a:pPr algn="l"/>
            <a:endParaRPr lang="de-DE" sz="4400" b="1">
              <a:solidFill>
                <a:schemeClr val="bg1">
                  <a:lumMod val="95000"/>
                </a:schemeClr>
              </a:solidFill>
              <a:latin typeface="+mj-lt"/>
            </a:endParaRPr>
          </a:p>
          <a:p>
            <a:pPr algn="l"/>
            <a:endParaRPr lang="de-DE" sz="4400" b="1">
              <a:solidFill>
                <a:schemeClr val="bg1">
                  <a:lumMod val="95000"/>
                </a:schemeClr>
              </a:solidFill>
              <a:latin typeface="+mj-lt"/>
            </a:endParaRPr>
          </a:p>
          <a:p>
            <a:pPr algn="l"/>
            <a:endParaRPr lang="de-DE" sz="1200" b="1">
              <a:solidFill>
                <a:schemeClr val="bg1">
                  <a:lumMod val="95000"/>
                </a:schemeClr>
              </a:solidFill>
              <a:latin typeface="+mj-lt"/>
            </a:endParaRPr>
          </a:p>
          <a:p>
            <a:pPr algn="l"/>
            <a:endParaRPr lang="de-DE" sz="4400" b="1">
              <a:solidFill>
                <a:schemeClr val="bg1">
                  <a:lumMod val="95000"/>
                </a:schemeClr>
              </a:solidFill>
              <a:latin typeface="+mj-lt"/>
            </a:endParaRPr>
          </a:p>
          <a:p>
            <a:pPr marL="7938" indent="-7938" algn="l"/>
            <a:endParaRPr lang="de-DE" sz="4400" b="1">
              <a:solidFill>
                <a:schemeClr val="bg1">
                  <a:lumMod val="95000"/>
                </a:schemeClr>
              </a:solidFill>
              <a:latin typeface="+mj-lt"/>
            </a:endParaRPr>
          </a:p>
          <a:p>
            <a:pPr algn="l"/>
            <a:r>
              <a:rPr lang="de-DE" sz="4400">
                <a:solidFill>
                  <a:schemeClr val="bg1"/>
                </a:solidFill>
              </a:rPr>
              <a:t>3. Versorgung der </a:t>
            </a:r>
            <a:r>
              <a:rPr lang="de-DE" sz="4400" i="1">
                <a:solidFill>
                  <a:schemeClr val="bg1"/>
                </a:solidFill>
              </a:rPr>
              <a:t>Cancer Survivors </a:t>
            </a:r>
            <a:r>
              <a:rPr lang="de-DE" sz="4400">
                <a:solidFill>
                  <a:schemeClr val="bg1"/>
                </a:solidFill>
              </a:rPr>
              <a:t>in Deutschland</a:t>
            </a:r>
          </a:p>
        </p:txBody>
      </p:sp>
    </p:spTree>
    <p:extLst>
      <p:ext uri="{BB962C8B-B14F-4D97-AF65-F5344CB8AC3E}">
        <p14:creationId xmlns:p14="http://schemas.microsoft.com/office/powerpoint/2010/main" val="3395157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2B64FB7-B177-2DB7-6821-77F81B4D3A73}"/>
              </a:ext>
            </a:extLst>
          </p:cNvPr>
          <p:cNvSpPr>
            <a:spLocks noGrp="1"/>
          </p:cNvSpPr>
          <p:nvPr>
            <p:ph type="body" sz="quarter" idx="13"/>
          </p:nvPr>
        </p:nvSpPr>
        <p:spPr/>
        <p:txBody>
          <a:bodyPr>
            <a:normAutofit/>
          </a:bodyPr>
          <a:lstStyle/>
          <a:p>
            <a:r>
              <a:rPr lang="de-DE" sz="3200"/>
              <a:t>3. </a:t>
            </a:r>
            <a:r>
              <a:rPr lang="de-DE" sz="3200">
                <a:solidFill>
                  <a:schemeClr val="bg1"/>
                </a:solidFill>
              </a:rPr>
              <a:t>Versorgung der </a:t>
            </a:r>
            <a:r>
              <a:rPr lang="de-DE" sz="3200" i="1">
                <a:solidFill>
                  <a:schemeClr val="bg1"/>
                </a:solidFill>
              </a:rPr>
              <a:t>Cancer Survivors </a:t>
            </a:r>
            <a:r>
              <a:rPr lang="de-DE" sz="3200">
                <a:solidFill>
                  <a:schemeClr val="bg1"/>
                </a:solidFill>
              </a:rPr>
              <a:t>in Deutschland</a:t>
            </a:r>
            <a:endParaRPr lang="de-DE" sz="3200"/>
          </a:p>
        </p:txBody>
      </p:sp>
      <p:sp>
        <p:nvSpPr>
          <p:cNvPr id="4" name="Textplatzhalter 3">
            <a:extLst>
              <a:ext uri="{FF2B5EF4-FFF2-40B4-BE49-F238E27FC236}">
                <a16:creationId xmlns:a16="http://schemas.microsoft.com/office/drawing/2014/main" id="{E7F7DA6E-3EF3-6B9C-8792-8DA12EB790FA}"/>
              </a:ext>
            </a:extLst>
          </p:cNvPr>
          <p:cNvSpPr>
            <a:spLocks noGrp="1"/>
          </p:cNvSpPr>
          <p:nvPr>
            <p:ph type="body" sz="quarter" idx="14"/>
          </p:nvPr>
        </p:nvSpPr>
        <p:spPr/>
        <p:txBody>
          <a:bodyPr/>
          <a:lstStyle/>
          <a:p>
            <a:endParaRPr lang="de-DE"/>
          </a:p>
        </p:txBody>
      </p:sp>
      <p:sp>
        <p:nvSpPr>
          <p:cNvPr id="7" name="Inhaltsplatzhalter 2">
            <a:extLst>
              <a:ext uri="{FF2B5EF4-FFF2-40B4-BE49-F238E27FC236}">
                <a16:creationId xmlns:a16="http://schemas.microsoft.com/office/drawing/2014/main" id="{F8C7D693-95EA-7637-9328-10DC1F1DB4F5}"/>
              </a:ext>
            </a:extLst>
          </p:cNvPr>
          <p:cNvSpPr>
            <a:spLocks noGrp="1"/>
          </p:cNvSpPr>
          <p:nvPr>
            <p:ph idx="1"/>
          </p:nvPr>
        </p:nvSpPr>
        <p:spPr>
          <a:xfrm>
            <a:off x="479425" y="1237725"/>
            <a:ext cx="10515600" cy="4777564"/>
          </a:xfrm>
        </p:spPr>
        <p:txBody>
          <a:bodyPr>
            <a:normAutofit/>
          </a:bodyPr>
          <a:lstStyle/>
          <a:p>
            <a:pPr marL="457200" lvl="1" indent="0">
              <a:spcAft>
                <a:spcPts val="1200"/>
              </a:spcAft>
              <a:buNone/>
            </a:pPr>
            <a:r>
              <a:rPr lang="de-DE" sz="2000">
                <a:solidFill>
                  <a:srgbClr val="002060"/>
                </a:solidFill>
              </a:rPr>
              <a:t>1. </a:t>
            </a:r>
            <a:r>
              <a:rPr lang="de-DE" sz="2000" err="1">
                <a:solidFill>
                  <a:srgbClr val="002060"/>
                </a:solidFill>
                <a:hlinkClick r:id="rId2" action="ppaction://hlinksldjump"/>
              </a:rPr>
              <a:t>Survivorship</a:t>
            </a:r>
            <a:r>
              <a:rPr lang="de-DE" sz="2000">
                <a:solidFill>
                  <a:srgbClr val="002060"/>
                </a:solidFill>
                <a:hlinkClick r:id="rId2" action="ppaction://hlinksldjump"/>
              </a:rPr>
              <a:t>-Programme</a:t>
            </a:r>
            <a:endParaRPr lang="de-DE" sz="2000">
              <a:solidFill>
                <a:srgbClr val="002060"/>
              </a:solidFill>
            </a:endParaRPr>
          </a:p>
          <a:p>
            <a:pPr marL="457200" lvl="1" indent="0">
              <a:spcAft>
                <a:spcPts val="1200"/>
              </a:spcAft>
              <a:buNone/>
            </a:pPr>
            <a:r>
              <a:rPr lang="de-DE" sz="2000">
                <a:solidFill>
                  <a:srgbClr val="002060"/>
                </a:solidFill>
              </a:rPr>
              <a:t>2. </a:t>
            </a:r>
            <a:r>
              <a:rPr lang="de-DE" sz="2000">
                <a:solidFill>
                  <a:srgbClr val="002060"/>
                </a:solidFill>
                <a:hlinkClick r:id="rId3" action="ppaction://hlinksldjump"/>
              </a:rPr>
              <a:t>Anschlussheilbehandlung (AHB)/Rehabilitation</a:t>
            </a:r>
            <a:endParaRPr lang="de-DE" sz="2000">
              <a:solidFill>
                <a:srgbClr val="002060"/>
              </a:solidFill>
            </a:endParaRPr>
          </a:p>
          <a:p>
            <a:pPr marL="457200" lvl="1" indent="0">
              <a:spcAft>
                <a:spcPts val="1200"/>
              </a:spcAft>
              <a:buNone/>
            </a:pPr>
            <a:r>
              <a:rPr lang="de-DE" sz="2000">
                <a:solidFill>
                  <a:srgbClr val="002060"/>
                </a:solidFill>
              </a:rPr>
              <a:t>3. </a:t>
            </a:r>
            <a:r>
              <a:rPr lang="de-DE" sz="2000">
                <a:solidFill>
                  <a:srgbClr val="002060"/>
                </a:solidFill>
                <a:hlinkClick r:id="rId4" action="ppaction://hlinksldjump"/>
              </a:rPr>
              <a:t>Versorgungsangebote für Melanom-</a:t>
            </a:r>
            <a:r>
              <a:rPr lang="de-DE" sz="2000" i="1">
                <a:solidFill>
                  <a:srgbClr val="002060"/>
                </a:solidFill>
                <a:hlinkClick r:id="rId4" action="ppaction://hlinksldjump"/>
              </a:rPr>
              <a:t>Survivors</a:t>
            </a:r>
            <a:endParaRPr lang="de-DE" sz="2000" i="1">
              <a:solidFill>
                <a:srgbClr val="002060"/>
              </a:solidFill>
            </a:endParaRPr>
          </a:p>
        </p:txBody>
      </p:sp>
    </p:spTree>
    <p:extLst>
      <p:ext uri="{BB962C8B-B14F-4D97-AF65-F5344CB8AC3E}">
        <p14:creationId xmlns:p14="http://schemas.microsoft.com/office/powerpoint/2010/main" val="2177684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FBB26B5C-BF44-CB44-9B3D-546DE136615C}"/>
              </a:ext>
            </a:extLst>
          </p:cNvPr>
          <p:cNvGrpSpPr/>
          <p:nvPr/>
        </p:nvGrpSpPr>
        <p:grpSpPr>
          <a:xfrm>
            <a:off x="6221903" y="982867"/>
            <a:ext cx="5017605" cy="5419804"/>
            <a:chOff x="6221903" y="982867"/>
            <a:chExt cx="5017605" cy="5419804"/>
          </a:xfrm>
        </p:grpSpPr>
        <p:sp>
          <p:nvSpPr>
            <p:cNvPr id="3" name="Rechteckige Legende 6">
              <a:extLst>
                <a:ext uri="{FF2B5EF4-FFF2-40B4-BE49-F238E27FC236}">
                  <a16:creationId xmlns:a16="http://schemas.microsoft.com/office/drawing/2014/main" id="{14269335-CBA1-1628-1AD3-57FA1D59071A}"/>
                </a:ext>
              </a:extLst>
            </p:cNvPr>
            <p:cNvSpPr/>
            <p:nvPr/>
          </p:nvSpPr>
          <p:spPr>
            <a:xfrm>
              <a:off x="6221903" y="2419695"/>
              <a:ext cx="5017605" cy="2927752"/>
            </a:xfrm>
            <a:prstGeom prst="wedgeRectCallout">
              <a:avLst>
                <a:gd name="adj1" fmla="val -39953"/>
                <a:gd name="adj2" fmla="val 62002"/>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DB404E25-0B03-1DDE-F633-DE19824DD7A4}"/>
                </a:ext>
              </a:extLst>
            </p:cNvPr>
            <p:cNvSpPr txBox="1"/>
            <p:nvPr/>
          </p:nvSpPr>
          <p:spPr>
            <a:xfrm>
              <a:off x="6277889" y="982867"/>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sp>
          <p:nvSpPr>
            <p:cNvPr id="12" name="Textfeld 11">
              <a:extLst>
                <a:ext uri="{FF2B5EF4-FFF2-40B4-BE49-F238E27FC236}">
                  <a16:creationId xmlns:a16="http://schemas.microsoft.com/office/drawing/2014/main" id="{1C8C0EDD-5717-B804-BC4C-DDDC74042B99}"/>
                </a:ext>
              </a:extLst>
            </p:cNvPr>
            <p:cNvSpPr txBox="1"/>
            <p:nvPr/>
          </p:nvSpPr>
          <p:spPr>
            <a:xfrm>
              <a:off x="9959801" y="3755793"/>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gr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pPr lvl="1"/>
            <a:r>
              <a:rPr lang="de-DE" sz="3200">
                <a:solidFill>
                  <a:schemeClr val="bg1"/>
                </a:solidFill>
                <a:latin typeface="+mj-lt"/>
              </a:rPr>
              <a:t>3.1 Survivorship-Programme</a:t>
            </a:r>
          </a:p>
        </p:txBody>
      </p:sp>
      <p:sp>
        <p:nvSpPr>
          <p:cNvPr id="10" name="Textfeld 9">
            <a:extLst>
              <a:ext uri="{FF2B5EF4-FFF2-40B4-BE49-F238E27FC236}">
                <a16:creationId xmlns:a16="http://schemas.microsoft.com/office/drawing/2014/main" id="{5AF05B9D-6D29-5EE5-3877-437AD0AE6CFE}"/>
              </a:ext>
            </a:extLst>
          </p:cNvPr>
          <p:cNvSpPr txBox="1"/>
          <p:nvPr/>
        </p:nvSpPr>
        <p:spPr>
          <a:xfrm>
            <a:off x="6396393" y="2729409"/>
            <a:ext cx="4562528" cy="2308324"/>
          </a:xfrm>
          <a:prstGeom prst="rect">
            <a:avLst/>
          </a:prstGeom>
          <a:noFill/>
        </p:spPr>
        <p:txBody>
          <a:bodyPr wrap="square">
            <a:spAutoFit/>
          </a:bodyPr>
          <a:lstStyle/>
          <a:p>
            <a:pPr marL="138113" indent="0">
              <a:buFont typeface="Arial" panose="020B0604020202020204" pitchFamily="34" charset="0"/>
              <a:buNone/>
            </a:pPr>
            <a:r>
              <a:rPr lang="de-DE" sz="1800" i="1">
                <a:solidFill>
                  <a:schemeClr val="bg1"/>
                </a:solidFill>
              </a:rPr>
              <a:t>„Es gibt bei uns noch keine Angebote </a:t>
            </a:r>
            <a:br>
              <a:rPr lang="de-DE" sz="1800" i="1">
                <a:solidFill>
                  <a:schemeClr val="bg1"/>
                </a:solidFill>
              </a:rPr>
            </a:br>
            <a:r>
              <a:rPr lang="de-DE" sz="1800" i="1">
                <a:solidFill>
                  <a:schemeClr val="bg1"/>
                </a:solidFill>
              </a:rPr>
              <a:t>oder Programme, die auf Überlebende einer (Haut-)Krebserkrankung zugeschnitten sind. </a:t>
            </a:r>
          </a:p>
          <a:p>
            <a:pPr marL="138113" indent="0">
              <a:buNone/>
            </a:pPr>
            <a:r>
              <a:rPr lang="de-DE" sz="1800" b="1" i="1">
                <a:solidFill>
                  <a:schemeClr val="bg1"/>
                </a:solidFill>
              </a:rPr>
              <a:t>Derzeit sind wir uns selbst überlassen</a:t>
            </a:r>
            <a:r>
              <a:rPr lang="de-DE" sz="1800" i="1">
                <a:solidFill>
                  <a:schemeClr val="bg1"/>
                </a:solidFill>
              </a:rPr>
              <a:t>, unsere Nachsorge irgendwie zu koordinieren, mit Spätfolgen oder Langzeitnebenwirkungen zurechtzukommen, oder etwa psychoonkologische Hilfe zu finden.“</a:t>
            </a:r>
            <a:endParaRPr lang="de-AT" sz="1050">
              <a:solidFill>
                <a:schemeClr val="bg1"/>
              </a:solidFill>
            </a:endParaRPr>
          </a:p>
        </p:txBody>
      </p:sp>
      <p:sp>
        <p:nvSpPr>
          <p:cNvPr id="11" name="Textfeld 10">
            <a:extLst>
              <a:ext uri="{FF2B5EF4-FFF2-40B4-BE49-F238E27FC236}">
                <a16:creationId xmlns:a16="http://schemas.microsoft.com/office/drawing/2014/main" id="{292967C3-7911-DB50-C6B9-31B13D307BB7}"/>
              </a:ext>
            </a:extLst>
          </p:cNvPr>
          <p:cNvSpPr txBox="1"/>
          <p:nvPr/>
        </p:nvSpPr>
        <p:spPr>
          <a:xfrm>
            <a:off x="6221902" y="5728488"/>
            <a:ext cx="4263217" cy="276999"/>
          </a:xfrm>
          <a:prstGeom prst="rect">
            <a:avLst/>
          </a:prstGeom>
          <a:noFill/>
        </p:spPr>
        <p:txBody>
          <a:bodyPr wrap="square">
            <a:spAutoFit/>
          </a:bodyPr>
          <a:lstStyle/>
          <a:p>
            <a:r>
              <a:rPr lang="de-AT" sz="1200">
                <a:solidFill>
                  <a:schemeClr val="tx1">
                    <a:lumMod val="50000"/>
                    <a:lumOff val="50000"/>
                  </a:schemeClr>
                </a:solidFill>
              </a:rPr>
              <a:t>Katharina Kaminski, </a:t>
            </a:r>
            <a:r>
              <a:rPr lang="de-DE" sz="1200">
                <a:solidFill>
                  <a:schemeClr val="tx1">
                    <a:lumMod val="50000"/>
                    <a:lumOff val="50000"/>
                  </a:schemeClr>
                </a:solidFill>
              </a:rPr>
              <a:t>Melanom Info Deutschland – MID e.V.</a:t>
            </a:r>
          </a:p>
        </p:txBody>
      </p:sp>
      <p:sp>
        <p:nvSpPr>
          <p:cNvPr id="13" name="Titel 1">
            <a:extLst>
              <a:ext uri="{FF2B5EF4-FFF2-40B4-BE49-F238E27FC236}">
                <a16:creationId xmlns:a16="http://schemas.microsoft.com/office/drawing/2014/main" id="{F5D76D8E-FEFB-E3BB-00D4-4BA2A991D4B2}"/>
              </a:ext>
            </a:extLst>
          </p:cNvPr>
          <p:cNvSpPr txBox="1">
            <a:spLocks/>
          </p:cNvSpPr>
          <p:nvPr/>
        </p:nvSpPr>
        <p:spPr>
          <a:xfrm>
            <a:off x="490960" y="1986189"/>
            <a:ext cx="5097358"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de-DE" sz="2000" b="1">
                <a:solidFill>
                  <a:srgbClr val="002060"/>
                </a:solidFill>
                <a:latin typeface="Calibri" panose="020F0502020204030204"/>
                <a:ea typeface="+mj-ea"/>
                <a:cs typeface="+mj-cs"/>
              </a:rPr>
              <a:t>Der Bedarf:</a:t>
            </a:r>
            <a:endParaRPr kumimoji="0" lang="de-DE" sz="20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14" name="Titel 1">
            <a:extLst>
              <a:ext uri="{FF2B5EF4-FFF2-40B4-BE49-F238E27FC236}">
                <a16:creationId xmlns:a16="http://schemas.microsoft.com/office/drawing/2014/main" id="{85AF7EDA-E01E-E7B9-83A9-A18F3AB77039}"/>
              </a:ext>
            </a:extLst>
          </p:cNvPr>
          <p:cNvSpPr txBox="1">
            <a:spLocks/>
          </p:cNvSpPr>
          <p:nvPr/>
        </p:nvSpPr>
        <p:spPr>
          <a:xfrm>
            <a:off x="6172762" y="1986189"/>
            <a:ext cx="5471004" cy="4335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alibri" panose="020F0502020204030204"/>
                <a:ea typeface="+mj-ea"/>
                <a:cs typeface="+mj-cs"/>
              </a:rPr>
              <a:t>Die Realität heute:</a:t>
            </a:r>
            <a:r>
              <a:rPr kumimoji="0" lang="de-DE" sz="20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17" name="Titel 1">
            <a:extLst>
              <a:ext uri="{FF2B5EF4-FFF2-40B4-BE49-F238E27FC236}">
                <a16:creationId xmlns:a16="http://schemas.microsoft.com/office/drawing/2014/main" id="{03B259DF-0FD5-1AE5-F105-A988581D3675}"/>
              </a:ext>
            </a:extLst>
          </p:cNvPr>
          <p:cNvSpPr txBox="1">
            <a:spLocks/>
          </p:cNvSpPr>
          <p:nvPr/>
        </p:nvSpPr>
        <p:spPr>
          <a:xfrm>
            <a:off x="490960" y="1311618"/>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Die Versorgung der Melanom-</a:t>
            </a:r>
            <a:r>
              <a:rPr lang="de-DE" sz="2800" b="1" i="1">
                <a:solidFill>
                  <a:srgbClr val="002060"/>
                </a:solidFill>
                <a:latin typeface="Calibri" panose="020F0502020204030204"/>
              </a:rPr>
              <a:t>Survivors</a:t>
            </a:r>
            <a:r>
              <a:rPr lang="de-DE" sz="2800" b="1">
                <a:solidFill>
                  <a:srgbClr val="002060"/>
                </a:solidFill>
                <a:latin typeface="Calibri" panose="020F0502020204030204"/>
              </a:rPr>
              <a:t> in DE: Es gibt noch viel zu tun!</a:t>
            </a:r>
          </a:p>
        </p:txBody>
      </p:sp>
      <p:sp>
        <p:nvSpPr>
          <p:cNvPr id="20" name="Textplatzhalter 3">
            <a:extLst>
              <a:ext uri="{FF2B5EF4-FFF2-40B4-BE49-F238E27FC236}">
                <a16:creationId xmlns:a16="http://schemas.microsoft.com/office/drawing/2014/main" id="{9346B8E9-8E6F-CB43-CA8C-0D6EDB27F8F1}"/>
              </a:ext>
            </a:extLst>
          </p:cNvPr>
          <p:cNvSpPr>
            <a:spLocks noGrp="1"/>
          </p:cNvSpPr>
          <p:nvPr>
            <p:ph type="body" sz="quarter" idx="14"/>
          </p:nvPr>
        </p:nvSpPr>
        <p:spPr>
          <a:xfrm>
            <a:off x="-5" y="6177339"/>
            <a:ext cx="12192000" cy="715963"/>
          </a:xfrm>
        </p:spPr>
        <p:txBody>
          <a:bodyPr/>
          <a:lstStyle/>
          <a:p>
            <a:pPr eaLnBrk="0" hangingPunct="0"/>
            <a:r>
              <a:rPr kumimoji="0" lang="de-DE" altLang="de-DE" sz="900" b="1" u="none" strike="noStrike" kern="1200" cap="none" spc="0" normalizeH="0" baseline="0" noProof="0">
                <a:ln>
                  <a:noFill/>
                </a:ln>
                <a:effectLst/>
                <a:uLnTx/>
                <a:uFillTx/>
                <a:latin typeface="Calibri"/>
                <a:ea typeface="+mn-ea"/>
                <a:cs typeface="+mn-cs"/>
              </a:rPr>
              <a:t>Referenzen: </a:t>
            </a:r>
            <a:r>
              <a:rPr lang="de-DE" altLang="de-DE" sz="900" b="0"/>
              <a:t>1. Melanom Info Deutschland – MID e.V. </a:t>
            </a:r>
            <a:r>
              <a:rPr lang="de-DE" sz="900" b="0"/>
              <a:t>MESSAGE Studie erforscht Belastungen und Bedürfnisse von Melanom-Überlebenden! </a:t>
            </a:r>
            <a:r>
              <a:rPr kumimoji="0" lang="de-DE" altLang="de-DE" sz="900" b="0" u="none" strike="noStrike" kern="1200" cap="none" spc="0" normalizeH="0" baseline="0" noProof="0">
                <a:ln>
                  <a:noFill/>
                </a:ln>
                <a:effectLst/>
                <a:uLnTx/>
                <a:uFillTx/>
                <a:latin typeface="Calibri"/>
                <a:ea typeface="+mn-ea"/>
                <a:cs typeface="+mn-cs"/>
                <a:hlinkClick r:id="rId3"/>
              </a:rPr>
              <a:t>https://www.melanominfo.com/</a:t>
            </a:r>
            <a:r>
              <a:rPr kumimoji="0" lang="de-DE" altLang="de-DE" sz="900" b="0" u="none" strike="noStrike" kern="1200" cap="none" spc="0" normalizeH="0" baseline="0" noProof="0" err="1">
                <a:ln>
                  <a:noFill/>
                </a:ln>
                <a:effectLst/>
                <a:uLnTx/>
                <a:uFillTx/>
                <a:latin typeface="Calibri"/>
                <a:ea typeface="+mn-ea"/>
                <a:cs typeface="+mn-cs"/>
                <a:hlinkClick r:id="rId3"/>
              </a:rPr>
              <a:t>post</a:t>
            </a:r>
            <a:r>
              <a:rPr kumimoji="0" lang="de-DE" altLang="de-DE" sz="900" b="0" u="none" strike="noStrike" kern="1200" cap="none" spc="0" normalizeH="0" baseline="0" noProof="0">
                <a:ln>
                  <a:noFill/>
                </a:ln>
                <a:effectLst/>
                <a:uLnTx/>
                <a:uFillTx/>
                <a:latin typeface="Calibri"/>
                <a:ea typeface="+mn-ea"/>
                <a:cs typeface="+mn-cs"/>
                <a:hlinkClick r:id="rId3"/>
              </a:rPr>
              <a:t>/message-studie-erforscht-belastungen-und-bedürfnisse-von-melanom-überlebenden</a:t>
            </a:r>
            <a:r>
              <a:rPr kumimoji="0" lang="de-DE" altLang="de-DE" sz="900" b="0" u="none" strike="noStrike" kern="1200" cap="none" spc="0" normalizeH="0" baseline="0" noProof="0">
                <a:ln>
                  <a:noFill/>
                </a:ln>
                <a:effectLst/>
                <a:uLnTx/>
                <a:uFillTx/>
                <a:latin typeface="Calibri"/>
                <a:ea typeface="+mn-ea"/>
                <a:cs typeface="+mn-cs"/>
              </a:rPr>
              <a:t>, Zitat von Katharina Kaminski 18.11.2022 (Zugriff Mai 2023).</a:t>
            </a:r>
          </a:p>
          <a:p>
            <a:endParaRPr kumimoji="0" lang="de-DE" altLang="de-DE" sz="900" b="1" u="none" strike="noStrike" kern="1200" cap="none" spc="0" normalizeH="0" baseline="0" noProof="0">
              <a:ln>
                <a:noFill/>
              </a:ln>
              <a:effectLst/>
              <a:uLnTx/>
              <a:uFillTx/>
              <a:latin typeface="Calibri"/>
              <a:ea typeface="+mn-ea"/>
              <a:cs typeface="+mn-cs"/>
            </a:endParaRPr>
          </a:p>
        </p:txBody>
      </p:sp>
      <p:sp>
        <p:nvSpPr>
          <p:cNvPr id="5" name="Textfeld 4">
            <a:extLst>
              <a:ext uri="{FF2B5EF4-FFF2-40B4-BE49-F238E27FC236}">
                <a16:creationId xmlns:a16="http://schemas.microsoft.com/office/drawing/2014/main" id="{6DE412A1-39B2-8FAD-8D05-2E7B36B93726}"/>
              </a:ext>
            </a:extLst>
          </p:cNvPr>
          <p:cNvSpPr txBox="1"/>
          <p:nvPr/>
        </p:nvSpPr>
        <p:spPr>
          <a:xfrm>
            <a:off x="433710" y="4963443"/>
            <a:ext cx="3622464" cy="646331"/>
          </a:xfrm>
          <a:prstGeom prst="rect">
            <a:avLst/>
          </a:prstGeom>
          <a:noFill/>
        </p:spPr>
        <p:txBody>
          <a:bodyPr wrap="square">
            <a:spAutoFit/>
          </a:bodyPr>
          <a:lstStyle/>
          <a:p>
            <a:r>
              <a:rPr lang="de-AT" sz="1200">
                <a:solidFill>
                  <a:schemeClr val="tx1">
                    <a:lumMod val="50000"/>
                    <a:lumOff val="50000"/>
                  </a:schemeClr>
                </a:solidFill>
              </a:rPr>
              <a:t>PD Dr. med. Georgia Schilling, Asklepios Tumorzentrum Hamburg, Oberärztin und Asklepios Nordseeklinik Westerland, Chefärztin onkologische Rehabilitation</a:t>
            </a:r>
          </a:p>
        </p:txBody>
      </p:sp>
      <p:grpSp>
        <p:nvGrpSpPr>
          <p:cNvPr id="8" name="Gruppieren 7">
            <a:extLst>
              <a:ext uri="{FF2B5EF4-FFF2-40B4-BE49-F238E27FC236}">
                <a16:creationId xmlns:a16="http://schemas.microsoft.com/office/drawing/2014/main" id="{8C33C042-3827-754C-B441-0D091B1FBDBC}"/>
              </a:ext>
            </a:extLst>
          </p:cNvPr>
          <p:cNvGrpSpPr/>
          <p:nvPr/>
        </p:nvGrpSpPr>
        <p:grpSpPr>
          <a:xfrm>
            <a:off x="491663" y="982867"/>
            <a:ext cx="5017605" cy="4885361"/>
            <a:chOff x="491663" y="982867"/>
            <a:chExt cx="5017605" cy="4885361"/>
          </a:xfrm>
        </p:grpSpPr>
        <p:sp>
          <p:nvSpPr>
            <p:cNvPr id="22" name="Rechteckige Legende 6">
              <a:extLst>
                <a:ext uri="{FF2B5EF4-FFF2-40B4-BE49-F238E27FC236}">
                  <a16:creationId xmlns:a16="http://schemas.microsoft.com/office/drawing/2014/main" id="{7317B6D0-8AD5-7A40-B63C-85A21BCAEB04}"/>
                </a:ext>
              </a:extLst>
            </p:cNvPr>
            <p:cNvSpPr/>
            <p:nvPr/>
          </p:nvSpPr>
          <p:spPr>
            <a:xfrm>
              <a:off x="491663" y="2420422"/>
              <a:ext cx="5017605" cy="2166905"/>
            </a:xfrm>
            <a:prstGeom prst="wedgeRectCallout">
              <a:avLst>
                <a:gd name="adj1" fmla="val -42260"/>
                <a:gd name="adj2" fmla="val 63506"/>
              </a:avLst>
            </a:prstGeom>
            <a:solidFill>
              <a:srgbClr val="97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C57148FF-5EBF-BF4D-9939-1A7088E8FD39}"/>
                </a:ext>
              </a:extLst>
            </p:cNvPr>
            <p:cNvSpPr txBox="1"/>
            <p:nvPr/>
          </p:nvSpPr>
          <p:spPr>
            <a:xfrm>
              <a:off x="547649" y="982867"/>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sp>
          <p:nvSpPr>
            <p:cNvPr id="24" name="Textfeld 23">
              <a:extLst>
                <a:ext uri="{FF2B5EF4-FFF2-40B4-BE49-F238E27FC236}">
                  <a16:creationId xmlns:a16="http://schemas.microsoft.com/office/drawing/2014/main" id="{253AD41D-40A2-3143-93CB-E18757D536E3}"/>
                </a:ext>
              </a:extLst>
            </p:cNvPr>
            <p:cNvSpPr txBox="1"/>
            <p:nvPr/>
          </p:nvSpPr>
          <p:spPr>
            <a:xfrm>
              <a:off x="3451668" y="3221350"/>
              <a:ext cx="1108757" cy="2646878"/>
            </a:xfrm>
            <a:prstGeom prst="rect">
              <a:avLst/>
            </a:prstGeom>
            <a:noFill/>
          </p:spPr>
          <p:txBody>
            <a:bodyPr wrap="square">
              <a:spAutoFit/>
            </a:bodyPr>
            <a:lstStyle/>
            <a:p>
              <a:r>
                <a:rPr lang="de-DE" sz="16600" i="1">
                  <a:solidFill>
                    <a:schemeClr val="bg1">
                      <a:alpha val="20000"/>
                    </a:schemeClr>
                  </a:solidFill>
                </a:rPr>
                <a:t>“</a:t>
              </a:r>
              <a:endParaRPr lang="de-DE" sz="16600">
                <a:solidFill>
                  <a:schemeClr val="bg1">
                    <a:alpha val="20000"/>
                  </a:schemeClr>
                </a:solidFill>
              </a:endParaRPr>
            </a:p>
          </p:txBody>
        </p:sp>
      </p:grpSp>
      <p:sp>
        <p:nvSpPr>
          <p:cNvPr id="19" name="Textfeld 18">
            <a:extLst>
              <a:ext uri="{FF2B5EF4-FFF2-40B4-BE49-F238E27FC236}">
                <a16:creationId xmlns:a16="http://schemas.microsoft.com/office/drawing/2014/main" id="{F9860B36-5625-7845-967C-0AA6C0EF468C}"/>
              </a:ext>
            </a:extLst>
          </p:cNvPr>
          <p:cNvSpPr txBox="1"/>
          <p:nvPr/>
        </p:nvSpPr>
        <p:spPr>
          <a:xfrm>
            <a:off x="742252" y="2765210"/>
            <a:ext cx="3818173" cy="1477328"/>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de-DE" sz="1800" i="1">
                <a:solidFill>
                  <a:schemeClr val="bg1">
                    <a:lumMod val="95000"/>
                  </a:schemeClr>
                </a:solidFill>
              </a:rPr>
              <a:t>„Es braucht </a:t>
            </a:r>
            <a:r>
              <a:rPr lang="de-DE" sz="1800" b="1" i="1">
                <a:solidFill>
                  <a:schemeClr val="bg1">
                    <a:lumMod val="95000"/>
                  </a:schemeClr>
                </a:solidFill>
              </a:rPr>
              <a:t>zielgerichtete Unterstützung</a:t>
            </a:r>
            <a:r>
              <a:rPr lang="de-DE" sz="1800" i="1">
                <a:solidFill>
                  <a:schemeClr val="bg1">
                    <a:lumMod val="95000"/>
                  </a:schemeClr>
                </a:solidFill>
              </a:rPr>
              <a:t> für Menschen nach einer Krebserkrankung in </a:t>
            </a:r>
            <a:r>
              <a:rPr lang="de-DE" sz="1800" b="1" i="1">
                <a:solidFill>
                  <a:schemeClr val="bg1">
                    <a:lumMod val="95000"/>
                  </a:schemeClr>
                </a:solidFill>
              </a:rPr>
              <a:t>Kombination mit der medizinischen Nachsorge </a:t>
            </a:r>
            <a:r>
              <a:rPr lang="de-DE" sz="1800" i="1">
                <a:solidFill>
                  <a:schemeClr val="bg1">
                    <a:lumMod val="95000"/>
                  </a:schemeClr>
                </a:solidFill>
              </a:rPr>
              <a:t>einer Krebserkrankung!“</a:t>
            </a:r>
          </a:p>
        </p:txBody>
      </p:sp>
    </p:spTree>
    <p:extLst>
      <p:ext uri="{BB962C8B-B14F-4D97-AF65-F5344CB8AC3E}">
        <p14:creationId xmlns:p14="http://schemas.microsoft.com/office/powerpoint/2010/main" val="2287509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pPr lvl="1"/>
            <a:r>
              <a:rPr lang="de-DE" sz="3200">
                <a:solidFill>
                  <a:schemeClr val="bg1"/>
                </a:solidFill>
                <a:latin typeface="+mj-lt"/>
              </a:rPr>
              <a:t>3.1 Survivorship-Programme</a:t>
            </a:r>
          </a:p>
        </p:txBody>
      </p:sp>
      <p:sp>
        <p:nvSpPr>
          <p:cNvPr id="3" name="Textplatzhalter 3">
            <a:extLst>
              <a:ext uri="{FF2B5EF4-FFF2-40B4-BE49-F238E27FC236}">
                <a16:creationId xmlns:a16="http://schemas.microsoft.com/office/drawing/2014/main" id="{7A589293-61C1-021E-C5B7-0E1CB9D16728}"/>
              </a:ext>
            </a:extLst>
          </p:cNvPr>
          <p:cNvSpPr>
            <a:spLocks noGrp="1"/>
          </p:cNvSpPr>
          <p:nvPr>
            <p:ph type="body" sz="quarter" idx="14"/>
          </p:nvPr>
        </p:nvSpPr>
        <p:spPr>
          <a:xfrm>
            <a:off x="-5" y="6177339"/>
            <a:ext cx="12192000" cy="715963"/>
          </a:xfrm>
        </p:spPr>
        <p:txBody>
          <a:bodyPr/>
          <a:lstStyle/>
          <a:p>
            <a:pPr eaLnBrk="0" hangingPunct="0"/>
            <a:r>
              <a:rPr kumimoji="0" lang="de-DE" altLang="de-DE" sz="900" b="1" u="none" strike="noStrike" kern="1200" cap="none" spc="0" normalizeH="0" baseline="0" noProof="0">
                <a:ln>
                  <a:noFill/>
                </a:ln>
                <a:effectLst/>
                <a:uLnTx/>
                <a:uFillTx/>
                <a:latin typeface="Calibri"/>
                <a:ea typeface="+mn-ea"/>
                <a:cs typeface="+mn-cs"/>
              </a:rPr>
              <a:t>Referenzen</a:t>
            </a:r>
            <a:r>
              <a:rPr lang="de-DE" altLang="de-DE" sz="900">
                <a:latin typeface="Calibri"/>
              </a:rPr>
              <a:t>: 1.</a:t>
            </a:r>
            <a:r>
              <a:rPr lang="de-DE" altLang="de-DE" sz="900" b="0"/>
              <a:t> </a:t>
            </a:r>
            <a:r>
              <a:rPr lang="de-DE" sz="900" b="0"/>
              <a:t>AG LONKO („Langzeitüberleben nach Krebs“) im Nationalen Krebsplan; Unterarbeitsgruppe „Bedarfsgerechte Versorgungsmodelle“ (Kurzform: UAG „Versorgungsmodelle“); Empfehlungspapier. </a:t>
            </a:r>
            <a:r>
              <a:rPr lang="de-DE" sz="900" b="0" u="sng">
                <a:latin typeface="Calibri" panose="020F0502020204030204" pitchFamily="34" charset="0"/>
                <a:cs typeface="Calibri" panose="020F0502020204030204" pitchFamily="34" charset="0"/>
                <a:hlinkClick r:id="rId2"/>
              </a:rPr>
              <a:t>https://www.bundesgesundheitsministerium.de/fileadmin/Dateien/3_Downloads/N/Nationaler_Krebsplan/Empfehlungspapier_UAG_Versorgungsmodelle_AG_LONKO_bf.pdf</a:t>
            </a:r>
            <a:r>
              <a:rPr lang="de-DE" sz="900" b="0">
                <a:latin typeface="Calibri" panose="020F0502020204030204" pitchFamily="34" charset="0"/>
                <a:cs typeface="Calibri" panose="020F0502020204030204" pitchFamily="34" charset="0"/>
              </a:rPr>
              <a:t> (Zugriff Mai 2023). </a:t>
            </a:r>
            <a:r>
              <a:rPr kumimoji="0" lang="de-DE" altLang="de-DE" sz="900" u="none" strike="noStrike" kern="1200" cap="none" spc="0" normalizeH="0" baseline="0" noProof="0">
                <a:ln>
                  <a:noFill/>
                </a:ln>
                <a:effectLst/>
                <a:uLnTx/>
                <a:uFillTx/>
                <a:latin typeface="Calibri"/>
                <a:ea typeface="+mn-ea"/>
                <a:cs typeface="+mn-cs"/>
              </a:rPr>
              <a:t>2. </a:t>
            </a:r>
            <a:r>
              <a:rPr kumimoji="0" lang="en-US" altLang="de-DE" sz="900" b="0" u="none" strike="noStrike" kern="1200" cap="none" spc="0" normalizeH="0" baseline="0" noProof="0">
                <a:ln>
                  <a:noFill/>
                </a:ln>
                <a:effectLst/>
                <a:uLnTx/>
                <a:uFillTx/>
                <a:latin typeface="Calibri"/>
                <a:ea typeface="+mn-ea"/>
                <a:cs typeface="+mn-cs"/>
              </a:rPr>
              <a:t>Institute of Medicine and National Research Council. 2006. From Cancer Patient to Cancer Survivor: Lost in Transition: An American Society of Clinical Oncology and Institute of Medicine Symposium. Washington, DC: The National Academies Press. </a:t>
            </a:r>
            <a:r>
              <a:rPr kumimoji="0" lang="en-US" altLang="de-DE" sz="900" b="0" u="none" strike="noStrike" kern="1200" cap="none" spc="0" normalizeH="0" baseline="0" noProof="0">
                <a:ln>
                  <a:noFill/>
                </a:ln>
                <a:effectLst/>
                <a:uLnTx/>
                <a:uFillTx/>
                <a:latin typeface="Calibri"/>
                <a:ea typeface="+mn-ea"/>
                <a:cs typeface="+mn-cs"/>
                <a:hlinkClick r:id="rId3"/>
              </a:rPr>
              <a:t>https://doi.org/10.17226/11613</a:t>
            </a:r>
            <a:r>
              <a:rPr kumimoji="0" lang="en-US" altLang="de-DE" sz="900" b="0" u="none" strike="noStrike" kern="1200" cap="none" spc="0" normalizeH="0" baseline="0" noProof="0">
                <a:ln>
                  <a:noFill/>
                </a:ln>
                <a:effectLst/>
                <a:uLnTx/>
                <a:uFillTx/>
                <a:latin typeface="Calibri"/>
                <a:ea typeface="+mn-ea"/>
                <a:cs typeface="+mn-cs"/>
              </a:rPr>
              <a:t>. </a:t>
            </a:r>
            <a:endParaRPr kumimoji="0" lang="de-DE" altLang="de-DE" sz="900" b="1" u="none" strike="noStrike" kern="1200" cap="none" spc="0" normalizeH="0" baseline="0" noProof="0">
              <a:ln>
                <a:noFill/>
              </a:ln>
              <a:effectLst/>
              <a:uLnTx/>
              <a:uFillTx/>
              <a:latin typeface="Calibri"/>
              <a:ea typeface="+mn-ea"/>
              <a:cs typeface="+mn-cs"/>
            </a:endParaRPr>
          </a:p>
        </p:txBody>
      </p:sp>
      <p:sp>
        <p:nvSpPr>
          <p:cNvPr id="5" name="Inhaltsplatzhalter 2">
            <a:extLst>
              <a:ext uri="{FF2B5EF4-FFF2-40B4-BE49-F238E27FC236}">
                <a16:creationId xmlns:a16="http://schemas.microsoft.com/office/drawing/2014/main" id="{4EFB268B-FE17-30CB-6142-3C909B27D2D6}"/>
              </a:ext>
            </a:extLst>
          </p:cNvPr>
          <p:cNvSpPr txBox="1">
            <a:spLocks/>
          </p:cNvSpPr>
          <p:nvPr/>
        </p:nvSpPr>
        <p:spPr>
          <a:xfrm>
            <a:off x="490960" y="2125588"/>
            <a:ext cx="9361441" cy="2691739"/>
          </a:xfrm>
          <a:prstGeom prst="rect">
            <a:avLst/>
          </a:prstGeom>
          <a:solidFill>
            <a:schemeClr val="bg1">
              <a:lumMod val="95000"/>
            </a:schemeClr>
          </a:solidFill>
        </p:spPr>
        <p:txBody>
          <a:bodyPr vert="horz" lIns="180000" tIns="45720" rIns="144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lnSpc>
                <a:spcPct val="100000"/>
              </a:lnSpc>
              <a:spcAft>
                <a:spcPts val="600"/>
              </a:spcAft>
              <a:buFont typeface="Arial" panose="020B0604020202020204" pitchFamily="34" charset="0"/>
              <a:buNone/>
            </a:pPr>
            <a:r>
              <a:rPr lang="de-DE" sz="2000" i="1">
                <a:solidFill>
                  <a:srgbClr val="002060"/>
                </a:solidFill>
              </a:rPr>
              <a:t>„Die übergeordnete Zielsetzung von Survivorship-Programmen ist es, Patienten </a:t>
            </a:r>
            <a:br>
              <a:rPr lang="de-DE" sz="2000" i="1">
                <a:solidFill>
                  <a:srgbClr val="002060"/>
                </a:solidFill>
              </a:rPr>
            </a:br>
            <a:r>
              <a:rPr lang="de-DE" sz="2000" b="1" i="1">
                <a:solidFill>
                  <a:srgbClr val="002060"/>
                </a:solidFill>
              </a:rPr>
              <a:t>nach Ende der akutmedizinischen Behandlung im Übergang von der Phase der Erkrankung und Behandlung zur Phase des Langzeitüberlebens zu begleiten</a:t>
            </a:r>
            <a:r>
              <a:rPr lang="de-DE" sz="2000" i="1">
                <a:solidFill>
                  <a:srgbClr val="002060"/>
                </a:solidFill>
              </a:rPr>
              <a:t> und </a:t>
            </a:r>
            <a:br>
              <a:rPr lang="de-DE" sz="2000" i="1">
                <a:solidFill>
                  <a:srgbClr val="002060"/>
                </a:solidFill>
              </a:rPr>
            </a:br>
            <a:r>
              <a:rPr lang="de-DE" sz="2000" i="1">
                <a:solidFill>
                  <a:srgbClr val="002060"/>
                </a:solidFill>
              </a:rPr>
              <a:t>sie hinsichtlich des jeweiligen individuellen Beratungs- und Behandlungsbedarfes bestmöglich zu versorgen, um die mittel- und langfristigen Auswirkungen von </a:t>
            </a:r>
            <a:br>
              <a:rPr lang="de-DE" sz="2000" i="1">
                <a:solidFill>
                  <a:srgbClr val="002060"/>
                </a:solidFill>
              </a:rPr>
            </a:br>
            <a:r>
              <a:rPr lang="de-DE" sz="2000" i="1">
                <a:solidFill>
                  <a:srgbClr val="002060"/>
                </a:solidFill>
              </a:rPr>
              <a:t>Erkrankung und Behandlung so weit wie möglich zu verringern.“</a:t>
            </a:r>
          </a:p>
        </p:txBody>
      </p:sp>
      <p:sp>
        <p:nvSpPr>
          <p:cNvPr id="6" name="Titel 1">
            <a:extLst>
              <a:ext uri="{FF2B5EF4-FFF2-40B4-BE49-F238E27FC236}">
                <a16:creationId xmlns:a16="http://schemas.microsoft.com/office/drawing/2014/main" id="{D10DFD97-E2F8-0B01-A644-6DCD07D08142}"/>
              </a:ext>
            </a:extLst>
          </p:cNvPr>
          <p:cNvSpPr txBox="1">
            <a:spLocks/>
          </p:cNvSpPr>
          <p:nvPr/>
        </p:nvSpPr>
        <p:spPr>
          <a:xfrm>
            <a:off x="490960" y="1311618"/>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Ziel</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von Survivorship-Programmen: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endPar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endParaRPr>
          </a:p>
        </p:txBody>
      </p:sp>
      <p:sp>
        <p:nvSpPr>
          <p:cNvPr id="10" name="Textfeld 9">
            <a:extLst>
              <a:ext uri="{FF2B5EF4-FFF2-40B4-BE49-F238E27FC236}">
                <a16:creationId xmlns:a16="http://schemas.microsoft.com/office/drawing/2014/main" id="{B0A3642A-DFE4-9F4F-B61D-C1C6CC6E056A}"/>
              </a:ext>
            </a:extLst>
          </p:cNvPr>
          <p:cNvSpPr txBox="1"/>
          <p:nvPr/>
        </p:nvSpPr>
        <p:spPr>
          <a:xfrm>
            <a:off x="433710" y="4882043"/>
            <a:ext cx="6223568" cy="461665"/>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de-DE" sz="1200">
                <a:solidFill>
                  <a:schemeClr val="tx1">
                    <a:lumMod val="50000"/>
                    <a:lumOff val="50000"/>
                  </a:schemeClr>
                </a:solidFill>
              </a:rPr>
              <a:t>Vgl. auch </a:t>
            </a:r>
            <a:r>
              <a:rPr lang="en-US" sz="1200">
                <a:solidFill>
                  <a:schemeClr val="tx1">
                    <a:lumMod val="50000"/>
                    <a:lumOff val="50000"/>
                  </a:schemeClr>
                </a:solidFill>
              </a:rPr>
              <a:t>Institute of Medicine and National Research Council 2006 </a:t>
            </a:r>
            <a:br>
              <a:rPr lang="en-US" sz="1200">
                <a:solidFill>
                  <a:schemeClr val="tx1">
                    <a:lumMod val="50000"/>
                    <a:lumOff val="50000"/>
                  </a:schemeClr>
                </a:solidFill>
              </a:rPr>
            </a:br>
            <a:r>
              <a:rPr lang="de-DE" sz="1200">
                <a:solidFill>
                  <a:schemeClr val="tx1">
                    <a:lumMod val="50000"/>
                    <a:lumOff val="50000"/>
                  </a:schemeClr>
                </a:solidFill>
              </a:rPr>
              <a:t>„</a:t>
            </a:r>
            <a:r>
              <a:rPr lang="de-DE" sz="1200" err="1">
                <a:solidFill>
                  <a:schemeClr val="tx1">
                    <a:lumMod val="50000"/>
                    <a:lumOff val="50000"/>
                  </a:schemeClr>
                </a:solidFill>
              </a:rPr>
              <a:t>From</a:t>
            </a:r>
            <a:r>
              <a:rPr lang="de-DE" sz="1200">
                <a:solidFill>
                  <a:schemeClr val="tx1">
                    <a:lumMod val="50000"/>
                    <a:lumOff val="50000"/>
                  </a:schemeClr>
                </a:solidFill>
              </a:rPr>
              <a:t> </a:t>
            </a:r>
            <a:r>
              <a:rPr lang="de-DE" sz="1200" err="1">
                <a:solidFill>
                  <a:schemeClr val="tx1">
                    <a:lumMod val="50000"/>
                    <a:lumOff val="50000"/>
                  </a:schemeClr>
                </a:solidFill>
              </a:rPr>
              <a:t>cancer</a:t>
            </a:r>
            <a:r>
              <a:rPr lang="de-DE" sz="1200">
                <a:solidFill>
                  <a:schemeClr val="tx1">
                    <a:lumMod val="50000"/>
                    <a:lumOff val="50000"/>
                  </a:schemeClr>
                </a:solidFill>
              </a:rPr>
              <a:t> </a:t>
            </a:r>
            <a:r>
              <a:rPr lang="de-DE" sz="1200" err="1">
                <a:solidFill>
                  <a:schemeClr val="tx1">
                    <a:lumMod val="50000"/>
                    <a:lumOff val="50000"/>
                  </a:schemeClr>
                </a:solidFill>
              </a:rPr>
              <a:t>patient</a:t>
            </a:r>
            <a:r>
              <a:rPr lang="de-DE" sz="1200">
                <a:solidFill>
                  <a:schemeClr val="tx1">
                    <a:lumMod val="50000"/>
                    <a:lumOff val="50000"/>
                  </a:schemeClr>
                </a:solidFill>
              </a:rPr>
              <a:t> </a:t>
            </a:r>
            <a:r>
              <a:rPr lang="de-DE" sz="1200" err="1">
                <a:solidFill>
                  <a:schemeClr val="tx1">
                    <a:lumMod val="50000"/>
                    <a:lumOff val="50000"/>
                  </a:schemeClr>
                </a:solidFill>
              </a:rPr>
              <a:t>to</a:t>
            </a:r>
            <a:r>
              <a:rPr lang="de-DE" sz="1200">
                <a:solidFill>
                  <a:schemeClr val="tx1">
                    <a:lumMod val="50000"/>
                    <a:lumOff val="50000"/>
                  </a:schemeClr>
                </a:solidFill>
              </a:rPr>
              <a:t> </a:t>
            </a:r>
            <a:r>
              <a:rPr lang="de-DE" sz="1200" err="1">
                <a:solidFill>
                  <a:schemeClr val="tx1">
                    <a:lumMod val="50000"/>
                    <a:lumOff val="50000"/>
                  </a:schemeClr>
                </a:solidFill>
              </a:rPr>
              <a:t>cancer</a:t>
            </a:r>
            <a:r>
              <a:rPr lang="de-DE" sz="1200">
                <a:solidFill>
                  <a:schemeClr val="tx1">
                    <a:lumMod val="50000"/>
                    <a:lumOff val="50000"/>
                  </a:schemeClr>
                </a:solidFill>
              </a:rPr>
              <a:t> </a:t>
            </a:r>
            <a:r>
              <a:rPr lang="de-DE" sz="1200" err="1">
                <a:solidFill>
                  <a:schemeClr val="tx1">
                    <a:lumMod val="50000"/>
                    <a:lumOff val="50000"/>
                  </a:schemeClr>
                </a:solidFill>
              </a:rPr>
              <a:t>survivor</a:t>
            </a:r>
            <a:r>
              <a:rPr lang="de-DE" sz="1200">
                <a:solidFill>
                  <a:schemeClr val="tx1">
                    <a:lumMod val="50000"/>
                    <a:lumOff val="50000"/>
                  </a:schemeClr>
                </a:solidFill>
              </a:rPr>
              <a:t>: lost in transition“</a:t>
            </a:r>
            <a:r>
              <a:rPr lang="de-DE" sz="1200" baseline="30000">
                <a:solidFill>
                  <a:schemeClr val="tx1">
                    <a:lumMod val="50000"/>
                    <a:lumOff val="50000"/>
                  </a:schemeClr>
                </a:solidFill>
              </a:rPr>
              <a:t>2</a:t>
            </a:r>
          </a:p>
        </p:txBody>
      </p:sp>
    </p:spTree>
    <p:extLst>
      <p:ext uri="{BB962C8B-B14F-4D97-AF65-F5344CB8AC3E}">
        <p14:creationId xmlns:p14="http://schemas.microsoft.com/office/powerpoint/2010/main" val="325963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74320"/>
            <a:ext cx="12192001" cy="5959990"/>
          </a:xfrm>
          <a:prstGeom prst="rect">
            <a:avLst/>
          </a:prstGeom>
          <a:gradFill>
            <a:gsLst>
              <a:gs pos="58000">
                <a:srgbClr val="2F4E73"/>
              </a:gs>
              <a:gs pos="0">
                <a:schemeClr val="accent1">
                  <a:lumMod val="45000"/>
                  <a:lumOff val="55000"/>
                </a:schemeClr>
              </a:gs>
              <a:gs pos="2000">
                <a:schemeClr val="bg1"/>
              </a:gs>
              <a:gs pos="0">
                <a:schemeClr val="bg1"/>
              </a:gs>
            </a:gsLst>
            <a:lin ang="5400000" scaled="1"/>
          </a:gradFill>
        </p:spPr>
        <p:txBody>
          <a:bodyPr lIns="1836000">
            <a:noAutofit/>
          </a:bodyPr>
          <a:lstStyle/>
          <a:p>
            <a:pPr algn="l"/>
            <a:endParaRPr lang="de-DE" sz="4400" b="1">
              <a:solidFill>
                <a:schemeClr val="bg1">
                  <a:lumMod val="95000"/>
                </a:schemeClr>
              </a:solidFill>
              <a:latin typeface="+mj-lt"/>
            </a:endParaRPr>
          </a:p>
          <a:p>
            <a:pPr algn="l"/>
            <a:endParaRPr lang="de-DE" sz="4400" b="1">
              <a:solidFill>
                <a:schemeClr val="bg1">
                  <a:lumMod val="95000"/>
                </a:schemeClr>
              </a:solidFill>
              <a:latin typeface="+mj-lt"/>
            </a:endParaRPr>
          </a:p>
          <a:p>
            <a:pPr algn="l"/>
            <a:endParaRPr lang="de-DE" sz="1200" b="1">
              <a:solidFill>
                <a:schemeClr val="bg1">
                  <a:lumMod val="95000"/>
                </a:schemeClr>
              </a:solidFill>
              <a:latin typeface="+mj-lt"/>
            </a:endParaRPr>
          </a:p>
          <a:p>
            <a:pPr algn="l"/>
            <a:endParaRPr lang="de-DE" sz="4400" b="1">
              <a:solidFill>
                <a:schemeClr val="bg1">
                  <a:lumMod val="95000"/>
                </a:schemeClr>
              </a:solidFill>
              <a:latin typeface="+mj-lt"/>
            </a:endParaRPr>
          </a:p>
          <a:p>
            <a:pPr marL="7938" indent="-7938" algn="l"/>
            <a:endParaRPr lang="de-DE" sz="4400" b="1">
              <a:solidFill>
                <a:schemeClr val="bg1">
                  <a:lumMod val="95000"/>
                </a:schemeClr>
              </a:solidFill>
              <a:latin typeface="+mj-lt"/>
            </a:endParaRPr>
          </a:p>
          <a:p>
            <a:pPr algn="l"/>
            <a:r>
              <a:rPr lang="de-DE" sz="4400">
                <a:solidFill>
                  <a:schemeClr val="bg1"/>
                </a:solidFill>
              </a:rPr>
              <a:t>1. Cancer </a:t>
            </a:r>
            <a:r>
              <a:rPr lang="de-DE" sz="4400" err="1">
                <a:solidFill>
                  <a:schemeClr val="bg1"/>
                </a:solidFill>
              </a:rPr>
              <a:t>Survivorship</a:t>
            </a:r>
            <a:r>
              <a:rPr lang="de-DE" sz="4400">
                <a:solidFill>
                  <a:schemeClr val="bg1"/>
                </a:solidFill>
              </a:rPr>
              <a:t>: </a:t>
            </a:r>
          </a:p>
          <a:p>
            <a:pPr algn="l"/>
            <a:r>
              <a:rPr lang="de-DE" sz="4400">
                <a:solidFill>
                  <a:schemeClr val="bg1"/>
                </a:solidFill>
              </a:rPr>
              <a:t>Eine Einführung</a:t>
            </a:r>
            <a:endParaRPr lang="en-US" sz="4400" b="1">
              <a:solidFill>
                <a:schemeClr val="bg1">
                  <a:lumMod val="95000"/>
                </a:schemeClr>
              </a:solidFill>
              <a:latin typeface="+mj-lt"/>
            </a:endParaRPr>
          </a:p>
        </p:txBody>
      </p:sp>
    </p:spTree>
    <p:extLst>
      <p:ext uri="{BB962C8B-B14F-4D97-AF65-F5344CB8AC3E}">
        <p14:creationId xmlns:p14="http://schemas.microsoft.com/office/powerpoint/2010/main" val="2688405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8F4F257-7F81-FA2A-0315-4D302615E042}"/>
              </a:ext>
            </a:extLst>
          </p:cNvPr>
          <p:cNvSpPr txBox="1">
            <a:spLocks/>
          </p:cNvSpPr>
          <p:nvPr/>
        </p:nvSpPr>
        <p:spPr>
          <a:xfrm>
            <a:off x="490960" y="1311618"/>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Survivorship-Programm – so könnte es aussehen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pPr lvl="1"/>
            <a:r>
              <a:rPr lang="de-DE" sz="3200">
                <a:solidFill>
                  <a:schemeClr val="bg1"/>
                </a:solidFill>
                <a:latin typeface="+mj-lt"/>
              </a:rPr>
              <a:t>3.1 Survivorship-Programme</a:t>
            </a:r>
          </a:p>
        </p:txBody>
      </p:sp>
      <p:sp>
        <p:nvSpPr>
          <p:cNvPr id="9" name="Rechteck 8">
            <a:extLst>
              <a:ext uri="{FF2B5EF4-FFF2-40B4-BE49-F238E27FC236}">
                <a16:creationId xmlns:a16="http://schemas.microsoft.com/office/drawing/2014/main" id="{E2AF8DAA-E6F9-34DF-B911-A6BFAABC62B8}"/>
              </a:ext>
            </a:extLst>
          </p:cNvPr>
          <p:cNvSpPr>
            <a:spLocks noChangeArrowheads="1"/>
          </p:cNvSpPr>
          <p:nvPr/>
        </p:nvSpPr>
        <p:spPr bwMode="auto">
          <a:xfrm>
            <a:off x="2835218" y="1944614"/>
            <a:ext cx="6580908" cy="338554"/>
          </a:xfrm>
          <a:prstGeom prst="rect">
            <a:avLst/>
          </a:prstGeom>
          <a:solidFill>
            <a:srgbClr val="2F4E73"/>
          </a:solidFill>
          <a:ln w="9525">
            <a:noFill/>
            <a:miter lim="800000"/>
            <a:headEnd/>
            <a:tailEnd/>
          </a:ln>
          <a:effectLst/>
        </p:spPr>
        <p:txBody>
          <a:bodyPr wrap="square">
            <a:sp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a:ln>
                  <a:noFill/>
                </a:ln>
                <a:solidFill>
                  <a:srgbClr val="FFFFFF"/>
                </a:solidFill>
                <a:effectLst/>
                <a:uLnTx/>
                <a:uFillTx/>
              </a:rPr>
              <a:t>Entlassung nach abgeschlossener Therapie</a:t>
            </a:r>
          </a:p>
        </p:txBody>
      </p:sp>
      <p:sp>
        <p:nvSpPr>
          <p:cNvPr id="10" name="Textfeld 9">
            <a:extLst>
              <a:ext uri="{FF2B5EF4-FFF2-40B4-BE49-F238E27FC236}">
                <a16:creationId xmlns:a16="http://schemas.microsoft.com/office/drawing/2014/main" id="{24D9FEAE-DCE5-A836-4E41-BB12A7D1D33E}"/>
              </a:ext>
            </a:extLst>
          </p:cNvPr>
          <p:cNvSpPr txBox="1">
            <a:spLocks noChangeArrowheads="1"/>
          </p:cNvSpPr>
          <p:nvPr/>
        </p:nvSpPr>
        <p:spPr bwMode="auto">
          <a:xfrm>
            <a:off x="2835218" y="2372840"/>
            <a:ext cx="6580909" cy="1077218"/>
          </a:xfrm>
          <a:prstGeom prst="rect">
            <a:avLst/>
          </a:prstGeom>
          <a:solidFill>
            <a:srgbClr val="2F4E73"/>
          </a:solidFill>
          <a:ln w="9525">
            <a:noFill/>
            <a:miter lim="800000"/>
            <a:headEnd/>
            <a:tailEnd/>
          </a:ln>
          <a:effectLst/>
        </p:spPr>
        <p:txBody>
          <a:bodyPr>
            <a:sp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rgbClr val="FFFFFF"/>
                </a:solidFill>
                <a:effectLst/>
                <a:uLnTx/>
                <a:uFillTx/>
              </a:rPr>
              <a:t>Abschlussgespräch</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rgbClr val="FFFFFF"/>
                </a:solidFill>
                <a:effectLst/>
                <a:uLnTx/>
                <a:uFillTx/>
              </a:rPr>
              <a:t>standardisierter Arztbrief </a:t>
            </a:r>
          </a:p>
          <a:p>
            <a:pPr marL="0" marR="0" lvl="0" indent="0" algn="ctr" defTabSz="521711" eaLnBrk="1" fontAlgn="auto" latinLnBrk="0" hangingPunct="1">
              <a:lnSpc>
                <a:spcPct val="100000"/>
              </a:lnSpc>
              <a:spcBef>
                <a:spcPts val="0"/>
              </a:spcBef>
              <a:spcAft>
                <a:spcPts val="0"/>
              </a:spcAft>
              <a:buClrTx/>
              <a:buSzTx/>
              <a:buFontTx/>
              <a:buNone/>
              <a:tabLst/>
              <a:defRPr/>
            </a:pPr>
            <a:r>
              <a:rPr lang="de-DE" sz="1600" kern="0">
                <a:solidFill>
                  <a:srgbClr val="FFFFFF"/>
                </a:solidFill>
              </a:rPr>
              <a:t>S</a:t>
            </a:r>
            <a:r>
              <a:rPr kumimoji="0" lang="de-DE" sz="1600" b="0" i="0" u="none" strike="noStrike" kern="0" cap="none" spc="0" normalizeH="0" baseline="0" noProof="0" err="1">
                <a:ln>
                  <a:noFill/>
                </a:ln>
                <a:solidFill>
                  <a:srgbClr val="FFFFFF"/>
                </a:solidFill>
                <a:effectLst/>
                <a:uLnTx/>
                <a:uFillTx/>
              </a:rPr>
              <a:t>urvivorship</a:t>
            </a:r>
            <a:r>
              <a:rPr kumimoji="0" lang="de-DE" sz="1600" b="0" i="0" u="none" strike="noStrike" kern="0" cap="none" spc="0" normalizeH="0" baseline="0" noProof="0">
                <a:ln>
                  <a:noFill/>
                </a:ln>
                <a:solidFill>
                  <a:srgbClr val="FFFFFF"/>
                </a:solidFill>
                <a:effectLst/>
                <a:uLnTx/>
                <a:uFillTx/>
              </a:rPr>
              <a:t>-Care-Plan</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a:ln>
                  <a:noFill/>
                </a:ln>
                <a:solidFill>
                  <a:srgbClr val="FFFFFF"/>
                </a:solidFill>
                <a:effectLst/>
                <a:uLnTx/>
                <a:uFillTx/>
              </a:rPr>
              <a:t>Patientenmappe</a:t>
            </a:r>
          </a:p>
        </p:txBody>
      </p:sp>
      <p:sp>
        <p:nvSpPr>
          <p:cNvPr id="12" name="Textfeld 11">
            <a:extLst>
              <a:ext uri="{FF2B5EF4-FFF2-40B4-BE49-F238E27FC236}">
                <a16:creationId xmlns:a16="http://schemas.microsoft.com/office/drawing/2014/main" id="{485D27B5-A22B-0050-7993-50E71158BBAE}"/>
              </a:ext>
            </a:extLst>
          </p:cNvPr>
          <p:cNvSpPr txBox="1"/>
          <p:nvPr/>
        </p:nvSpPr>
        <p:spPr bwMode="auto">
          <a:xfrm>
            <a:off x="867674" y="3932747"/>
            <a:ext cx="1440000" cy="522000"/>
          </a:xfrm>
          <a:prstGeom prst="rect">
            <a:avLst/>
          </a:prstGeom>
          <a:solidFill>
            <a:srgbClr val="8497B0"/>
          </a:solidFill>
          <a:ln>
            <a:noFill/>
          </a:ln>
          <a:effectLst/>
        </p:spPr>
        <p:txBody>
          <a:bodyPr anchor="ct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Psychoonkologie</a:t>
            </a:r>
          </a:p>
        </p:txBody>
      </p:sp>
      <p:sp>
        <p:nvSpPr>
          <p:cNvPr id="13" name="Textfeld 12">
            <a:extLst>
              <a:ext uri="{FF2B5EF4-FFF2-40B4-BE49-F238E27FC236}">
                <a16:creationId xmlns:a16="http://schemas.microsoft.com/office/drawing/2014/main" id="{FDB912B0-8283-4EBD-DA03-5FC43EC6C70C}"/>
              </a:ext>
            </a:extLst>
          </p:cNvPr>
          <p:cNvSpPr txBox="1"/>
          <p:nvPr/>
        </p:nvSpPr>
        <p:spPr bwMode="auto">
          <a:xfrm>
            <a:off x="9416126" y="4602943"/>
            <a:ext cx="1440000" cy="522000"/>
          </a:xfrm>
          <a:prstGeom prst="rect">
            <a:avLst/>
          </a:prstGeom>
          <a:solidFill>
            <a:srgbClr val="8497B0"/>
          </a:solidFill>
          <a:ln>
            <a:noFill/>
          </a:ln>
          <a:effectLst/>
        </p:spPr>
        <p:txBody>
          <a:bodyPr wrap="none">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altersangepasste  </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Sportangebote</a:t>
            </a:r>
          </a:p>
        </p:txBody>
      </p:sp>
      <p:sp>
        <p:nvSpPr>
          <p:cNvPr id="14" name="Textfeld 13">
            <a:extLst>
              <a:ext uri="{FF2B5EF4-FFF2-40B4-BE49-F238E27FC236}">
                <a16:creationId xmlns:a16="http://schemas.microsoft.com/office/drawing/2014/main" id="{E78022F6-5EB0-086F-5084-BF335730B7E4}"/>
              </a:ext>
            </a:extLst>
          </p:cNvPr>
          <p:cNvSpPr txBox="1"/>
          <p:nvPr/>
        </p:nvSpPr>
        <p:spPr bwMode="auto">
          <a:xfrm>
            <a:off x="1395218" y="4604163"/>
            <a:ext cx="1440000" cy="522000"/>
          </a:xfrm>
          <a:prstGeom prst="rect">
            <a:avLst/>
          </a:prstGeom>
          <a:solidFill>
            <a:srgbClr val="8497B0"/>
          </a:solidFill>
          <a:ln>
            <a:noFill/>
          </a:ln>
          <a:effectLst/>
        </p:spPr>
        <p:txBody>
          <a:bodyPr wrap="none" anchor="ct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ＭＳ Ｐゴシック" charset="-128"/>
                <a:cs typeface="+mn-cs"/>
              </a:rPr>
              <a:t>Spiritualität</a:t>
            </a:r>
          </a:p>
        </p:txBody>
      </p:sp>
      <p:sp>
        <p:nvSpPr>
          <p:cNvPr id="15" name="Textfeld 14">
            <a:extLst>
              <a:ext uri="{FF2B5EF4-FFF2-40B4-BE49-F238E27FC236}">
                <a16:creationId xmlns:a16="http://schemas.microsoft.com/office/drawing/2014/main" id="{D61097D6-6A43-29A5-555E-B9BE2F1FBE23}"/>
              </a:ext>
            </a:extLst>
          </p:cNvPr>
          <p:cNvSpPr txBox="1"/>
          <p:nvPr/>
        </p:nvSpPr>
        <p:spPr bwMode="auto">
          <a:xfrm>
            <a:off x="1808598" y="5292897"/>
            <a:ext cx="1440000" cy="522000"/>
          </a:xfrm>
          <a:prstGeom prst="rect">
            <a:avLst/>
          </a:prstGeom>
          <a:solidFill>
            <a:srgbClr val="8497B0"/>
          </a:solidFill>
          <a:ln>
            <a:noFill/>
          </a:ln>
          <a:effectLst/>
        </p:spPr>
        <p:txBody>
          <a:bodyPr wrap="none" anchor="ct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Sozialberatung</a:t>
            </a:r>
          </a:p>
        </p:txBody>
      </p:sp>
      <p:sp>
        <p:nvSpPr>
          <p:cNvPr id="16" name="Textfeld 15">
            <a:extLst>
              <a:ext uri="{FF2B5EF4-FFF2-40B4-BE49-F238E27FC236}">
                <a16:creationId xmlns:a16="http://schemas.microsoft.com/office/drawing/2014/main" id="{3955636D-655B-27C6-3BDA-5A54C43AF267}"/>
              </a:ext>
            </a:extLst>
          </p:cNvPr>
          <p:cNvSpPr txBox="1"/>
          <p:nvPr/>
        </p:nvSpPr>
        <p:spPr bwMode="auto">
          <a:xfrm>
            <a:off x="5405672" y="5483144"/>
            <a:ext cx="1440000" cy="522000"/>
          </a:xfrm>
          <a:prstGeom prst="rect">
            <a:avLst/>
          </a:prstGeom>
          <a:solidFill>
            <a:srgbClr val="8497B0"/>
          </a:solidFill>
          <a:ln>
            <a:noFill/>
          </a:ln>
          <a:effectLst/>
        </p:spPr>
        <p:txBody>
          <a:bodyPr wrap="none">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ＭＳ Ｐゴシック" charset="-128"/>
                <a:cs typeface="+mn-cs"/>
              </a:rPr>
              <a:t>Komplementär-</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ＭＳ Ｐゴシック" charset="-128"/>
                <a:cs typeface="+mn-cs"/>
              </a:rPr>
              <a:t>medizin</a:t>
            </a:r>
          </a:p>
        </p:txBody>
      </p:sp>
      <p:sp>
        <p:nvSpPr>
          <p:cNvPr id="17" name="Textfeld 16">
            <a:extLst>
              <a:ext uri="{FF2B5EF4-FFF2-40B4-BE49-F238E27FC236}">
                <a16:creationId xmlns:a16="http://schemas.microsoft.com/office/drawing/2014/main" id="{1073870C-E6E8-4D5C-7B0C-A3261C561A15}"/>
              </a:ext>
            </a:extLst>
          </p:cNvPr>
          <p:cNvSpPr txBox="1"/>
          <p:nvPr/>
        </p:nvSpPr>
        <p:spPr bwMode="auto">
          <a:xfrm>
            <a:off x="10275627" y="3269863"/>
            <a:ext cx="1440000" cy="522000"/>
          </a:xfrm>
          <a:prstGeom prst="rect">
            <a:avLst/>
          </a:prstGeom>
          <a:solidFill>
            <a:srgbClr val="8497B0"/>
          </a:solidFill>
          <a:ln>
            <a:noFill/>
          </a:ln>
          <a:effectLst/>
        </p:spPr>
        <p:txBody>
          <a:bodyPr wrap="none">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Lebensstil-</a:t>
            </a:r>
            <a:br>
              <a:rPr kumimoji="0" lang="de-DE" sz="1400" b="0" i="0" u="none" strike="noStrike" kern="0" cap="none" spc="0" normalizeH="0" baseline="0" noProof="0">
                <a:ln>
                  <a:noFill/>
                </a:ln>
                <a:solidFill>
                  <a:srgbClr val="FFFFFF"/>
                </a:solidFill>
                <a:effectLst/>
                <a:uLnTx/>
                <a:uFillTx/>
                <a:latin typeface="Calibri"/>
                <a:ea typeface="+mn-ea"/>
                <a:cs typeface="+mn-cs"/>
              </a:rPr>
            </a:br>
            <a:r>
              <a:rPr kumimoji="0" lang="de-DE" sz="1400" b="0" i="0" u="none" strike="noStrike" kern="0" cap="none" spc="0" normalizeH="0" baseline="0" noProof="0">
                <a:ln>
                  <a:noFill/>
                </a:ln>
                <a:solidFill>
                  <a:srgbClr val="FFFFFF"/>
                </a:solidFill>
                <a:effectLst/>
                <a:uLnTx/>
                <a:uFillTx/>
                <a:latin typeface="Calibri"/>
                <a:ea typeface="+mn-ea"/>
                <a:cs typeface="+mn-cs"/>
              </a:rPr>
              <a:t>Beratung</a:t>
            </a:r>
          </a:p>
        </p:txBody>
      </p:sp>
      <p:sp>
        <p:nvSpPr>
          <p:cNvPr id="18" name="Textfeld 17">
            <a:extLst>
              <a:ext uri="{FF2B5EF4-FFF2-40B4-BE49-F238E27FC236}">
                <a16:creationId xmlns:a16="http://schemas.microsoft.com/office/drawing/2014/main" id="{D6421AF8-E48C-9F76-4B23-C612DCD4A2CB}"/>
              </a:ext>
            </a:extLst>
          </p:cNvPr>
          <p:cNvSpPr txBox="1"/>
          <p:nvPr/>
        </p:nvSpPr>
        <p:spPr bwMode="auto">
          <a:xfrm>
            <a:off x="9884327" y="3932747"/>
            <a:ext cx="1440000" cy="522000"/>
          </a:xfrm>
          <a:prstGeom prst="rect">
            <a:avLst/>
          </a:prstGeom>
          <a:solidFill>
            <a:srgbClr val="8497B0"/>
          </a:solidFill>
          <a:ln>
            <a:noFill/>
          </a:ln>
          <a:effectLst/>
        </p:spPr>
        <p:txBody>
          <a:bodyPr wrap="none">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Ernährungs- </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err="1">
                <a:ln>
                  <a:noFill/>
                </a:ln>
                <a:solidFill>
                  <a:srgbClr val="FFFFFF"/>
                </a:solidFill>
                <a:effectLst/>
                <a:uLnTx/>
                <a:uFillTx/>
                <a:latin typeface="Calibri"/>
                <a:ea typeface="+mn-ea"/>
                <a:cs typeface="+mn-cs"/>
              </a:rPr>
              <a:t>beratung</a:t>
            </a:r>
            <a:endParaRPr kumimoji="0" lang="de-DE" sz="1400" b="0" i="0" u="none" strike="noStrike" kern="0" cap="none" spc="0" normalizeH="0" baseline="0" noProof="0">
              <a:ln>
                <a:noFill/>
              </a:ln>
              <a:solidFill>
                <a:srgbClr val="FFFFFF"/>
              </a:solidFill>
              <a:effectLst/>
              <a:uLnTx/>
              <a:uFillTx/>
              <a:latin typeface="Calibri"/>
              <a:ea typeface="+mn-ea"/>
              <a:cs typeface="+mn-cs"/>
            </a:endParaRPr>
          </a:p>
        </p:txBody>
      </p:sp>
      <p:sp>
        <p:nvSpPr>
          <p:cNvPr id="19" name="Textfeld 18">
            <a:extLst>
              <a:ext uri="{FF2B5EF4-FFF2-40B4-BE49-F238E27FC236}">
                <a16:creationId xmlns:a16="http://schemas.microsoft.com/office/drawing/2014/main" id="{62614CA7-2AE4-A719-0AF4-8E46064DEEF9}"/>
              </a:ext>
            </a:extLst>
          </p:cNvPr>
          <p:cNvSpPr txBox="1"/>
          <p:nvPr/>
        </p:nvSpPr>
        <p:spPr bwMode="auto">
          <a:xfrm>
            <a:off x="476373" y="3269863"/>
            <a:ext cx="1440000" cy="522000"/>
          </a:xfrm>
          <a:prstGeom prst="rect">
            <a:avLst/>
          </a:prstGeom>
          <a:solidFill>
            <a:srgbClr val="8497B0"/>
          </a:solidFill>
          <a:ln>
            <a:noFill/>
          </a:ln>
          <a:effectLst/>
        </p:spPr>
        <p:txBody>
          <a:bodyP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err="1">
                <a:ln>
                  <a:noFill/>
                </a:ln>
                <a:solidFill>
                  <a:srgbClr val="FFFFFF"/>
                </a:solidFill>
                <a:effectLst/>
                <a:uLnTx/>
                <a:uFillTx/>
                <a:latin typeface="Calibri"/>
                <a:ea typeface="+mn-ea"/>
                <a:cs typeface="+mn-cs"/>
              </a:rPr>
              <a:t>künstler</a:t>
            </a:r>
            <a:r>
              <a:rPr lang="de-DE" sz="1400" kern="0" err="1">
                <a:solidFill>
                  <a:srgbClr val="FFFFFF"/>
                </a:solidFill>
                <a:latin typeface="Calibri"/>
              </a:rPr>
              <a:t>ische</a:t>
            </a:r>
            <a:endParaRPr kumimoji="0" lang="de-DE" sz="1400" b="0" i="0" u="none" strike="noStrike" kern="0" cap="none" spc="0" normalizeH="0" baseline="0" noProof="0">
              <a:ln>
                <a:noFill/>
              </a:ln>
              <a:solidFill>
                <a:srgbClr val="FFFFFF"/>
              </a:solidFill>
              <a:effectLst/>
              <a:uLnTx/>
              <a:uFillTx/>
              <a:latin typeface="Calibri"/>
              <a:ea typeface="+mn-ea"/>
              <a:cs typeface="+mn-cs"/>
            </a:endParaRP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Therapien</a:t>
            </a:r>
          </a:p>
        </p:txBody>
      </p:sp>
      <p:sp>
        <p:nvSpPr>
          <p:cNvPr id="20" name="Textfeld 19">
            <a:extLst>
              <a:ext uri="{FF2B5EF4-FFF2-40B4-BE49-F238E27FC236}">
                <a16:creationId xmlns:a16="http://schemas.microsoft.com/office/drawing/2014/main" id="{EBEB8D0F-E265-065C-B743-7D01D593CF3E}"/>
              </a:ext>
            </a:extLst>
          </p:cNvPr>
          <p:cNvSpPr txBox="1"/>
          <p:nvPr/>
        </p:nvSpPr>
        <p:spPr bwMode="auto">
          <a:xfrm>
            <a:off x="9002746" y="5292897"/>
            <a:ext cx="1440000" cy="522000"/>
          </a:xfrm>
          <a:prstGeom prst="rect">
            <a:avLst/>
          </a:prstGeom>
          <a:solidFill>
            <a:srgbClr val="8497B0"/>
          </a:solidFill>
          <a:ln>
            <a:noFill/>
          </a:ln>
          <a:effectLst/>
        </p:spPr>
        <p:txBody>
          <a:bodyPr wrap="none">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err="1">
                <a:ln>
                  <a:noFill/>
                </a:ln>
                <a:solidFill>
                  <a:srgbClr val="FFFFFF"/>
                </a:solidFill>
                <a:effectLst/>
                <a:uLnTx/>
                <a:uFillTx/>
                <a:latin typeface="Calibri"/>
                <a:ea typeface="ＭＳ Ｐゴシック" charset="-128"/>
                <a:cs typeface="+mn-cs"/>
              </a:rPr>
              <a:t>Mind</a:t>
            </a:r>
            <a:r>
              <a:rPr kumimoji="0" lang="de-DE" sz="1400" b="0" i="0" u="none" strike="noStrike" kern="0" cap="none" spc="0" normalizeH="0" baseline="0" noProof="0">
                <a:ln>
                  <a:noFill/>
                </a:ln>
                <a:solidFill>
                  <a:srgbClr val="FFFFFF"/>
                </a:solidFill>
                <a:effectLst/>
                <a:uLnTx/>
                <a:uFillTx/>
                <a:latin typeface="Calibri"/>
                <a:ea typeface="ＭＳ Ｐゴシック" charset="-128"/>
                <a:cs typeface="+mn-cs"/>
              </a:rPr>
              <a:t> Body</a:t>
            </a:r>
          </a:p>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ＭＳ Ｐゴシック" charset="-128"/>
                <a:cs typeface="+mn-cs"/>
              </a:rPr>
              <a:t>Medicine </a:t>
            </a:r>
          </a:p>
        </p:txBody>
      </p:sp>
      <p:sp>
        <p:nvSpPr>
          <p:cNvPr id="21" name="Textfeld 20">
            <a:extLst>
              <a:ext uri="{FF2B5EF4-FFF2-40B4-BE49-F238E27FC236}">
                <a16:creationId xmlns:a16="http://schemas.microsoft.com/office/drawing/2014/main" id="{CB0B0D77-7A71-F58D-7490-3283E85BAFEE}"/>
              </a:ext>
            </a:extLst>
          </p:cNvPr>
          <p:cNvSpPr txBox="1"/>
          <p:nvPr/>
        </p:nvSpPr>
        <p:spPr bwMode="auto">
          <a:xfrm>
            <a:off x="5519577" y="4666424"/>
            <a:ext cx="1212190" cy="307777"/>
          </a:xfrm>
          <a:prstGeom prst="rect">
            <a:avLst/>
          </a:prstGeom>
          <a:solidFill>
            <a:srgbClr val="D5DCE3"/>
          </a:solidFill>
          <a:ln>
            <a:noFill/>
          </a:ln>
          <a:effectLst/>
        </p:spPr>
        <p:txBody>
          <a:bodyPr wrap="none" anchor="ctr">
            <a:sp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2F4E73"/>
                </a:solidFill>
                <a:effectLst/>
                <a:uLnTx/>
                <a:uFillTx/>
                <a:latin typeface="Calibri"/>
                <a:ea typeface="ＭＳ Ｐゴシック" charset="-128"/>
                <a:cs typeface="+mn-cs"/>
              </a:rPr>
              <a:t>Rehabilitation</a:t>
            </a:r>
          </a:p>
        </p:txBody>
      </p:sp>
      <p:sp>
        <p:nvSpPr>
          <p:cNvPr id="22" name="Textfeld 21">
            <a:extLst>
              <a:ext uri="{FF2B5EF4-FFF2-40B4-BE49-F238E27FC236}">
                <a16:creationId xmlns:a16="http://schemas.microsoft.com/office/drawing/2014/main" id="{F1DCEC43-4C10-560A-BE5F-817DBF28E81A}"/>
              </a:ext>
            </a:extLst>
          </p:cNvPr>
          <p:cNvSpPr txBox="1"/>
          <p:nvPr/>
        </p:nvSpPr>
        <p:spPr bwMode="auto">
          <a:xfrm>
            <a:off x="3607135" y="5445799"/>
            <a:ext cx="1440000" cy="522000"/>
          </a:xfrm>
          <a:prstGeom prst="rect">
            <a:avLst/>
          </a:prstGeom>
          <a:solidFill>
            <a:srgbClr val="8497B0"/>
          </a:solidFill>
          <a:ln>
            <a:noFill/>
          </a:ln>
          <a:effectLst/>
        </p:spPr>
        <p:txBody>
          <a:bodyPr wrap="none" anchor="ct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Ergotherapie</a:t>
            </a:r>
          </a:p>
        </p:txBody>
      </p:sp>
      <p:sp>
        <p:nvSpPr>
          <p:cNvPr id="23" name="Textfeld 22">
            <a:extLst>
              <a:ext uri="{FF2B5EF4-FFF2-40B4-BE49-F238E27FC236}">
                <a16:creationId xmlns:a16="http://schemas.microsoft.com/office/drawing/2014/main" id="{2FC0AD79-6DBC-8C07-1D9F-37A50A09CD2E}"/>
              </a:ext>
            </a:extLst>
          </p:cNvPr>
          <p:cNvSpPr txBox="1"/>
          <p:nvPr/>
        </p:nvSpPr>
        <p:spPr bwMode="auto">
          <a:xfrm>
            <a:off x="7204209" y="5449056"/>
            <a:ext cx="1440000" cy="522000"/>
          </a:xfrm>
          <a:prstGeom prst="rect">
            <a:avLst/>
          </a:prstGeom>
          <a:solidFill>
            <a:srgbClr val="8497B0"/>
          </a:solidFill>
          <a:ln>
            <a:noFill/>
          </a:ln>
          <a:effectLst/>
        </p:spPr>
        <p:txBody>
          <a:bodyPr wrap="none" anchor="ctr">
            <a:noAutofit/>
          </a:bodyPr>
          <a:lstStyle/>
          <a:p>
            <a:pPr marL="0" marR="0" lvl="0" indent="0" algn="ctr" defTabSz="521711"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FFFFFF"/>
                </a:solidFill>
                <a:effectLst/>
                <a:uLnTx/>
                <a:uFillTx/>
                <a:latin typeface="Calibri"/>
                <a:ea typeface="+mn-ea"/>
                <a:cs typeface="+mn-cs"/>
              </a:rPr>
              <a:t>Physiotherapie</a:t>
            </a:r>
          </a:p>
        </p:txBody>
      </p:sp>
      <p:sp>
        <p:nvSpPr>
          <p:cNvPr id="4" name="Textplatzhalter 3">
            <a:extLst>
              <a:ext uri="{FF2B5EF4-FFF2-40B4-BE49-F238E27FC236}">
                <a16:creationId xmlns:a16="http://schemas.microsoft.com/office/drawing/2014/main" id="{FC1DB2FF-C1AD-8B16-9E28-D6A1CD7394EB}"/>
              </a:ext>
            </a:extLst>
          </p:cNvPr>
          <p:cNvSpPr>
            <a:spLocks noGrp="1"/>
          </p:cNvSpPr>
          <p:nvPr>
            <p:ph type="body" sz="quarter" idx="14"/>
          </p:nvPr>
        </p:nvSpPr>
        <p:spPr>
          <a:xfrm>
            <a:off x="-5" y="6177339"/>
            <a:ext cx="12192000" cy="715963"/>
          </a:xfrm>
        </p:spPr>
        <p:txBody>
          <a:bodyPr/>
          <a:lstStyle/>
          <a:p>
            <a:pPr eaLnBrk="0" hangingPunct="0"/>
            <a:r>
              <a:rPr kumimoji="0" lang="de-DE" altLang="de-DE" sz="900" b="1" u="none" strike="noStrike" kern="1200" cap="none" spc="0" normalizeH="0" baseline="0" noProof="0">
                <a:ln>
                  <a:noFill/>
                </a:ln>
                <a:effectLst/>
                <a:uLnTx/>
                <a:uFillTx/>
                <a:latin typeface="Calibri"/>
                <a:ea typeface="+mn-ea"/>
                <a:cs typeface="+mn-cs"/>
              </a:rPr>
              <a:t>Referenzen: 1. </a:t>
            </a:r>
            <a:r>
              <a:rPr kumimoji="0" lang="de-DE" altLang="de-DE" sz="900" b="0" u="none" strike="noStrike" kern="1200" cap="none" spc="0" normalizeH="0" baseline="0" noProof="0">
                <a:ln>
                  <a:noFill/>
                </a:ln>
                <a:effectLst/>
                <a:uLnTx/>
                <a:uFillTx/>
                <a:latin typeface="Calibri"/>
                <a:ea typeface="+mn-ea"/>
                <a:cs typeface="+mn-cs"/>
              </a:rPr>
              <a:t>Mit freundlicher </a:t>
            </a:r>
            <a:r>
              <a:rPr lang="de-DE" altLang="de-DE" sz="900" b="0">
                <a:latin typeface="Calibri"/>
              </a:rPr>
              <a:t>Genehmigung </a:t>
            </a:r>
            <a:r>
              <a:rPr kumimoji="0" lang="de-DE" altLang="de-DE" sz="900" b="0" u="none" strike="noStrike" kern="1200" cap="none" spc="0" normalizeH="0" baseline="0" noProof="0">
                <a:ln>
                  <a:noFill/>
                </a:ln>
                <a:effectLst/>
                <a:uLnTx/>
                <a:uFillTx/>
                <a:latin typeface="Calibri"/>
                <a:ea typeface="+mn-ea"/>
                <a:cs typeface="+mn-cs"/>
              </a:rPr>
              <a:t>von PD Dr. med. Georgia Schilling, Asklepios Tumorzentrum Hamburg, Oberärztin und Asklepios Nordseeklinik Westerland, Chefärztin onkologische Rehabilitation.</a:t>
            </a:r>
          </a:p>
        </p:txBody>
      </p:sp>
      <p:sp>
        <p:nvSpPr>
          <p:cNvPr id="5" name="Rechteck 4">
            <a:extLst>
              <a:ext uri="{FF2B5EF4-FFF2-40B4-BE49-F238E27FC236}">
                <a16:creationId xmlns:a16="http://schemas.microsoft.com/office/drawing/2014/main" id="{DE1A08B9-CB28-3D75-490A-D507335265C4}"/>
              </a:ext>
            </a:extLst>
          </p:cNvPr>
          <p:cNvSpPr/>
          <p:nvPr/>
        </p:nvSpPr>
        <p:spPr>
          <a:xfrm>
            <a:off x="4255208" y="3812500"/>
            <a:ext cx="3740928" cy="552542"/>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r>
              <a:rPr kumimoji="0" lang="de-DE" sz="1600" b="0" i="0" u="none" strike="noStrike" kern="0" cap="none" spc="0" normalizeH="0" baseline="0" noProof="0" err="1">
                <a:ln>
                  <a:noFill/>
                </a:ln>
                <a:solidFill>
                  <a:schemeClr val="bg1"/>
                </a:solidFill>
                <a:effectLst/>
                <a:uLnTx/>
                <a:uFillTx/>
              </a:rPr>
              <a:t>Survivorship</a:t>
            </a:r>
            <a:r>
              <a:rPr kumimoji="0" lang="de-DE" sz="1600" b="0" i="0" u="none" strike="noStrike" kern="0" cap="none" spc="0" normalizeH="0" baseline="0" noProof="0">
                <a:ln>
                  <a:noFill/>
                </a:ln>
                <a:solidFill>
                  <a:schemeClr val="bg1"/>
                </a:solidFill>
                <a:effectLst/>
                <a:uLnTx/>
                <a:uFillTx/>
              </a:rPr>
              <a:t> </a:t>
            </a:r>
            <a:r>
              <a:rPr lang="de-DE" sz="1600" kern="0">
                <a:solidFill>
                  <a:schemeClr val="bg1"/>
                </a:solidFill>
              </a:rPr>
              <a:t>N</a:t>
            </a:r>
            <a:r>
              <a:rPr kumimoji="0" lang="de-DE" sz="1600" b="0" i="0" u="none" strike="noStrike" kern="0" cap="none" spc="0" normalizeH="0" baseline="0" noProof="0" err="1">
                <a:ln>
                  <a:noFill/>
                </a:ln>
                <a:solidFill>
                  <a:schemeClr val="bg1"/>
                </a:solidFill>
                <a:effectLst/>
                <a:uLnTx/>
                <a:uFillTx/>
              </a:rPr>
              <a:t>urse</a:t>
            </a:r>
            <a:r>
              <a:rPr kumimoji="0" lang="de-DE" sz="1600" b="0" i="0" u="none" strike="noStrike" kern="0" cap="none" spc="0" normalizeH="0" baseline="0" noProof="0">
                <a:ln>
                  <a:noFill/>
                </a:ln>
                <a:solidFill>
                  <a:schemeClr val="bg1"/>
                </a:solidFill>
                <a:effectLst/>
                <a:uLnTx/>
                <a:uFillTx/>
              </a:rPr>
              <a:t> </a:t>
            </a:r>
            <a:br>
              <a:rPr kumimoji="0" lang="de-DE" sz="1600" b="0" i="0" u="none" strike="noStrike" kern="0" cap="none" spc="0" normalizeH="0" baseline="0" noProof="0">
                <a:ln>
                  <a:noFill/>
                </a:ln>
                <a:solidFill>
                  <a:schemeClr val="bg1"/>
                </a:solidFill>
                <a:effectLst/>
                <a:uLnTx/>
                <a:uFillTx/>
              </a:rPr>
            </a:br>
            <a:r>
              <a:rPr kumimoji="0" lang="de-DE" sz="1600" b="0" i="0" u="none" strike="noStrike" kern="0" cap="none" spc="0" normalizeH="0" baseline="0" noProof="0">
                <a:ln>
                  <a:noFill/>
                </a:ln>
                <a:solidFill>
                  <a:schemeClr val="bg1"/>
                </a:solidFill>
                <a:effectLst/>
                <a:uLnTx/>
                <a:uFillTx/>
              </a:rPr>
              <a:t>(zentrale Navigator-Rolle)</a:t>
            </a:r>
          </a:p>
        </p:txBody>
      </p:sp>
    </p:spTree>
    <p:extLst>
      <p:ext uri="{BB962C8B-B14F-4D97-AF65-F5344CB8AC3E}">
        <p14:creationId xmlns:p14="http://schemas.microsoft.com/office/powerpoint/2010/main" val="1484475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2">
            <a:extLst>
              <a:ext uri="{FF2B5EF4-FFF2-40B4-BE49-F238E27FC236}">
                <a16:creationId xmlns:a16="http://schemas.microsoft.com/office/drawing/2014/main" id="{720D7613-8926-2D08-2B77-E9D83CAFE5E3}"/>
              </a:ext>
            </a:extLst>
          </p:cNvPr>
          <p:cNvSpPr txBox="1">
            <a:spLocks/>
          </p:cNvSpPr>
          <p:nvPr/>
        </p:nvSpPr>
        <p:spPr>
          <a:xfrm>
            <a:off x="490960" y="2928952"/>
            <a:ext cx="5283604" cy="2921881"/>
          </a:xfrm>
          <a:prstGeom prst="rect">
            <a:avLst/>
          </a:prstGeom>
          <a:solidFill>
            <a:schemeClr val="bg1">
              <a:lumMod val="95000"/>
            </a:schemeClr>
          </a:solidFill>
        </p:spPr>
        <p:txBody>
          <a:bodyPr vert="horz" lIns="180000" tIns="45720" rIns="14400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r>
              <a:rPr lang="de-DE" sz="1800">
                <a:solidFill>
                  <a:srgbClr val="002060"/>
                </a:solidFill>
              </a:rPr>
              <a:t>Infos dazu finden Sie z. B. auf:</a:t>
            </a:r>
            <a:r>
              <a:rPr lang="de-DE" sz="1800" baseline="30000">
                <a:solidFill>
                  <a:srgbClr val="002060"/>
                </a:solidFill>
              </a:rPr>
              <a:t>#</a:t>
            </a:r>
          </a:p>
          <a:p>
            <a:pPr marL="184150" indent="-184150">
              <a:lnSpc>
                <a:spcPct val="100000"/>
              </a:lnSpc>
              <a:spcBef>
                <a:spcPts val="600"/>
              </a:spcBef>
              <a:spcAft>
                <a:spcPts val="600"/>
              </a:spcAft>
              <a:buFont typeface="Wingdings" panose="05000000000000000000" pitchFamily="2" charset="2"/>
              <a:buChar char="§"/>
            </a:pPr>
            <a:r>
              <a:rPr lang="de-DE" sz="1400">
                <a:solidFill>
                  <a:srgbClr val="002060"/>
                </a:solidFill>
                <a:hlinkClick r:id="rId3"/>
              </a:rPr>
              <a:t>https://www.rehakliniken.de/krankheiten/hautkrebs</a:t>
            </a:r>
            <a:endParaRPr lang="de-DE" sz="1400">
              <a:solidFill>
                <a:srgbClr val="002060"/>
              </a:solidFill>
            </a:endParaRPr>
          </a:p>
          <a:p>
            <a:pPr marL="184150" indent="-184150">
              <a:lnSpc>
                <a:spcPct val="100000"/>
              </a:lnSpc>
              <a:spcBef>
                <a:spcPts val="600"/>
              </a:spcBef>
              <a:spcAft>
                <a:spcPts val="600"/>
              </a:spcAft>
              <a:buFont typeface="Wingdings" panose="05000000000000000000" pitchFamily="2" charset="2"/>
              <a:buChar char="§"/>
            </a:pPr>
            <a:r>
              <a:rPr lang="de-DE" sz="1400">
                <a:solidFill>
                  <a:srgbClr val="002060"/>
                </a:solidFill>
                <a:hlinkClick r:id="rId4"/>
              </a:rPr>
              <a:t>https://www.qualitaetskliniken.de/reha/rehakliniken/hautkrebs</a:t>
            </a:r>
            <a:endParaRPr lang="de-DE" sz="1400">
              <a:solidFill>
                <a:srgbClr val="002060"/>
              </a:solidFill>
            </a:endParaRPr>
          </a:p>
          <a:p>
            <a:pPr marL="184150" indent="-184150">
              <a:lnSpc>
                <a:spcPct val="100000"/>
              </a:lnSpc>
              <a:spcBef>
                <a:spcPts val="600"/>
              </a:spcBef>
              <a:spcAft>
                <a:spcPts val="600"/>
              </a:spcAft>
              <a:buFont typeface="Wingdings" panose="05000000000000000000" pitchFamily="2" charset="2"/>
              <a:buChar char="§"/>
            </a:pPr>
            <a:r>
              <a:rPr lang="de-DE" sz="1400">
                <a:solidFill>
                  <a:srgbClr val="002060"/>
                </a:solidFill>
                <a:hlinkClick r:id="rId5"/>
              </a:rPr>
              <a:t>https://www.reha-hilft-krebspatienten.de/</a:t>
            </a:r>
            <a:endParaRPr lang="de-DE" sz="1400">
              <a:solidFill>
                <a:srgbClr val="002060"/>
              </a:solidFill>
            </a:endParaRPr>
          </a:p>
          <a:p>
            <a:pPr marL="0" indent="0">
              <a:lnSpc>
                <a:spcPct val="100000"/>
              </a:lnSpc>
              <a:spcBef>
                <a:spcPts val="600"/>
              </a:spcBef>
              <a:spcAft>
                <a:spcPts val="600"/>
              </a:spcAft>
              <a:buNone/>
            </a:pPr>
            <a:r>
              <a:rPr lang="de-DE" sz="1800">
                <a:solidFill>
                  <a:srgbClr val="002060"/>
                </a:solidFill>
              </a:rPr>
              <a:t>Barthel-Index:</a:t>
            </a:r>
            <a:r>
              <a:rPr lang="de-DE" sz="1800" baseline="30000">
                <a:solidFill>
                  <a:srgbClr val="002060"/>
                </a:solidFill>
              </a:rPr>
              <a:t>1</a:t>
            </a:r>
          </a:p>
          <a:p>
            <a:pPr marL="184150" indent="-184150">
              <a:lnSpc>
                <a:spcPct val="100000"/>
              </a:lnSpc>
              <a:spcBef>
                <a:spcPts val="600"/>
              </a:spcBef>
              <a:spcAft>
                <a:spcPts val="600"/>
              </a:spcAft>
              <a:buFont typeface="Wingdings" panose="05000000000000000000" pitchFamily="2" charset="2"/>
              <a:buChar char="§"/>
            </a:pPr>
            <a:r>
              <a:rPr lang="de-DE" sz="1400">
                <a:solidFill>
                  <a:srgbClr val="002060"/>
                </a:solidFill>
              </a:rPr>
              <a:t>Verfahren zur systematischen Erfassung der Fähigkeit grundlegender Alltagsfunktionen</a:t>
            </a:r>
          </a:p>
          <a:p>
            <a:pPr marL="184150" indent="-184150">
              <a:lnSpc>
                <a:spcPct val="100000"/>
              </a:lnSpc>
              <a:spcBef>
                <a:spcPts val="600"/>
              </a:spcBef>
              <a:spcAft>
                <a:spcPts val="600"/>
              </a:spcAft>
              <a:buFont typeface="Wingdings" panose="05000000000000000000" pitchFamily="2" charset="2"/>
              <a:buChar char="§"/>
            </a:pPr>
            <a:r>
              <a:rPr lang="de-DE" sz="1400">
                <a:solidFill>
                  <a:srgbClr val="002060"/>
                </a:solidFill>
              </a:rPr>
              <a:t>Bewertung von 10 unterschiedlichen Tätigkeitsbereichen durch Arzt oder Pflegepersonal</a:t>
            </a: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3.2 Anschlussheilbehandlung (AHB)/Rehabilitation</a:t>
            </a:r>
          </a:p>
        </p:txBody>
      </p:sp>
      <p:sp>
        <p:nvSpPr>
          <p:cNvPr id="3" name="Inhaltsplatzhalter 2">
            <a:extLst>
              <a:ext uri="{FF2B5EF4-FFF2-40B4-BE49-F238E27FC236}">
                <a16:creationId xmlns:a16="http://schemas.microsoft.com/office/drawing/2014/main" id="{1694354B-34EB-1CDA-BFC0-23EFCD42C2C0}"/>
              </a:ext>
            </a:extLst>
          </p:cNvPr>
          <p:cNvSpPr>
            <a:spLocks noGrp="1"/>
          </p:cNvSpPr>
          <p:nvPr>
            <p:ph sz="half" idx="1"/>
          </p:nvPr>
        </p:nvSpPr>
        <p:spPr>
          <a:xfrm>
            <a:off x="490960" y="1987371"/>
            <a:ext cx="5462800" cy="864648"/>
          </a:xfrm>
        </p:spPr>
        <p:txBody>
          <a:bodyPr>
            <a:noAutofit/>
          </a:bodyPr>
          <a:lstStyle/>
          <a:p>
            <a:pPr marL="0" indent="0">
              <a:spcBef>
                <a:spcPct val="0"/>
              </a:spcBef>
              <a:buNone/>
              <a:defRPr/>
            </a:pPr>
            <a:r>
              <a:rPr lang="de-DE" sz="1700" b="1">
                <a:solidFill>
                  <a:srgbClr val="002060"/>
                </a:solidFill>
                <a:latin typeface="Calibri" panose="020F0502020204030204"/>
                <a:ea typeface="+mj-ea"/>
                <a:cs typeface="+mj-cs"/>
              </a:rPr>
              <a:t>Zahlreiche Rehabilitationskliniken in Deutschland bieten eine stationäre Rehabilitation als Anschlussheilbehandlung nach Krebserkrankung an.</a:t>
            </a:r>
          </a:p>
        </p:txBody>
      </p:sp>
      <p:sp>
        <p:nvSpPr>
          <p:cNvPr id="4" name="Inhaltsplatzhalter 6">
            <a:extLst>
              <a:ext uri="{FF2B5EF4-FFF2-40B4-BE49-F238E27FC236}">
                <a16:creationId xmlns:a16="http://schemas.microsoft.com/office/drawing/2014/main" id="{3E922354-857B-BE0C-1768-8468324AAEB9}"/>
              </a:ext>
            </a:extLst>
          </p:cNvPr>
          <p:cNvSpPr txBox="1">
            <a:spLocks/>
          </p:cNvSpPr>
          <p:nvPr/>
        </p:nvSpPr>
        <p:spPr>
          <a:xfrm>
            <a:off x="6172762" y="1987370"/>
            <a:ext cx="5343525" cy="8646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800" b="1">
                <a:solidFill>
                  <a:srgbClr val="002060"/>
                </a:solidFill>
                <a:latin typeface="Calibri" panose="020F0502020204030204"/>
                <a:ea typeface="+mj-ea"/>
                <a:cs typeface="+mj-cs"/>
              </a:rPr>
              <a:t>Wichtig: </a:t>
            </a:r>
            <a:br>
              <a:rPr lang="de-DE" sz="1800" b="1">
                <a:solidFill>
                  <a:srgbClr val="002060"/>
                </a:solidFill>
                <a:latin typeface="Calibri" panose="020F0502020204030204"/>
                <a:ea typeface="+mj-ea"/>
                <a:cs typeface="+mj-cs"/>
              </a:rPr>
            </a:br>
            <a:r>
              <a:rPr lang="de-DE" sz="1800">
                <a:solidFill>
                  <a:srgbClr val="002060"/>
                </a:solidFill>
                <a:latin typeface="Calibri" panose="020F0502020204030204"/>
                <a:ea typeface="+mj-ea"/>
                <a:cs typeface="+mj-cs"/>
              </a:rPr>
              <a:t>Reha-Maßnahmen werden nur erbracht, wenn die betreffende Person </a:t>
            </a:r>
            <a:r>
              <a:rPr lang="de-DE" sz="1800" b="1">
                <a:solidFill>
                  <a:srgbClr val="002060"/>
                </a:solidFill>
                <a:latin typeface="Calibri" panose="020F0502020204030204"/>
                <a:ea typeface="+mj-ea"/>
                <a:cs typeface="+mj-cs"/>
              </a:rPr>
              <a:t>Reha-bedürftig </a:t>
            </a:r>
            <a:r>
              <a:rPr lang="de-DE" sz="1800">
                <a:solidFill>
                  <a:srgbClr val="002060"/>
                </a:solidFill>
                <a:latin typeface="Calibri" panose="020F0502020204030204"/>
                <a:ea typeface="+mj-ea"/>
                <a:cs typeface="+mj-cs"/>
              </a:rPr>
              <a:t>und</a:t>
            </a:r>
            <a:r>
              <a:rPr lang="de-DE" sz="1800" b="1">
                <a:solidFill>
                  <a:srgbClr val="002060"/>
                </a:solidFill>
                <a:latin typeface="Calibri" panose="020F0502020204030204"/>
                <a:ea typeface="+mj-ea"/>
                <a:cs typeface="+mj-cs"/>
              </a:rPr>
              <a:t> Reha-fähig </a:t>
            </a:r>
            <a:r>
              <a:rPr lang="de-DE" sz="1800">
                <a:solidFill>
                  <a:srgbClr val="002060"/>
                </a:solidFill>
                <a:latin typeface="Calibri" panose="020F0502020204030204"/>
                <a:ea typeface="+mj-ea"/>
                <a:cs typeface="+mj-cs"/>
              </a:rPr>
              <a:t>ist. </a:t>
            </a:r>
          </a:p>
        </p:txBody>
      </p:sp>
      <p:sp>
        <p:nvSpPr>
          <p:cNvPr id="7" name="Titel 1">
            <a:extLst>
              <a:ext uri="{FF2B5EF4-FFF2-40B4-BE49-F238E27FC236}">
                <a16:creationId xmlns:a16="http://schemas.microsoft.com/office/drawing/2014/main" id="{8894A0A8-299C-B44D-FAE9-303E7C18643B}"/>
              </a:ext>
            </a:extLst>
          </p:cNvPr>
          <p:cNvSpPr txBox="1">
            <a:spLocks/>
          </p:cNvSpPr>
          <p:nvPr/>
        </p:nvSpPr>
        <p:spPr>
          <a:xfrm>
            <a:off x="490960" y="1311618"/>
            <a:ext cx="10515600"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a:solidFill>
                  <a:srgbClr val="002060"/>
                </a:solidFill>
                <a:latin typeface="Calibri" panose="020F0502020204030204"/>
              </a:rPr>
              <a:t>Ein bestehendes Angebot für </a:t>
            </a:r>
            <a:r>
              <a:rPr lang="de-DE" sz="2800" b="1" i="1">
                <a:solidFill>
                  <a:srgbClr val="002060"/>
                </a:solidFill>
                <a:latin typeface="Calibri" panose="020F0502020204030204"/>
              </a:rPr>
              <a:t>Survivor</a:t>
            </a:r>
            <a:r>
              <a:rPr lang="de-DE" sz="2800" b="1">
                <a:solidFill>
                  <a:srgbClr val="002060"/>
                </a:solidFill>
                <a:latin typeface="Calibri" panose="020F0502020204030204"/>
              </a:rPr>
              <a:t>: Die „Reha“</a:t>
            </a:r>
          </a:p>
        </p:txBody>
      </p:sp>
      <p:sp>
        <p:nvSpPr>
          <p:cNvPr id="8" name="Textplatzhalter 3">
            <a:extLst>
              <a:ext uri="{FF2B5EF4-FFF2-40B4-BE49-F238E27FC236}">
                <a16:creationId xmlns:a16="http://schemas.microsoft.com/office/drawing/2014/main" id="{3BB537B5-A7F0-A161-EB8C-A013C64D0EEA}"/>
              </a:ext>
            </a:extLst>
          </p:cNvPr>
          <p:cNvSpPr>
            <a:spLocks noGrp="1"/>
          </p:cNvSpPr>
          <p:nvPr>
            <p:ph type="body" sz="quarter" idx="14"/>
          </p:nvPr>
        </p:nvSpPr>
        <p:spPr>
          <a:xfrm>
            <a:off x="-5" y="6177339"/>
            <a:ext cx="12192000" cy="715963"/>
          </a:xfrm>
        </p:spPr>
        <p:txBody>
          <a:bodyPr/>
          <a:lstStyle/>
          <a:p>
            <a:pPr eaLnBrk="0" hangingPunct="0"/>
            <a:r>
              <a:rPr kumimoji="0" lang="de-DE" altLang="de-DE" sz="900" b="1" u="none" strike="noStrike" kern="1200" cap="none" spc="0" normalizeH="0" baseline="0" noProof="0">
                <a:ln>
                  <a:noFill/>
                </a:ln>
                <a:effectLst/>
                <a:uLnTx/>
                <a:uFillTx/>
                <a:latin typeface="Calibri"/>
                <a:ea typeface="+mn-ea"/>
                <a:cs typeface="+mn-cs"/>
              </a:rPr>
              <a:t>KG: </a:t>
            </a:r>
            <a:r>
              <a:rPr kumimoji="0" lang="de-DE" altLang="de-DE" sz="900" b="0" u="none" strike="noStrike" kern="1200" cap="none" spc="0" normalizeH="0" baseline="0" noProof="0">
                <a:ln>
                  <a:noFill/>
                </a:ln>
                <a:effectLst/>
                <a:uLnTx/>
                <a:uFillTx/>
                <a:latin typeface="Calibri"/>
                <a:ea typeface="+mn-ea"/>
                <a:cs typeface="+mn-cs"/>
              </a:rPr>
              <a:t>Körpergewicht. # Weitere Informationen sowie Unterlagen für eine Rehabilitation sind auch zu finden unter </a:t>
            </a:r>
            <a:r>
              <a:rPr kumimoji="0" lang="de-DE" altLang="de-DE" sz="900" b="0" u="none" strike="noStrike" kern="1200" cap="none" spc="0" normalizeH="0" baseline="0" noProof="0">
                <a:ln>
                  <a:noFill/>
                </a:ln>
                <a:effectLst/>
                <a:uLnTx/>
                <a:uFillTx/>
                <a:latin typeface="Calibri"/>
                <a:ea typeface="+mn-ea"/>
                <a:cs typeface="+mn-cs"/>
                <a:hlinkClick r:id="rId6"/>
              </a:rPr>
              <a:t>https://infoportal-hautkrebs.de/alltag-mit-hautkrebs/basisinformationen/rehabilitation</a:t>
            </a:r>
            <a:r>
              <a:rPr kumimoji="0" lang="de-DE" altLang="de-DE" sz="900" b="0" u="none" strike="noStrike" kern="1200" cap="none" spc="0" normalizeH="0" baseline="0" noProof="0">
                <a:ln>
                  <a:noFill/>
                </a:ln>
                <a:effectLst/>
                <a:uLnTx/>
                <a:uFillTx/>
                <a:latin typeface="Calibri"/>
                <a:ea typeface="+mn-ea"/>
                <a:cs typeface="+mn-cs"/>
              </a:rPr>
              <a:t> (Zugriff Juli 2023).</a:t>
            </a:r>
          </a:p>
          <a:p>
            <a:pPr eaLnBrk="0" hangingPunct="0"/>
            <a:r>
              <a:rPr lang="de-DE" altLang="de-DE" sz="900">
                <a:latin typeface="Calibri"/>
              </a:rPr>
              <a:t>Referenzen: 1.</a:t>
            </a:r>
            <a:r>
              <a:rPr lang="de-DE" altLang="de-DE" sz="900" b="0">
                <a:latin typeface="Calibri"/>
              </a:rPr>
              <a:t> </a:t>
            </a:r>
            <a:r>
              <a:rPr lang="de-DE" altLang="de-DE" sz="900" b="0">
                <a:latin typeface="Calibri"/>
                <a:hlinkClick r:id="rId7"/>
              </a:rPr>
              <a:t>https://flexikon.doccheck.com/de/Barthel-Index</a:t>
            </a:r>
            <a:r>
              <a:rPr lang="de-DE" altLang="de-DE" sz="900" b="0">
                <a:latin typeface="Calibri"/>
              </a:rPr>
              <a:t> (Zugriff Juli 2023).</a:t>
            </a:r>
            <a:endParaRPr kumimoji="0" lang="de-DE" altLang="de-DE" sz="900" b="0" u="none" strike="noStrike" kern="1200" cap="none" spc="0" normalizeH="0" baseline="0" noProof="0">
              <a:ln>
                <a:noFill/>
              </a:ln>
              <a:effectLst/>
              <a:uLnTx/>
              <a:uFillTx/>
              <a:latin typeface="Calibri"/>
              <a:ea typeface="+mn-ea"/>
              <a:cs typeface="+mn-cs"/>
            </a:endParaRPr>
          </a:p>
        </p:txBody>
      </p:sp>
      <p:sp>
        <p:nvSpPr>
          <p:cNvPr id="9" name="Inhaltsplatzhalter 2">
            <a:extLst>
              <a:ext uri="{FF2B5EF4-FFF2-40B4-BE49-F238E27FC236}">
                <a16:creationId xmlns:a16="http://schemas.microsoft.com/office/drawing/2014/main" id="{93BF5F86-0236-1FDF-F551-4C26A54E7BD5}"/>
              </a:ext>
            </a:extLst>
          </p:cNvPr>
          <p:cNvSpPr txBox="1">
            <a:spLocks/>
          </p:cNvSpPr>
          <p:nvPr/>
        </p:nvSpPr>
        <p:spPr>
          <a:xfrm>
            <a:off x="6223517" y="2928953"/>
            <a:ext cx="5075853" cy="2921880"/>
          </a:xfrm>
          <a:prstGeom prst="rect">
            <a:avLst/>
          </a:prstGeom>
          <a:solidFill>
            <a:schemeClr val="bg1">
              <a:lumMod val="95000"/>
            </a:schemeClr>
          </a:solidFill>
        </p:spPr>
        <p:txBody>
          <a:bodyPr vert="horz" lIns="180000" tIns="45720" rIns="144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de-DE" sz="1800">
                <a:solidFill>
                  <a:srgbClr val="002060"/>
                </a:solidFill>
              </a:rPr>
              <a:t>Beides wird durch </a:t>
            </a:r>
            <a:r>
              <a:rPr lang="de-DE" sz="1800" b="1">
                <a:solidFill>
                  <a:srgbClr val="002060"/>
                </a:solidFill>
              </a:rPr>
              <a:t>sozialmedizinische Begutachtung</a:t>
            </a:r>
            <a:r>
              <a:rPr lang="de-DE" sz="1800">
                <a:solidFill>
                  <a:srgbClr val="002060"/>
                </a:solidFill>
              </a:rPr>
              <a:t> ermittelt.</a:t>
            </a:r>
          </a:p>
          <a:p>
            <a:pPr marL="184150" indent="-184150">
              <a:buClr>
                <a:srgbClr val="2F4E73"/>
              </a:buClr>
              <a:buFont typeface="Wingdings" panose="05000000000000000000" pitchFamily="2" charset="2"/>
              <a:buChar char="§"/>
            </a:pPr>
            <a:r>
              <a:rPr lang="de-DE" sz="1500" b="1">
                <a:solidFill>
                  <a:srgbClr val="002060"/>
                </a:solidFill>
                <a:cs typeface="Arial" panose="020B0604020202020204" pitchFamily="34" charset="0"/>
              </a:rPr>
              <a:t>Reha-Bedürftigkeit:</a:t>
            </a:r>
            <a:r>
              <a:rPr lang="de-DE" sz="1500">
                <a:solidFill>
                  <a:srgbClr val="002060"/>
                </a:solidFill>
                <a:cs typeface="Arial" panose="020B0604020202020204" pitchFamily="34" charset="0"/>
              </a:rPr>
              <a:t> Der Versicherte kann den beruflichen Anforderungen behinderungsbedingt nicht entsprechen.</a:t>
            </a:r>
          </a:p>
          <a:p>
            <a:pPr marL="184150" indent="-184150">
              <a:buClr>
                <a:srgbClr val="2F4E73"/>
              </a:buClr>
              <a:buFont typeface="Wingdings" panose="05000000000000000000" pitchFamily="2" charset="2"/>
              <a:buChar char="§"/>
            </a:pPr>
            <a:r>
              <a:rPr lang="de-DE" sz="1500">
                <a:solidFill>
                  <a:srgbClr val="002060"/>
                </a:solidFill>
                <a:cs typeface="Arial" panose="020B0604020202020204" pitchFamily="34" charset="0"/>
              </a:rPr>
              <a:t>Die </a:t>
            </a:r>
            <a:r>
              <a:rPr lang="de-DE" sz="1500" b="1">
                <a:solidFill>
                  <a:srgbClr val="002060"/>
                </a:solidFill>
                <a:cs typeface="Arial" panose="020B0604020202020204" pitchFamily="34" charset="0"/>
              </a:rPr>
              <a:t>Reha-Fähigkeit</a:t>
            </a:r>
            <a:r>
              <a:rPr lang="de-DE" sz="1500">
                <a:solidFill>
                  <a:srgbClr val="002060"/>
                </a:solidFill>
                <a:cs typeface="Arial" panose="020B0604020202020204" pitchFamily="34" charset="0"/>
              </a:rPr>
              <a:t> setzt eine hinreichende Belastbarkeit und Motivation für die geplante Maßnahme voraus (i. d. R. Barthel-Index </a:t>
            </a:r>
            <a:r>
              <a:rPr lang="de-DE" sz="1500" u="sng">
                <a:solidFill>
                  <a:srgbClr val="002060"/>
                </a:solidFill>
                <a:cs typeface="Arial" panose="020B0604020202020204" pitchFamily="34" charset="0"/>
              </a:rPr>
              <a:t>&gt;</a:t>
            </a:r>
            <a:r>
              <a:rPr lang="de-DE" sz="1500">
                <a:solidFill>
                  <a:srgbClr val="002060"/>
                </a:solidFill>
                <a:cs typeface="Arial" panose="020B0604020202020204" pitchFamily="34" charset="0"/>
              </a:rPr>
              <a:t> 80, Gehstrecke = 450 m, KG &lt; 130 kg).</a:t>
            </a:r>
          </a:p>
          <a:p>
            <a:pPr marL="184150" indent="-184150">
              <a:buClr>
                <a:srgbClr val="2F4E73"/>
              </a:buClr>
              <a:buFont typeface="Wingdings" panose="05000000000000000000" pitchFamily="2" charset="2"/>
              <a:buChar char="§"/>
            </a:pPr>
            <a:r>
              <a:rPr lang="de-DE" sz="1500" b="1">
                <a:solidFill>
                  <a:srgbClr val="002060"/>
                </a:solidFill>
                <a:cs typeface="Arial" panose="020B0604020202020204" pitchFamily="34" charset="0"/>
              </a:rPr>
              <a:t>Reha-Potential: </a:t>
            </a:r>
            <a:r>
              <a:rPr lang="de-DE" sz="1500">
                <a:solidFill>
                  <a:srgbClr val="002060"/>
                </a:solidFill>
                <a:cs typeface="Arial" panose="020B0604020202020204" pitchFamily="34" charset="0"/>
              </a:rPr>
              <a:t>Funktionseinschränkungen können durch eine Reha-Maßnahme beseitigt bzw. verbessert werden</a:t>
            </a:r>
            <a:r>
              <a:rPr lang="de-DE" sz="1600">
                <a:solidFill>
                  <a:srgbClr val="002060"/>
                </a:solidFill>
                <a:cs typeface="Arial" panose="020B0604020202020204" pitchFamily="34" charset="0"/>
              </a:rPr>
              <a:t>.</a:t>
            </a:r>
          </a:p>
        </p:txBody>
      </p:sp>
    </p:spTree>
    <p:extLst>
      <p:ext uri="{BB962C8B-B14F-4D97-AF65-F5344CB8AC3E}">
        <p14:creationId xmlns:p14="http://schemas.microsoft.com/office/powerpoint/2010/main" val="1266471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abgerundete Ecken 24">
            <a:extLst>
              <a:ext uri="{FF2B5EF4-FFF2-40B4-BE49-F238E27FC236}">
                <a16:creationId xmlns:a16="http://schemas.microsoft.com/office/drawing/2014/main" id="{656AB126-EF32-1849-9D9D-65F39E1117A0}"/>
              </a:ext>
            </a:extLst>
          </p:cNvPr>
          <p:cNvSpPr/>
          <p:nvPr/>
        </p:nvSpPr>
        <p:spPr>
          <a:xfrm>
            <a:off x="521811" y="2197175"/>
            <a:ext cx="10451477" cy="1626137"/>
          </a:xfrm>
          <a:prstGeom prst="roundRect">
            <a:avLst>
              <a:gd name="adj" fmla="val 0"/>
            </a:avLst>
          </a:prstGeom>
          <a:solidFill>
            <a:srgbClr val="D5DCE3"/>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E4A5F4B3-4628-3FB9-D743-EB02DE387255}"/>
              </a:ext>
            </a:extLst>
          </p:cNvPr>
          <p:cNvSpPr txBox="1"/>
          <p:nvPr/>
        </p:nvSpPr>
        <p:spPr>
          <a:xfrm>
            <a:off x="6862824" y="1666199"/>
            <a:ext cx="4111200" cy="529200"/>
          </a:xfrm>
          <a:prstGeom prst="rect">
            <a:avLst/>
          </a:prstGeom>
          <a:solidFill>
            <a:schemeClr val="tx2">
              <a:lumMod val="40000"/>
              <a:lumOff val="6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1" i="0" u="none" strike="noStrike" kern="1200" cap="none" spc="0" normalizeH="0" baseline="0" noProof="0">
              <a:ln>
                <a:noFill/>
              </a:ln>
              <a:solidFill>
                <a:srgbClr val="FFFFFF"/>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1" i="0" u="none" strike="noStrike" kern="1200" cap="none" spc="0" normalizeH="0" baseline="0" noProof="0">
              <a:ln>
                <a:noFill/>
              </a:ln>
              <a:solidFill>
                <a:srgbClr val="FFFFFF"/>
              </a:solidFill>
              <a:effectLst/>
              <a:uLnTx/>
              <a:uFillTx/>
              <a:latin typeface="Calibri"/>
              <a:ea typeface="+mn-ea"/>
              <a:cs typeface="+mn-cs"/>
            </a:endParaRPr>
          </a:p>
        </p:txBody>
      </p:sp>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3.2 Anschlussheilbehandlung (AHB)/Rehabilitation</a:t>
            </a:r>
          </a:p>
        </p:txBody>
      </p:sp>
      <p:sp>
        <p:nvSpPr>
          <p:cNvPr id="5" name="Titel 1">
            <a:extLst>
              <a:ext uri="{FF2B5EF4-FFF2-40B4-BE49-F238E27FC236}">
                <a16:creationId xmlns:a16="http://schemas.microsoft.com/office/drawing/2014/main" id="{64604430-01AF-3078-7A6B-23C76A8F35A2}"/>
              </a:ext>
            </a:extLst>
          </p:cNvPr>
          <p:cNvSpPr txBox="1">
            <a:spLocks/>
          </p:cNvSpPr>
          <p:nvPr/>
        </p:nvSpPr>
        <p:spPr>
          <a:xfrm>
            <a:off x="484289" y="1235227"/>
            <a:ext cx="10488999" cy="404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err="1">
                <a:ln>
                  <a:noFill/>
                </a:ln>
                <a:solidFill>
                  <a:srgbClr val="002060"/>
                </a:solidFill>
                <a:effectLst/>
                <a:uLnTx/>
                <a:uFillTx/>
                <a:latin typeface="Calibri" panose="020F0502020204030204"/>
                <a:ea typeface="+mj-ea"/>
                <a:cs typeface="+mj-cs"/>
              </a:rPr>
              <a:t>Rehakonzept</a:t>
            </a:r>
            <a:r>
              <a:rPr kumimoji="0" lang="de-DE" sz="2400" b="1" i="0" u="none" strike="noStrike" kern="1200" cap="none" spc="0" normalizeH="0" baseline="0" noProof="0">
                <a:ln>
                  <a:noFill/>
                </a:ln>
                <a:solidFill>
                  <a:srgbClr val="002060"/>
                </a:solidFill>
                <a:effectLst/>
                <a:uLnTx/>
                <a:uFillTx/>
                <a:latin typeface="Calibri" panose="020F0502020204030204"/>
                <a:ea typeface="+mj-ea"/>
                <a:cs typeface="+mj-cs"/>
              </a:rPr>
              <a:t> für </a:t>
            </a:r>
            <a:r>
              <a:rPr kumimoji="0" lang="de-DE" sz="2400" b="1" i="1" u="none" strike="noStrike" kern="1200" cap="none" spc="0" normalizeH="0" baseline="0" noProof="0">
                <a:ln>
                  <a:noFill/>
                </a:ln>
                <a:solidFill>
                  <a:srgbClr val="002060"/>
                </a:solidFill>
                <a:effectLst/>
                <a:uLnTx/>
                <a:uFillTx/>
                <a:latin typeface="Calibri" panose="020F0502020204030204"/>
                <a:ea typeface="+mj-ea"/>
                <a:cs typeface="+mj-cs"/>
              </a:rPr>
              <a:t>Survivor</a:t>
            </a:r>
            <a:r>
              <a:rPr kumimoji="0" lang="de-DE" sz="2400" b="1" i="0" u="none" strike="noStrike" kern="1200" cap="none" spc="0" normalizeH="0" baseline="0" noProof="0">
                <a:ln>
                  <a:noFill/>
                </a:ln>
                <a:solidFill>
                  <a:srgbClr val="002060"/>
                </a:solidFill>
                <a:effectLst/>
                <a:uLnTx/>
                <a:uFillTx/>
                <a:latin typeface="Calibri" panose="020F0502020204030204"/>
                <a:ea typeface="+mj-ea"/>
                <a:cs typeface="+mj-cs"/>
              </a:rPr>
              <a:t> und Langzeitüberlebende in der Dermatoonkologie</a:t>
            </a:r>
            <a:r>
              <a:rPr kumimoji="0" lang="de-DE" sz="24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
        <p:nvSpPr>
          <p:cNvPr id="12" name="Textfeld 11">
            <a:extLst>
              <a:ext uri="{FF2B5EF4-FFF2-40B4-BE49-F238E27FC236}">
                <a16:creationId xmlns:a16="http://schemas.microsoft.com/office/drawing/2014/main" id="{7140901F-124A-A528-684B-17F37B857153}"/>
              </a:ext>
            </a:extLst>
          </p:cNvPr>
          <p:cNvSpPr txBox="1"/>
          <p:nvPr/>
        </p:nvSpPr>
        <p:spPr>
          <a:xfrm>
            <a:off x="521811" y="1666199"/>
            <a:ext cx="6426966" cy="529200"/>
          </a:xfrm>
          <a:prstGeom prst="rect">
            <a:avLst/>
          </a:prstGeom>
          <a:solidFill>
            <a:srgbClr val="2F4E73"/>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1" i="0" u="none" strike="noStrike" kern="1200" cap="none" spc="0" normalizeH="0" baseline="0" noProof="0">
                <a:ln>
                  <a:noFill/>
                </a:ln>
                <a:solidFill>
                  <a:srgbClr val="FFFFFF"/>
                </a:solidFill>
                <a:effectLst/>
                <a:uLnTx/>
                <a:uFillTx/>
                <a:latin typeface="Calibri"/>
                <a:ea typeface="+mn-ea"/>
                <a:cs typeface="+mn-cs"/>
              </a:rPr>
              <a:t>3</a:t>
            </a:r>
            <a:r>
              <a:rPr lang="de-DE" sz="1400" b="1">
                <a:solidFill>
                  <a:srgbClr val="FFFFFF"/>
                </a:solidFill>
                <a:latin typeface="Calibri"/>
              </a:rPr>
              <a:t>- bis 4-</a:t>
            </a:r>
            <a:r>
              <a:rPr kumimoji="0" lang="de-DE" sz="1400" b="1" i="0" u="none" strike="noStrike" kern="1200" cap="none" spc="0" normalizeH="0" baseline="0" noProof="0">
                <a:ln>
                  <a:noFill/>
                </a:ln>
                <a:solidFill>
                  <a:srgbClr val="FFFFFF"/>
                </a:solidFill>
                <a:effectLst/>
                <a:uLnTx/>
                <a:uFillTx/>
                <a:latin typeface="Calibri"/>
                <a:ea typeface="+mn-ea"/>
                <a:cs typeface="+mn-cs"/>
              </a:rPr>
              <a:t>wöchiger Aufenthalt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1" i="0" u="none" strike="noStrike" kern="1200" cap="none" spc="0" normalizeH="0" baseline="0" noProof="0">
                <a:ln>
                  <a:noFill/>
                </a:ln>
                <a:solidFill>
                  <a:srgbClr val="FFFFFF"/>
                </a:solidFill>
                <a:effectLst/>
                <a:uLnTx/>
                <a:uFillTx/>
                <a:latin typeface="Calibri"/>
                <a:ea typeface="+mn-ea"/>
                <a:cs typeface="+mn-cs"/>
              </a:rPr>
              <a:t>Strukturiertes Rehabilitationsprogramm</a:t>
            </a:r>
          </a:p>
        </p:txBody>
      </p:sp>
      <p:sp>
        <p:nvSpPr>
          <p:cNvPr id="14" name="Gleichschenkliges Dreieck 13">
            <a:extLst>
              <a:ext uri="{FF2B5EF4-FFF2-40B4-BE49-F238E27FC236}">
                <a16:creationId xmlns:a16="http://schemas.microsoft.com/office/drawing/2014/main" id="{BDFA2EEB-02F9-CA39-1996-25E8292ECFB5}"/>
              </a:ext>
            </a:extLst>
          </p:cNvPr>
          <p:cNvSpPr/>
          <p:nvPr/>
        </p:nvSpPr>
        <p:spPr>
          <a:xfrm rot="5400000">
            <a:off x="6858038" y="1754658"/>
            <a:ext cx="529201" cy="352283"/>
          </a:xfrm>
          <a:prstGeom prst="triangle">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feld 17">
            <a:extLst>
              <a:ext uri="{FF2B5EF4-FFF2-40B4-BE49-F238E27FC236}">
                <a16:creationId xmlns:a16="http://schemas.microsoft.com/office/drawing/2014/main" id="{5BAAD976-3548-02C6-DDE5-9AA0B725EFF2}"/>
              </a:ext>
            </a:extLst>
          </p:cNvPr>
          <p:cNvSpPr txBox="1"/>
          <p:nvPr/>
        </p:nvSpPr>
        <p:spPr>
          <a:xfrm>
            <a:off x="7446680" y="1808724"/>
            <a:ext cx="3380775"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1" i="0" u="none" strike="noStrike" kern="1200" cap="none" spc="0" normalizeH="0" baseline="0" noProof="0">
                <a:ln>
                  <a:noFill/>
                </a:ln>
                <a:solidFill>
                  <a:srgbClr val="FFFFFF"/>
                </a:solidFill>
                <a:effectLst/>
                <a:uLnTx/>
                <a:uFillTx/>
                <a:latin typeface="Calibri"/>
                <a:ea typeface="+mn-ea"/>
                <a:cs typeface="+mn-cs"/>
              </a:rPr>
              <a:t>Strukturierte Nachsorgeprogramme</a:t>
            </a:r>
          </a:p>
        </p:txBody>
      </p:sp>
      <p:sp>
        <p:nvSpPr>
          <p:cNvPr id="11" name="Freihandform: Form 10">
            <a:extLst>
              <a:ext uri="{FF2B5EF4-FFF2-40B4-BE49-F238E27FC236}">
                <a16:creationId xmlns:a16="http://schemas.microsoft.com/office/drawing/2014/main" id="{05396A62-B27F-76EE-7333-56DC63D31984}"/>
              </a:ext>
            </a:extLst>
          </p:cNvPr>
          <p:cNvSpPr/>
          <p:nvPr/>
        </p:nvSpPr>
        <p:spPr>
          <a:xfrm>
            <a:off x="822049" y="3823089"/>
            <a:ext cx="2126389" cy="2299366"/>
          </a:xfrm>
          <a:custGeom>
            <a:avLst/>
            <a:gdLst>
              <a:gd name="connsiteX0" fmla="*/ 206752 w 1969065"/>
              <a:gd name="connsiteY0" fmla="*/ 0 h 2175717"/>
              <a:gd name="connsiteX1" fmla="*/ 1762313 w 1969065"/>
              <a:gd name="connsiteY1" fmla="*/ 0 h 2175717"/>
              <a:gd name="connsiteX2" fmla="*/ 1969065 w 1969065"/>
              <a:gd name="connsiteY2" fmla="*/ 206752 h 2175717"/>
              <a:gd name="connsiteX3" fmla="*/ 1969065 w 1969065"/>
              <a:gd name="connsiteY3" fmla="*/ 2175717 h 2175717"/>
              <a:gd name="connsiteX4" fmla="*/ 1969065 w 1969065"/>
              <a:gd name="connsiteY4" fmla="*/ 2175717 h 2175717"/>
              <a:gd name="connsiteX5" fmla="*/ 0 w 1969065"/>
              <a:gd name="connsiteY5" fmla="*/ 2175717 h 2175717"/>
              <a:gd name="connsiteX6" fmla="*/ 0 w 1969065"/>
              <a:gd name="connsiteY6" fmla="*/ 2175717 h 2175717"/>
              <a:gd name="connsiteX7" fmla="*/ 0 w 1969065"/>
              <a:gd name="connsiteY7" fmla="*/ 206752 h 2175717"/>
              <a:gd name="connsiteX8" fmla="*/ 206752 w 1969065"/>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065" h="2175717">
                <a:moveTo>
                  <a:pt x="1762313" y="2175717"/>
                </a:moveTo>
                <a:lnTo>
                  <a:pt x="206752" y="2175717"/>
                </a:lnTo>
                <a:cubicBezTo>
                  <a:pt x="92566" y="2175717"/>
                  <a:pt x="0" y="2083151"/>
                  <a:pt x="0" y="1968965"/>
                </a:cubicBezTo>
                <a:lnTo>
                  <a:pt x="0" y="0"/>
                </a:lnTo>
                <a:lnTo>
                  <a:pt x="0" y="0"/>
                </a:lnTo>
                <a:lnTo>
                  <a:pt x="1969065" y="0"/>
                </a:lnTo>
                <a:lnTo>
                  <a:pt x="1969065" y="0"/>
                </a:lnTo>
                <a:lnTo>
                  <a:pt x="1969065" y="1968965"/>
                </a:lnTo>
                <a:cubicBezTo>
                  <a:pt x="1969065" y="2083151"/>
                  <a:pt x="1876499" y="2175717"/>
                  <a:pt x="1762313" y="2175717"/>
                </a:cubicBezTo>
                <a:close/>
              </a:path>
            </a:pathLst>
          </a:custGeom>
          <a:solidFill>
            <a:srgbClr val="D5DCE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2836" tIns="462281" rIns="522837" bIns="522836" numCol="1" spcCol="1270" anchor="t" anchorCtr="0">
            <a:noAutofit/>
          </a:bodyPr>
          <a:lstStyle/>
          <a:p>
            <a:pPr marL="0" marR="0" lvl="0" indent="0" algn="l" defTabSz="288925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de-DE" sz="6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reihandform: Form 20">
            <a:extLst>
              <a:ext uri="{FF2B5EF4-FFF2-40B4-BE49-F238E27FC236}">
                <a16:creationId xmlns:a16="http://schemas.microsoft.com/office/drawing/2014/main" id="{1AFE1A9B-53D7-0A9D-7907-3D3A2FAF0F0C}"/>
              </a:ext>
            </a:extLst>
          </p:cNvPr>
          <p:cNvSpPr/>
          <p:nvPr/>
        </p:nvSpPr>
        <p:spPr>
          <a:xfrm>
            <a:off x="3243318" y="3823089"/>
            <a:ext cx="3689194" cy="2287860"/>
          </a:xfrm>
          <a:custGeom>
            <a:avLst/>
            <a:gdLst>
              <a:gd name="connsiteX0" fmla="*/ 228450 w 3727185"/>
              <a:gd name="connsiteY0" fmla="*/ 0 h 2175717"/>
              <a:gd name="connsiteX1" fmla="*/ 3498735 w 3727185"/>
              <a:gd name="connsiteY1" fmla="*/ 0 h 2175717"/>
              <a:gd name="connsiteX2" fmla="*/ 3727185 w 3727185"/>
              <a:gd name="connsiteY2" fmla="*/ 228450 h 2175717"/>
              <a:gd name="connsiteX3" fmla="*/ 3727185 w 3727185"/>
              <a:gd name="connsiteY3" fmla="*/ 2175717 h 2175717"/>
              <a:gd name="connsiteX4" fmla="*/ 3727185 w 3727185"/>
              <a:gd name="connsiteY4" fmla="*/ 2175717 h 2175717"/>
              <a:gd name="connsiteX5" fmla="*/ 0 w 3727185"/>
              <a:gd name="connsiteY5" fmla="*/ 2175717 h 2175717"/>
              <a:gd name="connsiteX6" fmla="*/ 0 w 3727185"/>
              <a:gd name="connsiteY6" fmla="*/ 2175717 h 2175717"/>
              <a:gd name="connsiteX7" fmla="*/ 0 w 3727185"/>
              <a:gd name="connsiteY7" fmla="*/ 228450 h 2175717"/>
              <a:gd name="connsiteX8" fmla="*/ 228450 w 3727185"/>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7185" h="2175717">
                <a:moveTo>
                  <a:pt x="3498735" y="2175717"/>
                </a:moveTo>
                <a:lnTo>
                  <a:pt x="228450" y="2175717"/>
                </a:lnTo>
                <a:cubicBezTo>
                  <a:pt x="102281" y="2175717"/>
                  <a:pt x="0" y="2073436"/>
                  <a:pt x="0" y="1947267"/>
                </a:cubicBezTo>
                <a:lnTo>
                  <a:pt x="0" y="0"/>
                </a:lnTo>
                <a:lnTo>
                  <a:pt x="0" y="0"/>
                </a:lnTo>
                <a:lnTo>
                  <a:pt x="3727185" y="0"/>
                </a:lnTo>
                <a:lnTo>
                  <a:pt x="3727185" y="0"/>
                </a:lnTo>
                <a:lnTo>
                  <a:pt x="3727185" y="1947267"/>
                </a:lnTo>
                <a:cubicBezTo>
                  <a:pt x="3727185" y="2073436"/>
                  <a:pt x="3624904" y="2175717"/>
                  <a:pt x="3498735" y="2175717"/>
                </a:cubicBezTo>
                <a:close/>
              </a:path>
            </a:pathLst>
          </a:custGeom>
          <a:solidFill>
            <a:srgbClr val="D5DCE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29191" tIns="462281" rIns="529191" bIns="529191" numCol="1" spcCol="1270" anchor="t"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de-DE" sz="6500" b="0" i="0" u="none" strike="noStrike" kern="1200" cap="none" spc="0" normalizeH="0" baseline="0" noProof="0">
              <a:ln>
                <a:noFill/>
              </a:ln>
              <a:solidFill>
                <a:srgbClr val="8D1F1B"/>
              </a:solidFill>
              <a:effectLst/>
              <a:uLnTx/>
              <a:uFillTx/>
              <a:latin typeface="Calibri" panose="020F0502020204030204"/>
              <a:ea typeface="+mn-ea"/>
              <a:cs typeface="+mn-cs"/>
            </a:endParaRPr>
          </a:p>
        </p:txBody>
      </p:sp>
      <p:sp>
        <p:nvSpPr>
          <p:cNvPr id="27" name="Freihandform: Form 26">
            <a:extLst>
              <a:ext uri="{FF2B5EF4-FFF2-40B4-BE49-F238E27FC236}">
                <a16:creationId xmlns:a16="http://schemas.microsoft.com/office/drawing/2014/main" id="{7B72EDBB-8B05-2097-D285-AC96E42CD0F1}"/>
              </a:ext>
            </a:extLst>
          </p:cNvPr>
          <p:cNvSpPr/>
          <p:nvPr/>
        </p:nvSpPr>
        <p:spPr>
          <a:xfrm>
            <a:off x="7227391" y="3812847"/>
            <a:ext cx="3452648" cy="2298101"/>
          </a:xfrm>
          <a:custGeom>
            <a:avLst/>
            <a:gdLst>
              <a:gd name="connsiteX0" fmla="*/ 228450 w 2866726"/>
              <a:gd name="connsiteY0" fmla="*/ 0 h 2175717"/>
              <a:gd name="connsiteX1" fmla="*/ 2638276 w 2866726"/>
              <a:gd name="connsiteY1" fmla="*/ 0 h 2175717"/>
              <a:gd name="connsiteX2" fmla="*/ 2866726 w 2866726"/>
              <a:gd name="connsiteY2" fmla="*/ 228450 h 2175717"/>
              <a:gd name="connsiteX3" fmla="*/ 2866726 w 2866726"/>
              <a:gd name="connsiteY3" fmla="*/ 2175717 h 2175717"/>
              <a:gd name="connsiteX4" fmla="*/ 2866726 w 2866726"/>
              <a:gd name="connsiteY4" fmla="*/ 2175717 h 2175717"/>
              <a:gd name="connsiteX5" fmla="*/ 0 w 2866726"/>
              <a:gd name="connsiteY5" fmla="*/ 2175717 h 2175717"/>
              <a:gd name="connsiteX6" fmla="*/ 0 w 2866726"/>
              <a:gd name="connsiteY6" fmla="*/ 2175717 h 2175717"/>
              <a:gd name="connsiteX7" fmla="*/ 0 w 2866726"/>
              <a:gd name="connsiteY7" fmla="*/ 228450 h 2175717"/>
              <a:gd name="connsiteX8" fmla="*/ 228450 w 2866726"/>
              <a:gd name="connsiteY8" fmla="*/ 0 h 21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726" h="2175717">
                <a:moveTo>
                  <a:pt x="2638276" y="2175717"/>
                </a:moveTo>
                <a:lnTo>
                  <a:pt x="228450" y="2175717"/>
                </a:lnTo>
                <a:cubicBezTo>
                  <a:pt x="102281" y="2175717"/>
                  <a:pt x="0" y="2073436"/>
                  <a:pt x="0" y="1947267"/>
                </a:cubicBezTo>
                <a:lnTo>
                  <a:pt x="0" y="0"/>
                </a:lnTo>
                <a:lnTo>
                  <a:pt x="0" y="0"/>
                </a:lnTo>
                <a:lnTo>
                  <a:pt x="2866726" y="0"/>
                </a:lnTo>
                <a:lnTo>
                  <a:pt x="2866726" y="0"/>
                </a:lnTo>
                <a:lnTo>
                  <a:pt x="2866726" y="1947267"/>
                </a:lnTo>
                <a:cubicBezTo>
                  <a:pt x="2866726" y="2073436"/>
                  <a:pt x="2764445" y="2175717"/>
                  <a:pt x="2638276" y="2175717"/>
                </a:cubicBezTo>
                <a:close/>
              </a:path>
            </a:pathLst>
          </a:custGeom>
          <a:solidFill>
            <a:srgbClr val="D5DCE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9191" tIns="462281" rIns="529192" bIns="529191" numCol="1" spcCol="1270" anchor="t" anchorCtr="0">
            <a:noAutofit/>
          </a:bodyPr>
          <a:lstStyle/>
          <a:p>
            <a:pPr marL="0" marR="0" lvl="0" indent="0" algn="l" defTabSz="2889250" rtl="0" eaLnBrk="1" fontAlgn="auto" latinLnBrk="0" hangingPunct="1">
              <a:lnSpc>
                <a:spcPct val="90000"/>
              </a:lnSpc>
              <a:spcBef>
                <a:spcPct val="0"/>
              </a:spcBef>
              <a:spcAft>
                <a:spcPct val="35000"/>
              </a:spcAft>
              <a:buClrTx/>
              <a:buSzTx/>
              <a:buFont typeface="Wingdings" panose="05000000000000000000" pitchFamily="2" charset="2"/>
              <a:buNone/>
              <a:tabLst/>
              <a:defRPr/>
            </a:pPr>
            <a:endParaRPr kumimoji="0" lang="de-DE" sz="6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feld 12">
            <a:extLst>
              <a:ext uri="{FF2B5EF4-FFF2-40B4-BE49-F238E27FC236}">
                <a16:creationId xmlns:a16="http://schemas.microsoft.com/office/drawing/2014/main" id="{9000F36D-10CE-ED35-B7DB-1476CEEE1719}"/>
              </a:ext>
            </a:extLst>
          </p:cNvPr>
          <p:cNvSpPr txBox="1"/>
          <p:nvPr/>
        </p:nvSpPr>
        <p:spPr>
          <a:xfrm>
            <a:off x="3243318" y="3811341"/>
            <a:ext cx="3587073" cy="235449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002060"/>
                </a:solidFill>
                <a:effectLst/>
                <a:uLnTx/>
                <a:uFillTx/>
                <a:latin typeface="Calibri"/>
                <a:ea typeface="+mn-ea"/>
                <a:cs typeface="+mn-cs"/>
              </a:rPr>
              <a:t>Module: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Edukation Krankheitsbild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Psychologische Edukation Fatigue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Psycho-Onkologie (Einzeltherapie, Gruppentherapie)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Alltagsbewältigung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Entspannungstherapie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Screening/Therapieeinstellung Innere Medizin </a:t>
            </a:r>
            <a:br>
              <a:rPr kumimoji="0" lang="de-DE" sz="1050" b="0" i="0" u="none" strike="noStrike" kern="1200" cap="none" spc="0" normalizeH="0" baseline="0" noProof="0">
                <a:ln>
                  <a:noFill/>
                </a:ln>
                <a:solidFill>
                  <a:srgbClr val="002060"/>
                </a:solidFill>
                <a:effectLst/>
                <a:uLnTx/>
                <a:uFillTx/>
                <a:latin typeface="Calibri"/>
                <a:ea typeface="+mn-ea"/>
                <a:cs typeface="+mn-cs"/>
              </a:rPr>
            </a:br>
            <a:r>
              <a:rPr kumimoji="0" lang="de-DE" sz="1050" b="0" i="0" u="none" strike="noStrike" kern="1200" cap="none" spc="0" normalizeH="0" baseline="0" noProof="0">
                <a:ln>
                  <a:noFill/>
                </a:ln>
                <a:solidFill>
                  <a:srgbClr val="002060"/>
                </a:solidFill>
                <a:effectLst/>
                <a:uLnTx/>
                <a:uFillTx/>
                <a:latin typeface="Calibri"/>
                <a:ea typeface="+mn-ea"/>
                <a:cs typeface="+mn-cs"/>
              </a:rPr>
              <a:t>(u. a. Endo-</a:t>
            </a:r>
            <a:r>
              <a:rPr kumimoji="0" lang="de-DE" sz="1050" b="0" i="0" u="none" strike="noStrike" kern="1200" cap="none" spc="0" normalizeH="0" baseline="0" noProof="0" err="1">
                <a:ln>
                  <a:noFill/>
                </a:ln>
                <a:solidFill>
                  <a:srgbClr val="002060"/>
                </a:solidFill>
                <a:effectLst/>
                <a:uLnTx/>
                <a:uFillTx/>
                <a:latin typeface="Calibri"/>
                <a:ea typeface="+mn-ea"/>
                <a:cs typeface="+mn-cs"/>
              </a:rPr>
              <a:t>krinologie</a:t>
            </a:r>
            <a:r>
              <a:rPr kumimoji="0" lang="de-DE" sz="1050" b="0" i="0" u="none" strike="noStrike" kern="1200" cap="none" spc="0" normalizeH="0" baseline="0" noProof="0">
                <a:ln>
                  <a:noFill/>
                </a:ln>
                <a:solidFill>
                  <a:srgbClr val="002060"/>
                </a:solidFill>
                <a:effectLst/>
                <a:uLnTx/>
                <a:uFillTx/>
                <a:latin typeface="Calibri"/>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Krankengymnastik und physikalische 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Ergotherapie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Schmerztherapie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Ernährungstherapie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0" i="0" u="none" strike="noStrike" kern="1200" cap="none" spc="0" normalizeH="0" baseline="0" noProof="0">
                <a:ln>
                  <a:noFill/>
                </a:ln>
                <a:solidFill>
                  <a:srgbClr val="002060"/>
                </a:solidFill>
                <a:effectLst/>
                <a:uLnTx/>
                <a:uFillTx/>
                <a:latin typeface="Calibri"/>
                <a:ea typeface="+mn-ea"/>
                <a:cs typeface="+mn-cs"/>
              </a:rPr>
              <a:t>Sozialdienst und Resozialisierung</a:t>
            </a:r>
          </a:p>
          <a:p>
            <a:pPr marL="171450" indent="-171450">
              <a:buFont typeface="Arial" panose="020B0604020202020204" pitchFamily="34" charset="0"/>
              <a:buChar char="•"/>
              <a:defRPr/>
            </a:pPr>
            <a:r>
              <a:rPr lang="de-DE" sz="1050">
                <a:solidFill>
                  <a:srgbClr val="002060"/>
                </a:solidFill>
                <a:latin typeface="Calibri"/>
              </a:rPr>
              <a:t>Neuplanung/Wiedereinstieg berufliche Laufbahn</a:t>
            </a:r>
            <a:endParaRPr kumimoji="0" lang="de-DE" sz="1050" b="0" i="0" u="none" strike="noStrike" kern="1200" cap="none" spc="0" normalizeH="0" baseline="0" noProof="0">
              <a:ln>
                <a:noFill/>
              </a:ln>
              <a:solidFill>
                <a:srgbClr val="002060"/>
              </a:solidFill>
              <a:effectLst/>
              <a:uLnTx/>
              <a:uFillTx/>
              <a:latin typeface="Calibri"/>
              <a:ea typeface="+mn-ea"/>
              <a:cs typeface="+mn-cs"/>
            </a:endParaRPr>
          </a:p>
        </p:txBody>
      </p:sp>
      <p:sp>
        <p:nvSpPr>
          <p:cNvPr id="17" name="Textfeld 16">
            <a:extLst>
              <a:ext uri="{FF2B5EF4-FFF2-40B4-BE49-F238E27FC236}">
                <a16:creationId xmlns:a16="http://schemas.microsoft.com/office/drawing/2014/main" id="{9A981A46-1172-F44A-7714-F4B902A011AB}"/>
              </a:ext>
            </a:extLst>
          </p:cNvPr>
          <p:cNvSpPr txBox="1"/>
          <p:nvPr/>
        </p:nvSpPr>
        <p:spPr>
          <a:xfrm>
            <a:off x="7227391" y="3821583"/>
            <a:ext cx="3452648" cy="2162130"/>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1" i="0" u="none" strike="noStrike" kern="1200" cap="none" spc="0" normalizeH="0" baseline="0" noProof="0">
                <a:ln>
                  <a:noFill/>
                </a:ln>
                <a:solidFill>
                  <a:srgbClr val="002060"/>
                </a:solidFill>
                <a:effectLst/>
                <a:uLnTx/>
                <a:uFillTx/>
                <a:latin typeface="Calibri"/>
                <a:ea typeface="+mn-ea"/>
                <a:cs typeface="+mn-cs"/>
              </a:rPr>
              <a:t>IRENA (Intensivierte Rehabilitationsnachsorge</a:t>
            </a:r>
            <a:r>
              <a:rPr kumimoji="0" lang="de-DE" sz="1050" b="0" i="0" u="none" strike="noStrike" kern="1200" cap="none" spc="0" normalizeH="0" baseline="0" noProof="0">
                <a:ln>
                  <a:noFill/>
                </a:ln>
                <a:solidFill>
                  <a:srgbClr val="002060"/>
                </a:solidFill>
                <a:effectLst/>
                <a:uLnTx/>
                <a:uFillTx/>
                <a:latin typeface="Calibri"/>
                <a:ea typeface="+mn-ea"/>
                <a:cs typeface="+mn-cs"/>
              </a:rPr>
              <a:t>):</a:t>
            </a:r>
          </a:p>
          <a:p>
            <a:pPr marL="357188" marR="0" lvl="1"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1000" b="0" i="0" u="none" strike="noStrike" kern="1200" cap="none" spc="0" normalizeH="0" baseline="0" noProof="0">
                <a:ln>
                  <a:noFill/>
                </a:ln>
                <a:solidFill>
                  <a:srgbClr val="002060"/>
                </a:solidFill>
                <a:effectLst/>
                <a:uLnTx/>
                <a:uFillTx/>
                <a:latin typeface="Calibri"/>
                <a:ea typeface="+mn-ea"/>
                <a:cs typeface="+mn-cs"/>
              </a:rPr>
              <a:t>Sport- und Bewegungstherapie, Physiotherapie</a:t>
            </a:r>
          </a:p>
          <a:p>
            <a:pPr marL="357188" marR="0" lvl="1"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1000" b="0" i="0" u="none" strike="noStrike" kern="1200" cap="none" spc="0" normalizeH="0" baseline="0" noProof="0">
                <a:ln>
                  <a:noFill/>
                </a:ln>
                <a:solidFill>
                  <a:srgbClr val="002060"/>
                </a:solidFill>
                <a:effectLst/>
                <a:uLnTx/>
                <a:uFillTx/>
                <a:latin typeface="Calibri"/>
                <a:ea typeface="+mn-ea"/>
                <a:cs typeface="+mn-cs"/>
              </a:rPr>
              <a:t>Klinische Psychologie, Arbeitstherapie, Klinische Sozialarbeit</a:t>
            </a:r>
          </a:p>
          <a:p>
            <a:pPr marL="357188" marR="0" lvl="1" indent="-180975" algn="l" defTabSz="914400" rtl="0" eaLnBrk="1" fontAlgn="auto" latinLnBrk="0" hangingPunct="1">
              <a:lnSpc>
                <a:spcPct val="100000"/>
              </a:lnSpc>
              <a:spcBef>
                <a:spcPts val="0"/>
              </a:spcBef>
              <a:spcAft>
                <a:spcPts val="0"/>
              </a:spcAft>
              <a:buClrTx/>
              <a:buSzTx/>
              <a:buFont typeface="+mj-lt"/>
              <a:buAutoNum type="arabicPeriod"/>
              <a:tabLst/>
              <a:defRPr/>
            </a:pPr>
            <a:r>
              <a:rPr kumimoji="0" lang="de-DE" sz="1000" b="0" i="0" u="none" strike="noStrike" kern="1200" cap="none" spc="0" normalizeH="0" baseline="0" noProof="0">
                <a:ln>
                  <a:noFill/>
                </a:ln>
                <a:solidFill>
                  <a:srgbClr val="002060"/>
                </a:solidFill>
                <a:effectLst/>
                <a:uLnTx/>
                <a:uFillTx/>
                <a:latin typeface="Calibri"/>
                <a:ea typeface="+mn-ea"/>
                <a:cs typeface="+mn-cs"/>
              </a:rPr>
              <a:t>Information/Schulung/Motivation/Ernährungsmedizin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1" i="0" u="none" strike="noStrike" kern="1200" cap="none" spc="0" normalizeH="0" baseline="0" noProof="0">
                <a:ln>
                  <a:noFill/>
                </a:ln>
                <a:solidFill>
                  <a:srgbClr val="002060"/>
                </a:solidFill>
                <a:effectLst/>
                <a:uLnTx/>
                <a:uFillTx/>
                <a:latin typeface="Calibri"/>
                <a:ea typeface="+mn-ea"/>
                <a:cs typeface="+mn-cs"/>
              </a:rPr>
              <a:t>T-RENA (Trainingstherapeutische Rehabilitationsnachsorge</a:t>
            </a:r>
            <a:r>
              <a:rPr kumimoji="0" lang="de-DE" sz="1050" b="0" i="0" u="none" strike="noStrike" kern="1200" cap="none" spc="0" normalizeH="0" baseline="0" noProof="0">
                <a:ln>
                  <a:noFill/>
                </a:ln>
                <a:solidFill>
                  <a:srgbClr val="002060"/>
                </a:solidFill>
                <a:effectLst/>
                <a:uLnTx/>
                <a:uFillTx/>
                <a:latin typeface="Calibri"/>
                <a:ea typeface="+mn-ea"/>
                <a:cs typeface="+mn-cs"/>
              </a:rPr>
              <a:t>):</a:t>
            </a:r>
            <a:endParaRPr lang="de-DE" sz="1050">
              <a:solidFill>
                <a:srgbClr val="002060"/>
              </a:solidFill>
              <a:latin typeface="Calibri"/>
            </a:endParaRPr>
          </a:p>
          <a:p>
            <a:pPr marL="357188" lvl="1" indent="-171450">
              <a:buFont typeface="Arial" panose="020B0604020202020204" pitchFamily="34" charset="0"/>
              <a:buChar char="•"/>
              <a:defRPr/>
            </a:pPr>
            <a:r>
              <a:rPr kumimoji="0" lang="de-DE" sz="1050" b="0" i="0" u="none" strike="noStrike" kern="1200" cap="none" spc="0" normalizeH="0" baseline="0" noProof="0">
                <a:ln>
                  <a:noFill/>
                </a:ln>
                <a:solidFill>
                  <a:srgbClr val="002060"/>
                </a:solidFill>
                <a:effectLst/>
                <a:uLnTx/>
                <a:uFillTx/>
                <a:latin typeface="Calibri"/>
                <a:ea typeface="+mn-ea"/>
                <a:cs typeface="+mn-cs"/>
              </a:rPr>
              <a:t>Medizinische Trainingstherapie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050" b="1" i="0" u="none" strike="noStrike" kern="1200" cap="none" spc="0" normalizeH="0" baseline="0" noProof="0">
                <a:ln>
                  <a:noFill/>
                </a:ln>
                <a:solidFill>
                  <a:srgbClr val="002060"/>
                </a:solidFill>
                <a:effectLst/>
                <a:uLnTx/>
                <a:uFillTx/>
                <a:latin typeface="Calibri"/>
                <a:ea typeface="+mn-ea"/>
                <a:cs typeface="+mn-cs"/>
              </a:rPr>
              <a:t>Rehabilitationssport und Funktionstraining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50" b="1">
                <a:solidFill>
                  <a:srgbClr val="002060"/>
                </a:solidFill>
                <a:latin typeface="Calibri"/>
              </a:rPr>
              <a:t>Digitale Rehabilitations-Nachsorge</a:t>
            </a:r>
          </a:p>
          <a:p>
            <a:pPr marL="357188" lvl="1" indent="-171450">
              <a:buFont typeface="Arial" panose="020B0604020202020204" pitchFamily="34" charset="0"/>
              <a:buChar char="•"/>
              <a:defRPr/>
            </a:pPr>
            <a:r>
              <a:rPr kumimoji="0" lang="de-DE" sz="1050" i="0" u="none" strike="noStrike" kern="1200" cap="none" spc="0" normalizeH="0" baseline="0" noProof="0">
                <a:ln>
                  <a:noFill/>
                </a:ln>
                <a:solidFill>
                  <a:srgbClr val="002060"/>
                </a:solidFill>
                <a:effectLst/>
                <a:uLnTx/>
                <a:uFillTx/>
                <a:latin typeface="Calibri"/>
                <a:ea typeface="+mn-ea"/>
                <a:cs typeface="+mn-cs"/>
              </a:rPr>
              <a:t>Caspar Plattform</a:t>
            </a:r>
          </a:p>
          <a:p>
            <a:pPr marL="357188" lvl="1" indent="-171450">
              <a:buFont typeface="Arial" panose="020B0604020202020204" pitchFamily="34" charset="0"/>
              <a:buChar char="•"/>
              <a:defRPr/>
            </a:pPr>
            <a:r>
              <a:rPr lang="de-DE" sz="1050" err="1">
                <a:solidFill>
                  <a:srgbClr val="002060"/>
                </a:solidFill>
                <a:latin typeface="Calibri"/>
              </a:rPr>
              <a:t>EvoCare</a:t>
            </a:r>
            <a:r>
              <a:rPr lang="de-DE" sz="1050">
                <a:solidFill>
                  <a:srgbClr val="002060"/>
                </a:solidFill>
                <a:latin typeface="Calibri"/>
              </a:rPr>
              <a:t> Telemedizin</a:t>
            </a:r>
          </a:p>
          <a:p>
            <a:pPr marL="171450" indent="-171450">
              <a:buFont typeface="Arial" panose="020B0604020202020204" pitchFamily="34" charset="0"/>
              <a:buChar char="•"/>
              <a:defRPr/>
            </a:pPr>
            <a:r>
              <a:rPr kumimoji="0" lang="de-DE" sz="1050" b="1" i="0" u="none" strike="noStrike" kern="1200" cap="none" spc="0" normalizeH="0" baseline="0" noProof="0" err="1">
                <a:ln>
                  <a:noFill/>
                </a:ln>
                <a:solidFill>
                  <a:srgbClr val="002060"/>
                </a:solidFill>
                <a:effectLst/>
                <a:uLnTx/>
                <a:uFillTx/>
                <a:latin typeface="Calibri"/>
                <a:ea typeface="+mn-ea"/>
                <a:cs typeface="+mn-cs"/>
              </a:rPr>
              <a:t>PsyRENA</a:t>
            </a:r>
            <a:r>
              <a:rPr kumimoji="0" lang="de-DE" sz="1050" b="1" i="0" u="none" strike="noStrike" kern="1200" cap="none" spc="0" normalizeH="0" baseline="0" noProof="0">
                <a:ln>
                  <a:noFill/>
                </a:ln>
                <a:solidFill>
                  <a:srgbClr val="002060"/>
                </a:solidFill>
                <a:effectLst/>
                <a:uLnTx/>
                <a:uFillTx/>
                <a:latin typeface="Calibri"/>
                <a:ea typeface="+mn-ea"/>
                <a:cs typeface="+mn-cs"/>
              </a:rPr>
              <a:t> (Psychosomatische Rehabilitationsnachsorge)</a:t>
            </a:r>
            <a:endParaRPr kumimoji="0" lang="de-DE" sz="1050" i="0" u="none" strike="noStrike" kern="1200" cap="none" spc="0" normalizeH="0" baseline="0" noProof="0">
              <a:ln>
                <a:noFill/>
              </a:ln>
              <a:solidFill>
                <a:srgbClr val="002060"/>
              </a:solidFill>
              <a:effectLst/>
              <a:uLnTx/>
              <a:uFillTx/>
              <a:latin typeface="Calibri"/>
              <a:ea typeface="+mn-ea"/>
              <a:cs typeface="+mn-cs"/>
            </a:endParaRPr>
          </a:p>
        </p:txBody>
      </p:sp>
      <p:sp>
        <p:nvSpPr>
          <p:cNvPr id="7" name="Textplatzhalter 6">
            <a:extLst>
              <a:ext uri="{FF2B5EF4-FFF2-40B4-BE49-F238E27FC236}">
                <a16:creationId xmlns:a16="http://schemas.microsoft.com/office/drawing/2014/main" id="{B25DD45C-F0C1-0446-8F17-BA02FD1D59AA}"/>
              </a:ext>
            </a:extLst>
          </p:cNvPr>
          <p:cNvSpPr>
            <a:spLocks noGrp="1"/>
          </p:cNvSpPr>
          <p:nvPr>
            <p:ph type="body" sz="quarter" idx="14"/>
          </p:nvPr>
        </p:nvSpPr>
        <p:spPr/>
        <p:txBody>
          <a:bodyPr/>
          <a:lstStyle/>
          <a:p>
            <a:r>
              <a:rPr kumimoji="0" lang="de-DE" altLang="de-DE" sz="900" b="1" u="none" strike="noStrike" kern="1200" cap="none" spc="0" normalizeH="0" baseline="0" noProof="0">
                <a:ln>
                  <a:noFill/>
                </a:ln>
                <a:effectLst/>
                <a:uLnTx/>
                <a:uFillTx/>
                <a:ea typeface="+mn-ea"/>
                <a:cs typeface="+mn-cs"/>
              </a:rPr>
              <a:t>IRENA: </a:t>
            </a:r>
            <a:r>
              <a:rPr lang="de-DE" altLang="de-DE" sz="900" b="0"/>
              <a:t>I</a:t>
            </a:r>
            <a:r>
              <a:rPr kumimoji="0" lang="de-DE" altLang="de-DE" sz="900" b="0" u="none" strike="noStrike" kern="1200" cap="none" spc="0" normalizeH="0" baseline="0" noProof="0" err="1">
                <a:ln>
                  <a:noFill/>
                </a:ln>
                <a:effectLst/>
                <a:uLnTx/>
                <a:uFillTx/>
                <a:ea typeface="+mn-ea"/>
                <a:cs typeface="+mn-cs"/>
              </a:rPr>
              <a:t>ntensivierte</a:t>
            </a:r>
            <a:r>
              <a:rPr kumimoji="0" lang="de-DE" altLang="de-DE" sz="900" b="0" u="none" strike="noStrike" kern="1200" cap="none" spc="0" normalizeH="0" baseline="0" noProof="0">
                <a:ln>
                  <a:noFill/>
                </a:ln>
                <a:effectLst/>
                <a:uLnTx/>
                <a:uFillTx/>
                <a:ea typeface="+mn-ea"/>
                <a:cs typeface="+mn-cs"/>
              </a:rPr>
              <a:t> Rehabilitationsnachsorge;</a:t>
            </a:r>
            <a:r>
              <a:rPr kumimoji="0" lang="de-DE" altLang="de-DE" sz="900" u="none" strike="noStrike" kern="1200" cap="none" spc="0" normalizeH="0" baseline="0" noProof="0">
                <a:ln>
                  <a:noFill/>
                </a:ln>
                <a:effectLst/>
                <a:uLnTx/>
                <a:uFillTx/>
                <a:ea typeface="+mn-ea"/>
                <a:cs typeface="+mn-cs"/>
              </a:rPr>
              <a:t> </a:t>
            </a:r>
            <a:r>
              <a:rPr lang="de-DE" altLang="de-DE" sz="900"/>
              <a:t>P</a:t>
            </a:r>
            <a:r>
              <a:rPr kumimoji="0" lang="de-DE" altLang="de-DE" sz="900" u="none" strike="noStrike" kern="1200" cap="none" spc="0" normalizeH="0" baseline="0" noProof="0" err="1">
                <a:ln>
                  <a:noFill/>
                </a:ln>
                <a:effectLst/>
                <a:uLnTx/>
                <a:uFillTx/>
                <a:ea typeface="+mn-ea"/>
                <a:cs typeface="+mn-cs"/>
              </a:rPr>
              <a:t>syRENA</a:t>
            </a:r>
            <a:r>
              <a:rPr lang="de-DE" altLang="de-DE" sz="900" b="0"/>
              <a:t>: Psychosomatische Rehabilitationsnachsorge; </a:t>
            </a:r>
            <a:r>
              <a:rPr lang="de-DE" altLang="de-DE" sz="900"/>
              <a:t>T-TRENA: </a:t>
            </a:r>
            <a:r>
              <a:rPr lang="de-DE" altLang="de-DE" sz="900" b="0"/>
              <a:t>Trainingstherapeutische Rehabilitationsnachsorge.</a:t>
            </a:r>
            <a:endParaRPr kumimoji="0" lang="de-DE" altLang="de-DE" sz="900" b="0" u="none" strike="noStrike" kern="1200" cap="none" spc="0" normalizeH="0" baseline="0" noProof="0">
              <a:ln>
                <a:noFill/>
              </a:ln>
              <a:effectLst/>
              <a:uLnTx/>
              <a:uFillTx/>
              <a:ea typeface="+mn-ea"/>
              <a:cs typeface="+mn-cs"/>
            </a:endParaRPr>
          </a:p>
          <a:p>
            <a:r>
              <a:rPr kumimoji="0" lang="de-DE" altLang="de-DE" sz="900" b="1" u="none" strike="noStrike" kern="1200" cap="none" spc="0" normalizeH="0" baseline="0" noProof="0">
                <a:ln>
                  <a:noFill/>
                </a:ln>
                <a:effectLst/>
                <a:uLnTx/>
                <a:uFillTx/>
                <a:ea typeface="+mn-ea"/>
                <a:cs typeface="+mn-cs"/>
              </a:rPr>
              <a:t>Referenzen: </a:t>
            </a:r>
            <a:r>
              <a:rPr lang="de-DE" altLang="de-DE" sz="900"/>
              <a:t>1.</a:t>
            </a:r>
            <a:r>
              <a:rPr lang="de-DE" altLang="de-DE" sz="900" b="0"/>
              <a:t> </a:t>
            </a:r>
            <a:r>
              <a:rPr kumimoji="0" lang="de-DE" altLang="de-DE" sz="900" b="0" u="none" strike="noStrike" kern="1200" cap="none" spc="0" normalizeH="0" baseline="0" noProof="0">
                <a:ln>
                  <a:noFill/>
                </a:ln>
                <a:effectLst/>
                <a:uLnTx/>
                <a:uFillTx/>
                <a:ea typeface="+mn-ea"/>
                <a:cs typeface="+mn-cs"/>
              </a:rPr>
              <a:t>Mit freundlicher </a:t>
            </a:r>
            <a:r>
              <a:rPr lang="de-DE" altLang="de-DE" sz="900" b="0"/>
              <a:t>Genehmigung </a:t>
            </a:r>
            <a:r>
              <a:rPr lang="de-DE" sz="900" b="0"/>
              <a:t> von PD Dr. med. Athanasios </a:t>
            </a:r>
            <a:r>
              <a:rPr lang="de-DE" sz="900" b="0" err="1"/>
              <a:t>Tsianakas</a:t>
            </a:r>
            <a:r>
              <a:rPr lang="de-DE" sz="900" b="0"/>
              <a:t>, Fachklinik Bad Bentheim, Chefarzt Dermatologie.</a:t>
            </a:r>
          </a:p>
        </p:txBody>
      </p:sp>
      <p:sp>
        <p:nvSpPr>
          <p:cNvPr id="10" name="Textfeld 9">
            <a:extLst>
              <a:ext uri="{FF2B5EF4-FFF2-40B4-BE49-F238E27FC236}">
                <a16:creationId xmlns:a16="http://schemas.microsoft.com/office/drawing/2014/main" id="{82836779-D390-14F9-5ED3-4DAF3740DCD6}"/>
              </a:ext>
            </a:extLst>
          </p:cNvPr>
          <p:cNvSpPr txBox="1"/>
          <p:nvPr/>
        </p:nvSpPr>
        <p:spPr>
          <a:xfrm>
            <a:off x="822049" y="3811341"/>
            <a:ext cx="2090035" cy="1708160"/>
          </a:xfrm>
          <a:prstGeom prst="rect">
            <a:avLst/>
          </a:prstGeom>
          <a:noFill/>
        </p:spPr>
        <p:txBody>
          <a:bodyPr wrap="square" rtlCol="0">
            <a:spAutoFit/>
          </a:bodyPr>
          <a:lstStyle/>
          <a:p>
            <a:pPr marL="177800" marR="0" lvl="0" indent="-169863" algn="l" defTabSz="914400" rtl="0" eaLnBrk="1" fontAlgn="auto" latinLnBrk="0" hangingPunct="1">
              <a:lnSpc>
                <a:spcPct val="100000"/>
              </a:lnSpc>
              <a:spcBef>
                <a:spcPts val="0"/>
              </a:spcBef>
              <a:spcAft>
                <a:spcPts val="0"/>
              </a:spcAft>
              <a:buClrTx/>
              <a:buSzTx/>
              <a:buFontTx/>
              <a:buNone/>
              <a:defRPr/>
            </a:pPr>
            <a:r>
              <a:rPr kumimoji="0" lang="de-DE" sz="1050" b="1" i="0" u="none" strike="noStrike" kern="1200" cap="none" spc="0" normalizeH="0" baseline="0" noProof="0">
                <a:ln>
                  <a:noFill/>
                </a:ln>
                <a:solidFill>
                  <a:srgbClr val="002060"/>
                </a:solidFill>
                <a:effectLst/>
                <a:uLnTx/>
                <a:uFillTx/>
                <a:latin typeface="Calibri"/>
                <a:ea typeface="+mn-ea"/>
                <a:cs typeface="+mn-cs"/>
              </a:rPr>
              <a:t>Schwerpunkte:</a:t>
            </a:r>
          </a:p>
          <a:p>
            <a:pPr marL="1778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de-DE" sz="1050" b="0" i="0" u="none" strike="noStrike" kern="1200" cap="none" spc="0" normalizeH="0" baseline="0" noProof="0">
                <a:ln>
                  <a:noFill/>
                </a:ln>
                <a:solidFill>
                  <a:srgbClr val="002060"/>
                </a:solidFill>
                <a:effectLst/>
                <a:uLnTx/>
                <a:uFillTx/>
                <a:latin typeface="Calibri"/>
                <a:ea typeface="+mn-ea"/>
                <a:cs typeface="+mn-cs"/>
              </a:rPr>
              <a:t>Psycho-Onkologie </a:t>
            </a:r>
          </a:p>
          <a:p>
            <a:pPr marL="1778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de-DE" sz="1050" b="0" i="0" u="none" strike="noStrike" kern="1200" cap="none" spc="0" normalizeH="0" baseline="0" noProof="0">
                <a:ln>
                  <a:noFill/>
                </a:ln>
                <a:solidFill>
                  <a:srgbClr val="002060"/>
                </a:solidFill>
                <a:effectLst/>
                <a:uLnTx/>
                <a:uFillTx/>
                <a:latin typeface="Calibri"/>
                <a:ea typeface="+mn-ea"/>
                <a:cs typeface="+mn-cs"/>
              </a:rPr>
              <a:t>Aktivierende Bewegungstherapie</a:t>
            </a:r>
          </a:p>
          <a:p>
            <a:pPr marL="1778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de-DE" sz="1050" b="0" i="0" u="none" strike="noStrike" kern="1200" cap="none" spc="0" normalizeH="0" baseline="0" noProof="0">
                <a:ln>
                  <a:noFill/>
                </a:ln>
                <a:solidFill>
                  <a:srgbClr val="002060"/>
                </a:solidFill>
                <a:effectLst/>
                <a:uLnTx/>
                <a:uFillTx/>
                <a:latin typeface="Calibri"/>
                <a:ea typeface="+mn-ea"/>
                <a:cs typeface="+mn-cs"/>
              </a:rPr>
              <a:t>Entspannungstherapie</a:t>
            </a:r>
          </a:p>
          <a:p>
            <a:pPr marL="1778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de-DE" sz="1050" b="0" i="0" u="none" strike="noStrike" kern="1200" cap="none" spc="0" normalizeH="0" baseline="0" noProof="0">
                <a:ln>
                  <a:noFill/>
                </a:ln>
                <a:solidFill>
                  <a:srgbClr val="002060"/>
                </a:solidFill>
                <a:effectLst/>
                <a:uLnTx/>
                <a:uFillTx/>
                <a:latin typeface="Calibri"/>
                <a:ea typeface="+mn-ea"/>
                <a:cs typeface="+mn-cs"/>
              </a:rPr>
              <a:t>Sozialmedizinische Betreuung zur Resozialisierung</a:t>
            </a:r>
          </a:p>
          <a:p>
            <a:pPr marL="1778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de-DE" sz="1050">
                <a:solidFill>
                  <a:srgbClr val="002060"/>
                </a:solidFill>
                <a:latin typeface="Calibri"/>
              </a:rPr>
              <a:t>P</a:t>
            </a:r>
            <a:r>
              <a:rPr kumimoji="0" lang="de-DE" sz="1050" b="0" i="0" u="none" strike="noStrike" kern="1200" cap="none" spc="0" normalizeH="0" baseline="0" noProof="0">
                <a:ln>
                  <a:noFill/>
                </a:ln>
                <a:solidFill>
                  <a:srgbClr val="002060"/>
                </a:solidFill>
                <a:effectLst/>
                <a:uLnTx/>
                <a:uFillTx/>
                <a:latin typeface="Calibri"/>
                <a:ea typeface="+mn-ea"/>
                <a:cs typeface="+mn-cs"/>
              </a:rPr>
              <a:t>ost-Rehabilitation- Nachsorgeprogramme </a:t>
            </a:r>
            <a:br>
              <a:rPr kumimoji="0" lang="de-DE" sz="1050" b="0" i="0" u="none" strike="noStrike" kern="1200" cap="none" spc="0" normalizeH="0" baseline="0" noProof="0">
                <a:ln>
                  <a:noFill/>
                </a:ln>
                <a:solidFill>
                  <a:srgbClr val="002060"/>
                </a:solidFill>
                <a:effectLst/>
                <a:uLnTx/>
                <a:uFillTx/>
                <a:latin typeface="Calibri"/>
                <a:ea typeface="+mn-ea"/>
                <a:cs typeface="+mn-cs"/>
              </a:rPr>
            </a:br>
            <a:r>
              <a:rPr kumimoji="0" lang="de-DE" sz="1050" b="0" i="0" u="none" strike="noStrike" kern="1200" cap="none" spc="0" normalizeH="0" baseline="0" noProof="0">
                <a:ln>
                  <a:noFill/>
                </a:ln>
                <a:solidFill>
                  <a:srgbClr val="002060"/>
                </a:solidFill>
                <a:effectLst/>
                <a:uLnTx/>
                <a:uFillTx/>
                <a:latin typeface="Calibri"/>
                <a:ea typeface="+mn-ea"/>
                <a:cs typeface="+mn-cs"/>
              </a:rPr>
              <a:t>(IRENA, T-RENA, </a:t>
            </a:r>
            <a:r>
              <a:rPr lang="de-DE" sz="1050">
                <a:solidFill>
                  <a:srgbClr val="002060"/>
                </a:solidFill>
                <a:latin typeface="Calibri"/>
              </a:rPr>
              <a:t>P</a:t>
            </a:r>
            <a:r>
              <a:rPr kumimoji="0" lang="de-DE" sz="1050" b="0" i="0" u="none" strike="noStrike" kern="1200" cap="none" spc="0" normalizeH="0" baseline="0" noProof="0" err="1">
                <a:ln>
                  <a:noFill/>
                </a:ln>
                <a:solidFill>
                  <a:srgbClr val="002060"/>
                </a:solidFill>
                <a:effectLst/>
                <a:uLnTx/>
                <a:uFillTx/>
                <a:latin typeface="Calibri"/>
                <a:ea typeface="+mn-ea"/>
                <a:cs typeface="+mn-cs"/>
              </a:rPr>
              <a:t>syRENA</a:t>
            </a:r>
            <a:r>
              <a:rPr kumimoji="0" lang="de-DE" sz="1050" b="0" i="0" u="none" strike="noStrike" kern="1200" cap="none" spc="0" normalizeH="0" baseline="0" noProof="0">
                <a:ln>
                  <a:noFill/>
                </a:ln>
                <a:solidFill>
                  <a:srgbClr val="002060"/>
                </a:solidFill>
                <a:effectLst/>
                <a:uLnTx/>
                <a:uFillTx/>
                <a:latin typeface="Calibri"/>
                <a:ea typeface="+mn-ea"/>
                <a:cs typeface="+mn-cs"/>
              </a:rPr>
              <a:t>)</a:t>
            </a:r>
          </a:p>
        </p:txBody>
      </p:sp>
      <p:pic>
        <p:nvPicPr>
          <p:cNvPr id="22" name="Grafik 21" descr="Ein Bild, das Yoga, Knie, Balance, Yogapants enthält.&#10;&#10;Automatisch generierte Beschreibung">
            <a:extLst>
              <a:ext uri="{FF2B5EF4-FFF2-40B4-BE49-F238E27FC236}">
                <a16:creationId xmlns:a16="http://schemas.microsoft.com/office/drawing/2014/main" id="{9857F077-F5E9-E74A-96A2-C56C6825EDE6}"/>
              </a:ext>
            </a:extLst>
          </p:cNvPr>
          <p:cNvPicPr>
            <a:picLocks noChangeAspect="1"/>
          </p:cNvPicPr>
          <p:nvPr/>
        </p:nvPicPr>
        <p:blipFill rotWithShape="1">
          <a:blip r:embed="rId3">
            <a:extLst>
              <a:ext uri="{28A0092B-C50C-407E-A947-70E740481C1C}">
                <a14:useLocalDpi xmlns:a14="http://schemas.microsoft.com/office/drawing/2010/main" val="0"/>
              </a:ext>
            </a:extLst>
          </a:blip>
          <a:srcRect l="20676" r="5127" b="14925"/>
          <a:stretch/>
        </p:blipFill>
        <p:spPr>
          <a:xfrm>
            <a:off x="821312" y="2194665"/>
            <a:ext cx="2127125" cy="1626492"/>
          </a:xfrm>
          <a:prstGeom prst="rect">
            <a:avLst/>
          </a:prstGeom>
        </p:spPr>
      </p:pic>
      <p:pic>
        <p:nvPicPr>
          <p:cNvPr id="25" name="Grafik 24" descr="Ein Bild, das Kleidung, Person, Im Haus, Menschen enthält.&#10;&#10;Automatisch generierte Beschreibung">
            <a:extLst>
              <a:ext uri="{FF2B5EF4-FFF2-40B4-BE49-F238E27FC236}">
                <a16:creationId xmlns:a16="http://schemas.microsoft.com/office/drawing/2014/main" id="{77542FF8-EBED-784D-8709-E90A3F3506BB}"/>
              </a:ext>
            </a:extLst>
          </p:cNvPr>
          <p:cNvPicPr>
            <a:picLocks noChangeAspect="1"/>
          </p:cNvPicPr>
          <p:nvPr/>
        </p:nvPicPr>
        <p:blipFill rotWithShape="1">
          <a:blip r:embed="rId4">
            <a:extLst>
              <a:ext uri="{28A0092B-C50C-407E-A947-70E740481C1C}">
                <a14:useLocalDpi xmlns:a14="http://schemas.microsoft.com/office/drawing/2010/main" val="0"/>
              </a:ext>
            </a:extLst>
          </a:blip>
          <a:srcRect l="11442" t="17446" r="3022" b="26002"/>
          <a:stretch/>
        </p:blipFill>
        <p:spPr>
          <a:xfrm>
            <a:off x="3242582" y="2194665"/>
            <a:ext cx="3689285" cy="1626137"/>
          </a:xfrm>
          <a:prstGeom prst="rect">
            <a:avLst/>
          </a:prstGeom>
        </p:spPr>
      </p:pic>
      <p:pic>
        <p:nvPicPr>
          <p:cNvPr id="28" name="Grafik 27" descr="Ein Bild, das Person, Kleidung, Im Haus, Wand enthält.&#10;&#10;Automatisch generierte Beschreibung">
            <a:extLst>
              <a:ext uri="{FF2B5EF4-FFF2-40B4-BE49-F238E27FC236}">
                <a16:creationId xmlns:a16="http://schemas.microsoft.com/office/drawing/2014/main" id="{16A153CF-CE41-DE4A-B0BA-60720B2880D0}"/>
              </a:ext>
            </a:extLst>
          </p:cNvPr>
          <p:cNvPicPr>
            <a:picLocks noChangeAspect="1"/>
          </p:cNvPicPr>
          <p:nvPr/>
        </p:nvPicPr>
        <p:blipFill rotWithShape="1">
          <a:blip r:embed="rId5">
            <a:extLst>
              <a:ext uri="{28A0092B-C50C-407E-A947-70E740481C1C}">
                <a14:useLocalDpi xmlns:a14="http://schemas.microsoft.com/office/drawing/2010/main" val="0"/>
              </a:ext>
            </a:extLst>
          </a:blip>
          <a:srcRect l="2092" t="6275" r="4027" b="27438"/>
          <a:stretch/>
        </p:blipFill>
        <p:spPr>
          <a:xfrm>
            <a:off x="7226701" y="2194664"/>
            <a:ext cx="3452648" cy="1626137"/>
          </a:xfrm>
          <a:prstGeom prst="rect">
            <a:avLst/>
          </a:prstGeom>
        </p:spPr>
      </p:pic>
    </p:spTree>
    <p:extLst>
      <p:ext uri="{BB962C8B-B14F-4D97-AF65-F5344CB8AC3E}">
        <p14:creationId xmlns:p14="http://schemas.microsoft.com/office/powerpoint/2010/main" val="1251074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1E0D87E-0491-EB3F-15B7-B5E27C817E52}"/>
              </a:ext>
            </a:extLst>
          </p:cNvPr>
          <p:cNvSpPr>
            <a:spLocks noGrp="1"/>
          </p:cNvSpPr>
          <p:nvPr>
            <p:ph idx="1"/>
          </p:nvPr>
        </p:nvSpPr>
        <p:spPr>
          <a:xfrm>
            <a:off x="479425" y="1240092"/>
            <a:ext cx="10391398" cy="3647122"/>
          </a:xfrm>
        </p:spPr>
        <p:txBody>
          <a:bodyPr/>
          <a:lstStyle/>
          <a:p>
            <a:pPr marL="0">
              <a:spcBef>
                <a:spcPct val="0"/>
              </a:spcBef>
              <a:buNone/>
            </a:pPr>
            <a:r>
              <a:rPr lang="de-DE" b="1">
                <a:solidFill>
                  <a:srgbClr val="002060"/>
                </a:solidFill>
                <a:latin typeface="Calibri" panose="020F0502020204030204"/>
                <a:ea typeface="+mj-ea"/>
                <a:cs typeface="+mj-cs"/>
              </a:rPr>
              <a:t>Beispiel eines speziellen Versorgungsangebots:</a:t>
            </a:r>
            <a:r>
              <a:rPr lang="de-DE" b="1" baseline="30000">
                <a:solidFill>
                  <a:srgbClr val="002060"/>
                </a:solidFill>
                <a:latin typeface="Calibri" panose="020F0502020204030204"/>
                <a:ea typeface="+mj-ea"/>
                <a:cs typeface="+mj-cs"/>
              </a:rPr>
              <a:t>1</a:t>
            </a:r>
            <a:r>
              <a:rPr lang="de-DE" b="1">
                <a:solidFill>
                  <a:srgbClr val="002060"/>
                </a:solidFill>
                <a:latin typeface="Calibri" panose="020F0502020204030204"/>
                <a:ea typeface="+mj-ea"/>
                <a:cs typeface="+mj-cs"/>
              </a:rPr>
              <a:t> </a:t>
            </a:r>
          </a:p>
          <a:p>
            <a:pPr marL="0">
              <a:spcBef>
                <a:spcPct val="0"/>
              </a:spcBef>
              <a:buNone/>
            </a:pPr>
            <a:endParaRPr lang="de-DE" sz="1050" b="1">
              <a:solidFill>
                <a:srgbClr val="002060"/>
              </a:solidFill>
              <a:latin typeface="Calibri" panose="020F0502020204030204"/>
              <a:ea typeface="+mj-ea"/>
              <a:cs typeface="+mj-cs"/>
            </a:endParaRPr>
          </a:p>
          <a:p>
            <a:pPr marL="0">
              <a:spcBef>
                <a:spcPct val="0"/>
              </a:spcBef>
              <a:buNone/>
            </a:pPr>
            <a:r>
              <a:rPr lang="de-DE" b="1">
                <a:solidFill>
                  <a:srgbClr val="002060"/>
                </a:solidFill>
                <a:ea typeface="+mj-ea"/>
                <a:cs typeface="+mj-cs"/>
              </a:rPr>
              <a:t> „Leben nach Krebs Sprechstunde“ </a:t>
            </a:r>
          </a:p>
          <a:p>
            <a:pPr marL="0">
              <a:spcBef>
                <a:spcPct val="0"/>
              </a:spcBef>
              <a:buNone/>
            </a:pPr>
            <a:r>
              <a:rPr lang="de-DE" b="1">
                <a:solidFill>
                  <a:srgbClr val="002060"/>
                </a:solidFill>
                <a:ea typeface="+mj-ea"/>
                <a:cs typeface="+mj-cs"/>
              </a:rPr>
              <a:t>am </a:t>
            </a:r>
            <a:r>
              <a:rPr lang="de-DE" b="1">
                <a:solidFill>
                  <a:srgbClr val="002060"/>
                </a:solidFill>
                <a:latin typeface="Calibri" panose="020F0502020204030204"/>
                <a:ea typeface="+mj-ea"/>
                <a:cs typeface="+mj-cs"/>
              </a:rPr>
              <a:t>Universitätsklinikum Hamburg-Eppendorf</a:t>
            </a:r>
          </a:p>
        </p:txBody>
      </p:sp>
      <p:sp>
        <p:nvSpPr>
          <p:cNvPr id="2" name="Textplatzhalter 1">
            <a:extLst>
              <a:ext uri="{FF2B5EF4-FFF2-40B4-BE49-F238E27FC236}">
                <a16:creationId xmlns:a16="http://schemas.microsoft.com/office/drawing/2014/main" id="{0C1EA33C-9B5C-A673-73AE-3E5C96BF4AF2}"/>
              </a:ext>
            </a:extLst>
          </p:cNvPr>
          <p:cNvSpPr>
            <a:spLocks noGrp="1"/>
          </p:cNvSpPr>
          <p:nvPr>
            <p:ph type="body" sz="quarter" idx="13"/>
          </p:nvPr>
        </p:nvSpPr>
        <p:spPr/>
        <p:txBody>
          <a:bodyPr>
            <a:normAutofit/>
          </a:bodyPr>
          <a:lstStyle/>
          <a:p>
            <a:r>
              <a:rPr lang="de-DE" sz="3200"/>
              <a:t>3.3 Versorgungsangebote für Melanom-</a:t>
            </a:r>
            <a:r>
              <a:rPr lang="de-DE" sz="3200" i="1"/>
              <a:t>Survivors</a:t>
            </a:r>
          </a:p>
        </p:txBody>
      </p:sp>
      <p:sp>
        <p:nvSpPr>
          <p:cNvPr id="4" name="Textplatzhalter 3">
            <a:extLst>
              <a:ext uri="{FF2B5EF4-FFF2-40B4-BE49-F238E27FC236}">
                <a16:creationId xmlns:a16="http://schemas.microsoft.com/office/drawing/2014/main" id="{0499E3A7-6F42-A3C3-C21F-53465D9CE95C}"/>
              </a:ext>
            </a:extLst>
          </p:cNvPr>
          <p:cNvSpPr>
            <a:spLocks noGrp="1"/>
          </p:cNvSpPr>
          <p:nvPr>
            <p:ph type="body" sz="quarter" idx="14"/>
          </p:nvPr>
        </p:nvSpPr>
        <p:spPr/>
        <p:txBody>
          <a:bodyPr/>
          <a:lstStyle/>
          <a:p>
            <a:r>
              <a:rPr kumimoji="0" lang="de-DE" altLang="de-DE" sz="900" b="1" u="none" strike="noStrike" kern="1200" cap="none" spc="0" normalizeH="0" baseline="0" noProof="0">
                <a:ln>
                  <a:noFill/>
                </a:ln>
                <a:effectLst/>
                <a:uLnTx/>
                <a:uFillTx/>
                <a:ea typeface="+mn-ea"/>
                <a:cs typeface="+mn-cs"/>
              </a:rPr>
              <a:t>CAYA:</a:t>
            </a:r>
            <a:r>
              <a:rPr kumimoji="0" lang="de-DE" altLang="de-DE" sz="900" b="0" u="none" strike="noStrike" kern="1200" cap="none" spc="0" normalizeH="0" baseline="0" noProof="0">
                <a:ln>
                  <a:noFill/>
                </a:ln>
                <a:effectLst/>
                <a:uLnTx/>
                <a:uFillTx/>
                <a:ea typeface="+mn-ea"/>
                <a:cs typeface="+mn-cs"/>
              </a:rPr>
              <a:t> </a:t>
            </a:r>
            <a:r>
              <a:rPr kumimoji="0" lang="en-US" altLang="de-DE" sz="900" b="0" u="none" strike="noStrike" kern="1200" cap="none" spc="0" normalizeH="0" baseline="0" noProof="0">
                <a:ln>
                  <a:noFill/>
                </a:ln>
                <a:effectLst/>
                <a:uLnTx/>
                <a:uFillTx/>
                <a:ea typeface="+mn-ea"/>
                <a:cs typeface="+mn-cs"/>
              </a:rPr>
              <a:t>Children, Adolescents and Young Adults (</a:t>
            </a:r>
            <a:r>
              <a:rPr kumimoji="0" lang="de-DE" altLang="de-DE" sz="900" b="0" u="none" strike="noStrike" kern="1200" cap="none" spc="0" normalizeH="0" baseline="0" noProof="0">
                <a:ln>
                  <a:noFill/>
                </a:ln>
                <a:effectLst/>
                <a:uLnTx/>
                <a:uFillTx/>
                <a:ea typeface="+mn-ea"/>
                <a:cs typeface="+mn-cs"/>
              </a:rPr>
              <a:t>Kinder, Jugendliche und junge Erwachsene im Alter von 15–39 Jahren)</a:t>
            </a:r>
            <a:r>
              <a:rPr kumimoji="0" lang="en-US" altLang="de-DE" sz="900" b="0" u="none" strike="noStrike" kern="1200" cap="none" spc="0" normalizeH="0" baseline="0" noProof="0">
                <a:ln>
                  <a:noFill/>
                </a:ln>
                <a:effectLst/>
                <a:uLnTx/>
                <a:uFillTx/>
                <a:ea typeface="+mn-ea"/>
                <a:cs typeface="+mn-cs"/>
              </a:rPr>
              <a:t>.</a:t>
            </a:r>
            <a:endParaRPr kumimoji="0" lang="de-DE" altLang="de-DE" sz="900" b="1" u="none" strike="noStrike" kern="1200" cap="none" spc="0" normalizeH="0" baseline="0" noProof="0">
              <a:ln>
                <a:noFill/>
              </a:ln>
              <a:effectLst/>
              <a:uLnTx/>
              <a:uFillTx/>
              <a:ea typeface="+mn-ea"/>
              <a:cs typeface="+mn-cs"/>
            </a:endParaRPr>
          </a:p>
          <a:p>
            <a:r>
              <a:rPr kumimoji="0" lang="de-DE" altLang="de-DE" sz="900" b="1" u="none" strike="noStrike" kern="1200" cap="none" spc="0" normalizeH="0" baseline="0" noProof="0">
                <a:ln>
                  <a:noFill/>
                </a:ln>
                <a:effectLst/>
                <a:uLnTx/>
                <a:uFillTx/>
                <a:ea typeface="+mn-ea"/>
                <a:cs typeface="+mn-cs"/>
              </a:rPr>
              <a:t>Referenzen: </a:t>
            </a:r>
            <a:r>
              <a:rPr lang="de-DE" sz="900">
                <a:solidFill>
                  <a:schemeClr val="tx1"/>
                </a:solidFill>
                <a:effectLst/>
                <a:ea typeface="Calibri" panose="020F0502020204030204" pitchFamily="34" charset="0"/>
              </a:rPr>
              <a:t>1. </a:t>
            </a:r>
            <a:r>
              <a:rPr lang="de-DE" sz="900" b="0">
                <a:solidFill>
                  <a:schemeClr val="tx1"/>
                </a:solidFill>
                <a:effectLst/>
                <a:ea typeface="Calibri" panose="020F0502020204030204" pitchFamily="34" charset="0"/>
              </a:rPr>
              <a:t>UKE – Universitäres Cancer Center Hamburg (UCCH) – Leben nach Krebs; </a:t>
            </a:r>
            <a:r>
              <a:rPr lang="de-DE" sz="900" b="0">
                <a:solidFill>
                  <a:schemeClr val="tx1"/>
                </a:solidFill>
                <a:effectLst/>
                <a:ea typeface="Calibri" panose="020F0502020204030204" pitchFamily="34" charset="0"/>
                <a:hlinkClick r:id="rId3"/>
              </a:rPr>
              <a:t>https://www.uke.de/</a:t>
            </a:r>
            <a:r>
              <a:rPr lang="de-DE" sz="900" b="0" err="1">
                <a:solidFill>
                  <a:schemeClr val="tx1"/>
                </a:solidFill>
                <a:effectLst/>
                <a:ea typeface="Calibri" panose="020F0502020204030204" pitchFamily="34" charset="0"/>
                <a:hlinkClick r:id="rId3"/>
              </a:rPr>
              <a:t>kliniken</a:t>
            </a:r>
            <a:r>
              <a:rPr lang="de-DE" sz="900" b="0">
                <a:solidFill>
                  <a:schemeClr val="tx1"/>
                </a:solidFill>
                <a:effectLst/>
                <a:ea typeface="Calibri" panose="020F0502020204030204" pitchFamily="34" charset="0"/>
                <a:hlinkClick r:id="rId3"/>
              </a:rPr>
              <a:t>-institute/</a:t>
            </a:r>
            <a:r>
              <a:rPr lang="de-DE" sz="900" b="0" err="1">
                <a:solidFill>
                  <a:schemeClr val="tx1"/>
                </a:solidFill>
                <a:effectLst/>
                <a:ea typeface="Calibri" panose="020F0502020204030204" pitchFamily="34" charset="0"/>
                <a:hlinkClick r:id="rId3"/>
              </a:rPr>
              <a:t>zentren</a:t>
            </a:r>
            <a:r>
              <a:rPr lang="de-DE" sz="900" b="0">
                <a:solidFill>
                  <a:schemeClr val="tx1"/>
                </a:solidFill>
                <a:effectLst/>
                <a:ea typeface="Calibri" panose="020F0502020204030204" pitchFamily="34" charset="0"/>
                <a:hlinkClick r:id="rId3"/>
              </a:rPr>
              <a:t>/universitäres-</a:t>
            </a:r>
            <a:r>
              <a:rPr lang="de-DE" sz="900" b="0" err="1">
                <a:solidFill>
                  <a:schemeClr val="tx1"/>
                </a:solidFill>
                <a:effectLst/>
                <a:ea typeface="Calibri" panose="020F0502020204030204" pitchFamily="34" charset="0"/>
                <a:hlinkClick r:id="rId3"/>
              </a:rPr>
              <a:t>cancer</a:t>
            </a:r>
            <a:r>
              <a:rPr lang="de-DE" sz="900" b="0">
                <a:solidFill>
                  <a:schemeClr val="tx1"/>
                </a:solidFill>
                <a:effectLst/>
                <a:ea typeface="Calibri" panose="020F0502020204030204" pitchFamily="34" charset="0"/>
                <a:hlinkClick r:id="rId3"/>
              </a:rPr>
              <a:t>-center-hamburg-(</a:t>
            </a:r>
            <a:r>
              <a:rPr lang="de-DE" sz="900" b="0" err="1">
                <a:solidFill>
                  <a:schemeClr val="tx1"/>
                </a:solidFill>
                <a:effectLst/>
                <a:ea typeface="Calibri" panose="020F0502020204030204" pitchFamily="34" charset="0"/>
                <a:hlinkClick r:id="rId3"/>
              </a:rPr>
              <a:t>ucch</a:t>
            </a:r>
            <a:r>
              <a:rPr lang="de-DE" sz="900" b="0">
                <a:solidFill>
                  <a:schemeClr val="tx1"/>
                </a:solidFill>
                <a:effectLst/>
                <a:ea typeface="Calibri" panose="020F0502020204030204" pitchFamily="34" charset="0"/>
                <a:hlinkClick r:id="rId3"/>
              </a:rPr>
              <a:t>)/leben-nach-krebs/index.html</a:t>
            </a:r>
            <a:r>
              <a:rPr lang="de-DE" sz="900" b="0">
                <a:solidFill>
                  <a:schemeClr val="tx1"/>
                </a:solidFill>
                <a:effectLst/>
                <a:ea typeface="Calibri" panose="020F0502020204030204" pitchFamily="34" charset="0"/>
              </a:rPr>
              <a:t>  </a:t>
            </a:r>
            <a:r>
              <a:rPr lang="de-DE" sz="900" b="0"/>
              <a:t>(Zugriff Juni 2023).</a:t>
            </a:r>
          </a:p>
        </p:txBody>
      </p:sp>
      <p:sp>
        <p:nvSpPr>
          <p:cNvPr id="5" name="Titel 1">
            <a:extLst>
              <a:ext uri="{FF2B5EF4-FFF2-40B4-BE49-F238E27FC236}">
                <a16:creationId xmlns:a16="http://schemas.microsoft.com/office/drawing/2014/main" id="{F4A018C3-B197-9C38-B5BB-E289B3738E21}"/>
              </a:ext>
            </a:extLst>
          </p:cNvPr>
          <p:cNvSpPr txBox="1">
            <a:spLocks/>
          </p:cNvSpPr>
          <p:nvPr/>
        </p:nvSpPr>
        <p:spPr>
          <a:xfrm>
            <a:off x="770205" y="12400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a:p>
        </p:txBody>
      </p:sp>
      <p:sp>
        <p:nvSpPr>
          <p:cNvPr id="3" name="Inhaltsplatzhalter 2">
            <a:extLst>
              <a:ext uri="{FF2B5EF4-FFF2-40B4-BE49-F238E27FC236}">
                <a16:creationId xmlns:a16="http://schemas.microsoft.com/office/drawing/2014/main" id="{ABB13BEF-6A2F-B274-8F68-C1B4336E4E3E}"/>
              </a:ext>
            </a:extLst>
          </p:cNvPr>
          <p:cNvSpPr txBox="1">
            <a:spLocks/>
          </p:cNvSpPr>
          <p:nvPr/>
        </p:nvSpPr>
        <p:spPr>
          <a:xfrm>
            <a:off x="479425" y="2724826"/>
            <a:ext cx="7616762" cy="3270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2060"/>
              </a:buClr>
              <a:buFont typeface="Wingdings" pitchFamily="2" charset="2"/>
              <a:buChar char="§"/>
            </a:pPr>
            <a:r>
              <a:rPr lang="de-DE" sz="1800">
                <a:solidFill>
                  <a:srgbClr val="002060"/>
                </a:solidFill>
              </a:rPr>
              <a:t>Nachsorge der Krebserkrankung</a:t>
            </a:r>
          </a:p>
          <a:p>
            <a:pPr>
              <a:buClr>
                <a:srgbClr val="002060"/>
              </a:buClr>
              <a:buFont typeface="Wingdings" pitchFamily="2" charset="2"/>
              <a:buChar char="§"/>
            </a:pPr>
            <a:r>
              <a:rPr lang="de-DE" sz="1800">
                <a:solidFill>
                  <a:srgbClr val="002060"/>
                </a:solidFill>
              </a:rPr>
              <a:t>Früherkennung</a:t>
            </a:r>
          </a:p>
          <a:p>
            <a:pPr>
              <a:buClr>
                <a:srgbClr val="002060"/>
              </a:buClr>
              <a:buFont typeface="Wingdings" pitchFamily="2" charset="2"/>
              <a:buChar char="§"/>
            </a:pPr>
            <a:r>
              <a:rPr lang="de-DE" sz="1800">
                <a:solidFill>
                  <a:srgbClr val="002060"/>
                </a:solidFill>
              </a:rPr>
              <a:t>Langzeitnebenwirkungen</a:t>
            </a:r>
          </a:p>
          <a:p>
            <a:pPr>
              <a:buClr>
                <a:srgbClr val="002060"/>
              </a:buClr>
              <a:buFont typeface="Wingdings" pitchFamily="2" charset="2"/>
              <a:buChar char="§"/>
            </a:pPr>
            <a:r>
              <a:rPr lang="de-DE" sz="1800">
                <a:solidFill>
                  <a:srgbClr val="002060"/>
                </a:solidFill>
              </a:rPr>
              <a:t>Lebensstil-Beratung inkl. Ernährungsberatung</a:t>
            </a:r>
          </a:p>
          <a:p>
            <a:pPr>
              <a:buClr>
                <a:srgbClr val="002060"/>
              </a:buClr>
              <a:buFont typeface="Wingdings" pitchFamily="2" charset="2"/>
              <a:buChar char="§"/>
            </a:pPr>
            <a:r>
              <a:rPr lang="de-DE" sz="1800">
                <a:solidFill>
                  <a:srgbClr val="002060"/>
                </a:solidFill>
              </a:rPr>
              <a:t>Psychosoziale Begleitung in Kooperation mit der medizinischen Psychologie</a:t>
            </a:r>
          </a:p>
          <a:p>
            <a:pPr>
              <a:buClr>
                <a:srgbClr val="002060"/>
              </a:buClr>
              <a:buFont typeface="Wingdings" pitchFamily="2" charset="2"/>
              <a:buChar char="§"/>
            </a:pPr>
            <a:r>
              <a:rPr lang="de-DE" sz="1800">
                <a:solidFill>
                  <a:srgbClr val="002060"/>
                </a:solidFill>
              </a:rPr>
              <a:t>Junge Erwachsene/Care </a:t>
            </a:r>
            <a:r>
              <a:rPr lang="de-DE" sz="1800" err="1">
                <a:solidFill>
                  <a:srgbClr val="002060"/>
                </a:solidFill>
              </a:rPr>
              <a:t>for</a:t>
            </a:r>
            <a:r>
              <a:rPr lang="de-DE" sz="1800">
                <a:solidFill>
                  <a:srgbClr val="002060"/>
                </a:solidFill>
              </a:rPr>
              <a:t> CAYA (15–39 Jahre)</a:t>
            </a:r>
          </a:p>
          <a:p>
            <a:pPr marL="0" indent="0">
              <a:buClr>
                <a:schemeClr val="bg2"/>
              </a:buClr>
              <a:buNone/>
            </a:pPr>
            <a:endParaRPr lang="de-DE" sz="2000"/>
          </a:p>
          <a:p>
            <a:pPr marL="0" indent="0">
              <a:buClr>
                <a:schemeClr val="bg2"/>
              </a:buClr>
              <a:buNone/>
            </a:pPr>
            <a:r>
              <a:rPr lang="de-DE" sz="2000" b="1">
                <a:solidFill>
                  <a:srgbClr val="6DD17F"/>
                </a:solidFill>
              </a:rPr>
              <a:t>Für alle Patienten nach einer Krebserkrankung.</a:t>
            </a:r>
          </a:p>
        </p:txBody>
      </p:sp>
      <p:grpSp>
        <p:nvGrpSpPr>
          <p:cNvPr id="8" name="Gruppieren 7">
            <a:extLst>
              <a:ext uri="{FF2B5EF4-FFF2-40B4-BE49-F238E27FC236}">
                <a16:creationId xmlns:a16="http://schemas.microsoft.com/office/drawing/2014/main" id="{3E7C0FA5-DA63-4D42-B684-60F3988DED3D}"/>
              </a:ext>
            </a:extLst>
          </p:cNvPr>
          <p:cNvGrpSpPr/>
          <p:nvPr/>
        </p:nvGrpSpPr>
        <p:grpSpPr>
          <a:xfrm rot="480000">
            <a:off x="8651021" y="1919818"/>
            <a:ext cx="3043587" cy="3043587"/>
            <a:chOff x="8651021" y="1919818"/>
            <a:chExt cx="3043587" cy="3043587"/>
          </a:xfrm>
        </p:grpSpPr>
        <p:pic>
          <p:nvPicPr>
            <p:cNvPr id="15" name="Grafik 14">
              <a:extLst>
                <a:ext uri="{FF2B5EF4-FFF2-40B4-BE49-F238E27FC236}">
                  <a16:creationId xmlns:a16="http://schemas.microsoft.com/office/drawing/2014/main" id="{EBD30156-08DC-5E49-8591-949EF44D6464}"/>
                </a:ext>
              </a:extLst>
            </p:cNvPr>
            <p:cNvPicPr>
              <a:picLocks noChangeAspect="1"/>
            </p:cNvPicPr>
            <p:nvPr/>
          </p:nvPicPr>
          <p:blipFill>
            <a:blip r:embed="rId4"/>
            <a:stretch>
              <a:fillRect/>
            </a:stretch>
          </p:blipFill>
          <p:spPr>
            <a:xfrm>
              <a:off x="8651021" y="1919818"/>
              <a:ext cx="3043587" cy="3043587"/>
            </a:xfrm>
            <a:prstGeom prst="rect">
              <a:avLst/>
            </a:prstGeom>
          </p:spPr>
        </p:pic>
        <p:sp>
          <p:nvSpPr>
            <p:cNvPr id="11" name="Textfeld 10">
              <a:extLst>
                <a:ext uri="{FF2B5EF4-FFF2-40B4-BE49-F238E27FC236}">
                  <a16:creationId xmlns:a16="http://schemas.microsoft.com/office/drawing/2014/main" id="{ADCA026F-F761-084D-94CF-A218F9BD02FF}"/>
                </a:ext>
              </a:extLst>
            </p:cNvPr>
            <p:cNvSpPr txBox="1"/>
            <p:nvPr/>
          </p:nvSpPr>
          <p:spPr>
            <a:xfrm>
              <a:off x="9070603" y="3148312"/>
              <a:ext cx="2204422" cy="584775"/>
            </a:xfrm>
            <a:prstGeom prst="rect">
              <a:avLst/>
            </a:prstGeom>
            <a:noFill/>
          </p:spPr>
          <p:txBody>
            <a:bodyPr wrap="square">
              <a:spAutoFit/>
            </a:bodyPr>
            <a:lstStyle/>
            <a:p>
              <a:pPr algn="ctr"/>
              <a:r>
                <a:rPr lang="de-DE" sz="3200" b="1">
                  <a:solidFill>
                    <a:srgbClr val="6DD17F"/>
                  </a:solidFill>
                </a:rPr>
                <a:t>MELANOM-</a:t>
              </a:r>
            </a:p>
          </p:txBody>
        </p:sp>
        <p:sp>
          <p:nvSpPr>
            <p:cNvPr id="16" name="Textfeld 15">
              <a:extLst>
                <a:ext uri="{FF2B5EF4-FFF2-40B4-BE49-F238E27FC236}">
                  <a16:creationId xmlns:a16="http://schemas.microsoft.com/office/drawing/2014/main" id="{55036AC2-A1E4-6F41-A4DE-2AFCCB6A9AC5}"/>
                </a:ext>
              </a:extLst>
            </p:cNvPr>
            <p:cNvSpPr txBox="1"/>
            <p:nvPr/>
          </p:nvSpPr>
          <p:spPr>
            <a:xfrm>
              <a:off x="9070603" y="2552109"/>
              <a:ext cx="2204422" cy="523220"/>
            </a:xfrm>
            <a:prstGeom prst="rect">
              <a:avLst/>
            </a:prstGeom>
            <a:noFill/>
          </p:spPr>
          <p:txBody>
            <a:bodyPr wrap="square">
              <a:spAutoFit/>
            </a:bodyPr>
            <a:lstStyle/>
            <a:p>
              <a:pPr algn="ctr"/>
              <a:r>
                <a:rPr lang="de-DE" sz="2800" b="1">
                  <a:solidFill>
                    <a:schemeClr val="bg1"/>
                  </a:solidFill>
                </a:rPr>
                <a:t>AUCH FÜR </a:t>
              </a:r>
              <a:endParaRPr lang="de-DE" sz="2800">
                <a:solidFill>
                  <a:schemeClr val="bg1"/>
                </a:solidFill>
              </a:endParaRPr>
            </a:p>
          </p:txBody>
        </p:sp>
        <p:sp>
          <p:nvSpPr>
            <p:cNvPr id="18" name="Textfeld 17">
              <a:extLst>
                <a:ext uri="{FF2B5EF4-FFF2-40B4-BE49-F238E27FC236}">
                  <a16:creationId xmlns:a16="http://schemas.microsoft.com/office/drawing/2014/main" id="{E2F18F7F-F77C-D14D-A869-A358C5A4F44F}"/>
                </a:ext>
              </a:extLst>
            </p:cNvPr>
            <p:cNvSpPr txBox="1"/>
            <p:nvPr/>
          </p:nvSpPr>
          <p:spPr>
            <a:xfrm>
              <a:off x="9180925" y="3807297"/>
              <a:ext cx="1983778" cy="523220"/>
            </a:xfrm>
            <a:prstGeom prst="rect">
              <a:avLst/>
            </a:prstGeom>
            <a:noFill/>
          </p:spPr>
          <p:txBody>
            <a:bodyPr wrap="square">
              <a:spAutoFit/>
            </a:bodyPr>
            <a:lstStyle/>
            <a:p>
              <a:pPr algn="ctr"/>
              <a:r>
                <a:rPr lang="de-DE" sz="2800" b="1" i="1">
                  <a:solidFill>
                    <a:schemeClr val="bg1"/>
                  </a:solidFill>
                </a:rPr>
                <a:t>SURVIVORS</a:t>
              </a:r>
              <a:endParaRPr lang="de-DE" sz="2800" i="1">
                <a:solidFill>
                  <a:schemeClr val="bg1"/>
                </a:solidFill>
              </a:endParaRPr>
            </a:p>
          </p:txBody>
        </p:sp>
      </p:grpSp>
    </p:spTree>
    <p:extLst>
      <p:ext uri="{BB962C8B-B14F-4D97-AF65-F5344CB8AC3E}">
        <p14:creationId xmlns:p14="http://schemas.microsoft.com/office/powerpoint/2010/main" val="3518234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F76FBC-D58F-F19E-BEDF-DF8887614B49}"/>
              </a:ext>
            </a:extLst>
          </p:cNvPr>
          <p:cNvSpPr>
            <a:spLocks noGrp="1"/>
          </p:cNvSpPr>
          <p:nvPr>
            <p:ph type="body" sz="quarter" idx="13"/>
          </p:nvPr>
        </p:nvSpPr>
        <p:spPr/>
        <p:txBody>
          <a:bodyPr>
            <a:normAutofit/>
          </a:bodyPr>
          <a:lstStyle/>
          <a:p>
            <a:r>
              <a:rPr lang="de-DE" sz="3200"/>
              <a:t>3.3 Versorgungsangebote für Melanom-</a:t>
            </a:r>
            <a:r>
              <a:rPr lang="de-DE" sz="3200" i="1"/>
              <a:t>Survivors</a:t>
            </a:r>
          </a:p>
        </p:txBody>
      </p:sp>
      <p:sp>
        <p:nvSpPr>
          <p:cNvPr id="4" name="Textplatzhalter 3">
            <a:extLst>
              <a:ext uri="{FF2B5EF4-FFF2-40B4-BE49-F238E27FC236}">
                <a16:creationId xmlns:a16="http://schemas.microsoft.com/office/drawing/2014/main" id="{AF3E9058-CD7E-44D2-5A8A-BDAB8F19B0AB}"/>
              </a:ext>
            </a:extLst>
          </p:cNvPr>
          <p:cNvSpPr>
            <a:spLocks noGrp="1"/>
          </p:cNvSpPr>
          <p:nvPr>
            <p:ph type="body" sz="quarter" idx="14"/>
          </p:nvPr>
        </p:nvSpPr>
        <p:spPr/>
        <p:txBody>
          <a:bodyPr/>
          <a:lstStyle/>
          <a:p>
            <a:endParaRPr lang="de-DE"/>
          </a:p>
        </p:txBody>
      </p:sp>
      <p:sp>
        <p:nvSpPr>
          <p:cNvPr id="7" name="Textfeld 6">
            <a:extLst>
              <a:ext uri="{FF2B5EF4-FFF2-40B4-BE49-F238E27FC236}">
                <a16:creationId xmlns:a16="http://schemas.microsoft.com/office/drawing/2014/main" id="{974A341E-6E8B-E3AE-009A-B3B69BD306E7}"/>
              </a:ext>
            </a:extLst>
          </p:cNvPr>
          <p:cNvSpPr txBox="1"/>
          <p:nvPr/>
        </p:nvSpPr>
        <p:spPr>
          <a:xfrm>
            <a:off x="459714" y="2094048"/>
            <a:ext cx="3420000" cy="432000"/>
          </a:xfrm>
          <a:prstGeom prst="rect">
            <a:avLst/>
          </a:prstGeom>
          <a:solidFill>
            <a:srgbClr val="6DD17F"/>
          </a:solidFill>
        </p:spPr>
        <p:txBody>
          <a:bodyPr wrap="square" anchor="ctr">
            <a:noAutofit/>
          </a:bodyPr>
          <a:lstStyle/>
          <a:p>
            <a:pPr lvl="0" algn="ctr">
              <a:buClrTx/>
              <a:buSzTx/>
            </a:pPr>
            <a:r>
              <a:rPr lang="de-DE" sz="1400" b="1">
                <a:solidFill>
                  <a:schemeClr val="bg1"/>
                </a:solidFill>
                <a:latin typeface="Calibri"/>
              </a:rPr>
              <a:t>1. Allgemeine Informationen</a:t>
            </a:r>
            <a:endParaRPr kumimoji="0" lang="de-DE" sz="1400" b="1" i="0" u="none" strike="noStrike" cap="none" spc="0" normalizeH="0" baseline="0" noProof="0">
              <a:ln>
                <a:noFill/>
              </a:ln>
              <a:solidFill>
                <a:schemeClr val="bg1"/>
              </a:solidFill>
              <a:effectLst/>
              <a:uLnTx/>
              <a:uFillTx/>
              <a:latin typeface="Calibri"/>
              <a:ea typeface="+mn-ea"/>
              <a:cs typeface="+mn-cs"/>
            </a:endParaRPr>
          </a:p>
        </p:txBody>
      </p:sp>
      <p:graphicFrame>
        <p:nvGraphicFramePr>
          <p:cNvPr id="51" name="Tabelle 51">
            <a:extLst>
              <a:ext uri="{FF2B5EF4-FFF2-40B4-BE49-F238E27FC236}">
                <a16:creationId xmlns:a16="http://schemas.microsoft.com/office/drawing/2014/main" id="{F363C8A5-7D2D-7F0F-B24D-8FB2A26A644F}"/>
              </a:ext>
            </a:extLst>
          </p:cNvPr>
          <p:cNvGraphicFramePr>
            <a:graphicFrameLocks noGrp="1"/>
          </p:cNvGraphicFramePr>
          <p:nvPr>
            <p:extLst>
              <p:ext uri="{D42A27DB-BD31-4B8C-83A1-F6EECF244321}">
                <p14:modId xmlns:p14="http://schemas.microsoft.com/office/powerpoint/2010/main" val="3488708655"/>
              </p:ext>
            </p:extLst>
          </p:nvPr>
        </p:nvGraphicFramePr>
        <p:xfrm>
          <a:off x="459714" y="2560660"/>
          <a:ext cx="3419999" cy="3363588"/>
        </p:xfrm>
        <a:graphic>
          <a:graphicData uri="http://schemas.openxmlformats.org/drawingml/2006/table">
            <a:tbl>
              <a:tblPr firstRow="1" bandRow="1">
                <a:tableStyleId>{5C22544A-7EE6-4342-B048-85BDC9FD1C3A}</a:tableStyleId>
              </a:tblPr>
              <a:tblGrid>
                <a:gridCol w="3419999">
                  <a:extLst>
                    <a:ext uri="{9D8B030D-6E8A-4147-A177-3AD203B41FA5}">
                      <a16:colId xmlns:a16="http://schemas.microsoft.com/office/drawing/2014/main" val="1793061210"/>
                    </a:ext>
                  </a:extLst>
                </a:gridCol>
              </a:tblGrid>
              <a:tr h="914400">
                <a:tc>
                  <a:txBody>
                    <a:bodyPr/>
                    <a:lstStyle/>
                    <a:p>
                      <a:r>
                        <a:rPr lang="de-AT" sz="1200" err="1">
                          <a:solidFill>
                            <a:srgbClr val="002060"/>
                          </a:solidFill>
                        </a:rPr>
                        <a:t>Survivorship</a:t>
                      </a:r>
                      <a:r>
                        <a:rPr lang="de-AT" sz="1200">
                          <a:solidFill>
                            <a:srgbClr val="002060"/>
                          </a:solidFill>
                        </a:rPr>
                        <a:t> und das Leben nach Krebs</a:t>
                      </a:r>
                    </a:p>
                    <a:p>
                      <a:r>
                        <a:rPr lang="pt-BR" sz="1000" b="0">
                          <a:solidFill>
                            <a:srgbClr val="002060"/>
                          </a:solidFill>
                        </a:rPr>
                        <a:t>ESMO </a:t>
                      </a:r>
                      <a:r>
                        <a:rPr lang="pt-BR" sz="1000" b="0" err="1">
                          <a:solidFill>
                            <a:srgbClr val="002060"/>
                          </a:solidFill>
                        </a:rPr>
                        <a:t>Patientenleitlinienprogramm</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https://www.esmo.org/content/download/140393/2569652/1/ESMO-Patientenratgeber-Survivorship.pdf</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7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Wie mit Spätfolgen von Krebs umgehen?</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4">
                            <a:extLst>
                              <a:ext uri="{A12FA001-AC4F-418D-AE19-62706E023703}">
                                <ahyp:hlinkClr xmlns:ahyp="http://schemas.microsoft.com/office/drawing/2018/hyperlinkcolor" val="tx"/>
                              </a:ext>
                            </a:extLst>
                          </a:hlinkClick>
                        </a:rPr>
                        <a:t>https://www.krebsinformationsdienst.de/service/iblatt/iblatt-krebs-langzeit-ueberleben.pdf</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4062882"/>
                  </a:ext>
                </a:extLst>
              </a:tr>
              <a:tr h="7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1" i="0" u="none" strike="noStrike" kern="1200" cap="none" spc="0" normalizeH="0" baseline="0" noProof="0">
                          <a:ln>
                            <a:noFill/>
                          </a:ln>
                          <a:solidFill>
                            <a:srgbClr val="002060"/>
                          </a:solidFill>
                          <a:effectLst/>
                          <a:uLnTx/>
                          <a:uFillTx/>
                          <a:latin typeface="+mn-lt"/>
                          <a:ea typeface="+mn-ea"/>
                          <a:cs typeface="+mn-cs"/>
                        </a:rPr>
                        <a:t>Melanom und Nachsorge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Leben-mit-Hautkrebs.de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https://prod.leben-mit-hautkrebs.de/sites/leben_mit_</a:t>
                      </a:r>
                      <a:b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err="1">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hautkrebs_de</a:t>
                      </a:r>
                      <a: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/files/2020-09/Broschuere-Nachsorge.pdf</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18389085"/>
                  </a:ext>
                </a:extLst>
              </a:tr>
              <a:tr h="865188">
                <a:tc>
                  <a:txBody>
                    <a:bodyPr/>
                    <a:lstStyle/>
                    <a:p>
                      <a:endParaRPr lang="de-AT" sz="110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779908"/>
                  </a:ext>
                </a:extLst>
              </a:tr>
            </a:tbl>
          </a:graphicData>
        </a:graphic>
      </p:graphicFrame>
      <p:graphicFrame>
        <p:nvGraphicFramePr>
          <p:cNvPr id="52" name="Tabelle 51">
            <a:extLst>
              <a:ext uri="{FF2B5EF4-FFF2-40B4-BE49-F238E27FC236}">
                <a16:creationId xmlns:a16="http://schemas.microsoft.com/office/drawing/2014/main" id="{FE8134F5-0CFE-02AC-D51A-35665D97695D}"/>
              </a:ext>
            </a:extLst>
          </p:cNvPr>
          <p:cNvGraphicFramePr>
            <a:graphicFrameLocks noGrp="1"/>
          </p:cNvGraphicFramePr>
          <p:nvPr>
            <p:extLst>
              <p:ext uri="{D42A27DB-BD31-4B8C-83A1-F6EECF244321}">
                <p14:modId xmlns:p14="http://schemas.microsoft.com/office/powerpoint/2010/main" val="3626881889"/>
              </p:ext>
            </p:extLst>
          </p:nvPr>
        </p:nvGraphicFramePr>
        <p:xfrm>
          <a:off x="4078297" y="2570185"/>
          <a:ext cx="3561367" cy="3520320"/>
        </p:xfrm>
        <a:graphic>
          <a:graphicData uri="http://schemas.openxmlformats.org/drawingml/2006/table">
            <a:tbl>
              <a:tblPr firstRow="1" bandRow="1">
                <a:tableStyleId>{5C22544A-7EE6-4342-B048-85BDC9FD1C3A}</a:tableStyleId>
              </a:tblPr>
              <a:tblGrid>
                <a:gridCol w="3561367">
                  <a:extLst>
                    <a:ext uri="{9D8B030D-6E8A-4147-A177-3AD203B41FA5}">
                      <a16:colId xmlns:a16="http://schemas.microsoft.com/office/drawing/2014/main" val="1793061210"/>
                    </a:ext>
                  </a:extLst>
                </a:gridCol>
              </a:tblGrid>
              <a:tr h="900000">
                <a:tc>
                  <a:txBody>
                    <a:bodyPr/>
                    <a:lstStyle/>
                    <a:p>
                      <a:r>
                        <a:rPr lang="de-DE" sz="1200">
                          <a:solidFill>
                            <a:srgbClr val="002060"/>
                          </a:solidFill>
                        </a:rPr>
                        <a:t>„Alltagshilfen“ </a:t>
                      </a:r>
                    </a:p>
                    <a:p>
                      <a:r>
                        <a:rPr lang="de-DE" sz="1000" b="0">
                          <a:solidFill>
                            <a:srgbClr val="002060"/>
                          </a:solidFill>
                        </a:rPr>
                        <a:t>(Fahrtkosten, Schwerbehinderung, Vollmacht und Vorsorge, Hautkrebs als Berufskrankheit)</a:t>
                      </a:r>
                      <a:br>
                        <a:rPr lang="de-AT" sz="1000">
                          <a:solidFill>
                            <a:srgbClr val="002060"/>
                          </a:solidFill>
                        </a:rPr>
                      </a:br>
                      <a:r>
                        <a:rPr lang="pt-BR" sz="1000" b="0" err="1">
                          <a:solidFill>
                            <a:srgbClr val="002060"/>
                          </a:solidFill>
                        </a:rPr>
                        <a:t>Infoportal</a:t>
                      </a:r>
                      <a:r>
                        <a:rPr lang="pt-BR" sz="1000" b="0">
                          <a:solidFill>
                            <a:srgbClr val="002060"/>
                          </a:solidFill>
                        </a:rPr>
                        <a:t> </a:t>
                      </a:r>
                      <a:r>
                        <a:rPr lang="pt-BR" sz="1000" b="0" err="1">
                          <a:solidFill>
                            <a:srgbClr val="002060"/>
                          </a:solidFill>
                        </a:rPr>
                        <a:t>Hautkrebs</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6">
                            <a:extLst>
                              <a:ext uri="{A12FA001-AC4F-418D-AE19-62706E023703}">
                                <ahyp:hlinkClr xmlns:ahyp="http://schemas.microsoft.com/office/drawing/2018/hyperlinkcolor" val="tx"/>
                              </a:ext>
                            </a:extLst>
                          </a:hlinkClick>
                        </a:rPr>
                        <a:t>https://www.infoportal-hautkrebs.de/alltag-mit-hautkrebs</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792000">
                <a:tc>
                  <a:txBody>
                    <a:bodyPr/>
                    <a:lstStyle/>
                    <a:p>
                      <a:r>
                        <a:rPr lang="de-AT" sz="1200" b="1">
                          <a:solidFill>
                            <a:srgbClr val="002060"/>
                          </a:solidFill>
                        </a:rPr>
                        <a:t>„Arbeiten mit einer Krebserkrankung“</a:t>
                      </a:r>
                    </a:p>
                    <a:p>
                      <a:r>
                        <a:rPr lang="pt-BR" sz="1000" b="0">
                          <a:solidFill>
                            <a:srgbClr val="002060"/>
                          </a:solidFill>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https://www.krebsinformationsdienst.de/leben/alltag/</a:t>
                      </a:r>
                      <a:br>
                        <a:rPr kumimoji="0" lang="pt-BR"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br>
                      <a:r>
                        <a:rPr kumimoji="0" lang="pt-BR"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arbeiten-mit-krebs.php</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4062882"/>
                  </a:ext>
                </a:extLst>
              </a:tr>
              <a:tr h="7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„Mobil bleiben und Krebs“ (Auto, Bus, Rad &amp; Urlaub)</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a:t>
                      </a:r>
                      <a:r>
                        <a:rPr kumimoji="0" lang="pt-BR" sz="1000" b="0" i="0" u="none" strike="noStrike" kern="1200" cap="none" spc="0" normalizeH="0" baseline="0" noProof="0" err="1">
                          <a:ln>
                            <a:noFill/>
                          </a:ln>
                          <a:solidFill>
                            <a:srgbClr val="002060"/>
                          </a:solidFill>
                          <a:effectLst/>
                          <a:uLnTx/>
                          <a:uFillTx/>
                          <a:latin typeface="+mn-lt"/>
                          <a:ea typeface="+mn-ea"/>
                          <a:cs typeface="+mn-cs"/>
                        </a:rPr>
                        <a:t>Krebsinformationsdienst</a:t>
                      </a:r>
                      <a:endParaRPr kumimoji="0" lang="pt-BR" sz="1000" b="0"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8">
                            <a:extLst>
                              <a:ext uri="{A12FA001-AC4F-418D-AE19-62706E023703}">
                                <ahyp:hlinkClr xmlns:ahyp="http://schemas.microsoft.com/office/drawing/2018/hyperlinkcolor" val="tx"/>
                              </a:ext>
                            </a:extLst>
                          </a:hlinkClick>
                        </a:rPr>
                        <a:t>https://www.krebsinformationsdienst.de/service/iblatt/</a:t>
                      </a:r>
                      <a:br>
                        <a:rPr kumimoji="0" lang="pt-BR" sz="1000" b="0" i="0" u="none" strike="noStrike" kern="1200" cap="none" spc="0" normalizeH="0" baseline="0" noProof="0">
                          <a:ln>
                            <a:noFill/>
                          </a:ln>
                          <a:solidFill>
                            <a:srgbClr val="8497B0"/>
                          </a:solidFill>
                          <a:effectLst/>
                          <a:uLnTx/>
                          <a:uFillTx/>
                          <a:latin typeface="+mn-lt"/>
                          <a:ea typeface="+mn-ea"/>
                          <a:cs typeface="+mn-cs"/>
                          <a:hlinkClick r:id="rId8">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8">
                            <a:extLst>
                              <a:ext uri="{A12FA001-AC4F-418D-AE19-62706E023703}">
                                <ahyp:hlinkClr xmlns:ahyp="http://schemas.microsoft.com/office/drawing/2018/hyperlinkcolor" val="tx"/>
                              </a:ext>
                            </a:extLst>
                          </a:hlinkClick>
                        </a:rPr>
                        <a:t>iblatt-auto-fahren-bei-krebs.pdf</a:t>
                      </a:r>
                      <a:r>
                        <a:rPr kumimoji="0" lang="de-AT" sz="1000" b="0" i="0" u="none" strike="noStrike" kern="1200" cap="none" spc="0" normalizeH="0" baseline="0" noProof="0">
                          <a:ln>
                            <a:noFill/>
                          </a:ln>
                          <a:solidFill>
                            <a:srgbClr val="8497B0"/>
                          </a:solidFill>
                          <a:effectLst/>
                          <a:uLnTx/>
                          <a:uFillTx/>
                          <a:latin typeface="+mn-lt"/>
                          <a:ea typeface="+mn-ea"/>
                          <a:cs typeface="+mn-cs"/>
                        </a:rPr>
                        <a:t> </a:t>
                      </a:r>
                      <a:endParaRPr kumimoji="0" lang="pt-BR"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18389085"/>
                  </a:ext>
                </a:extLst>
              </a:tr>
              <a:tr h="865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„Sozialrecht und Krebs: Wer ist wofür zuständig?“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2060"/>
                          </a:solidFill>
                          <a:effectLst/>
                          <a:uLnTx/>
                          <a:uFillTx/>
                          <a:latin typeface="+mn-lt"/>
                          <a:ea typeface="+mn-ea"/>
                          <a:cs typeface="+mn-cs"/>
                        </a:rPr>
                        <a:t>(Erwerbsminderung, beruflicher Wiedereinstieg, Rente, Versicherung)</a:t>
                      </a:r>
                      <a:br>
                        <a:rPr kumimoji="0" lang="de-AT" sz="1000" b="1" i="0" u="none" strike="noStrike" kern="1200" cap="none" spc="0" normalizeH="0" baseline="0" noProof="0">
                          <a:ln>
                            <a:noFill/>
                          </a:ln>
                          <a:solidFill>
                            <a:srgbClr val="002060"/>
                          </a:solidFill>
                          <a:effectLst/>
                          <a:uLnTx/>
                          <a:uFillTx/>
                          <a:latin typeface="+mn-lt"/>
                          <a:ea typeface="+mn-ea"/>
                          <a:cs typeface="+mn-cs"/>
                        </a:rPr>
                      </a:br>
                      <a:r>
                        <a:rPr kumimoji="0" lang="pt-BR" sz="1000" b="0" i="0" u="none" strike="noStrike" kern="1200" cap="none" spc="0" normalizeH="0" baseline="0" noProof="0">
                          <a:ln>
                            <a:noFill/>
                          </a:ln>
                          <a:solidFill>
                            <a:srgbClr val="002060"/>
                          </a:solidFill>
                          <a:effectLst/>
                          <a:uLnTx/>
                          <a:uFillTx/>
                          <a:latin typeface="+mn-lt"/>
                          <a:ea typeface="+mn-ea"/>
                          <a:cs typeface="+mn-cs"/>
                        </a:rPr>
                        <a:t>DKFZ/</a:t>
                      </a:r>
                      <a:r>
                        <a:rPr kumimoji="0" lang="pt-BR" sz="1000" b="0" i="0" u="none" strike="noStrike" kern="1200" cap="none" spc="0" normalizeH="0" baseline="0" noProof="0" err="1">
                          <a:ln>
                            <a:noFill/>
                          </a:ln>
                          <a:solidFill>
                            <a:srgbClr val="002060"/>
                          </a:solidFill>
                          <a:effectLst/>
                          <a:uLnTx/>
                          <a:uFillTx/>
                          <a:latin typeface="+mn-lt"/>
                          <a:ea typeface="+mn-ea"/>
                          <a:cs typeface="+mn-cs"/>
                        </a:rPr>
                        <a:t>Krebsinformationsdienst</a:t>
                      </a:r>
                      <a:endParaRPr kumimoji="0" lang="pt-BR" sz="1000" b="0"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9">
                            <a:extLst>
                              <a:ext uri="{A12FA001-AC4F-418D-AE19-62706E023703}">
                                <ahyp:hlinkClr xmlns:ahyp="http://schemas.microsoft.com/office/drawing/2018/hyperlinkcolor" val="tx"/>
                              </a:ext>
                            </a:extLst>
                          </a:hlinkClick>
                        </a:rPr>
                        <a:t>https://www.krebsinformationsdienst.de/service/iblatt/</a:t>
                      </a:r>
                      <a:br>
                        <a:rPr kumimoji="0" lang="pt-BR" sz="1000" b="0" i="0" u="none" strike="noStrike" kern="1200" cap="none" spc="0" normalizeH="0" baseline="0" noProof="0">
                          <a:ln>
                            <a:noFill/>
                          </a:ln>
                          <a:solidFill>
                            <a:srgbClr val="8497B0"/>
                          </a:solidFill>
                          <a:effectLst/>
                          <a:uLnTx/>
                          <a:uFillTx/>
                          <a:latin typeface="+mn-lt"/>
                          <a:ea typeface="+mn-ea"/>
                          <a:cs typeface="+mn-cs"/>
                          <a:hlinkClick r:id="rId9">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9">
                            <a:extLst>
                              <a:ext uri="{A12FA001-AC4F-418D-AE19-62706E023703}">
                                <ahyp:hlinkClr xmlns:ahyp="http://schemas.microsoft.com/office/drawing/2018/hyperlinkcolor" val="tx"/>
                              </a:ext>
                            </a:extLst>
                          </a:hlinkClick>
                        </a:rPr>
                        <a:t>iblatt-sozialrecht.pdf</a:t>
                      </a:r>
                      <a:r>
                        <a:rPr kumimoji="0" lang="pt-BR" sz="1000" b="0" i="0" u="none" strike="noStrike" kern="1200" cap="none" spc="0" normalizeH="0" baseline="0" noProof="0">
                          <a:ln>
                            <a:noFill/>
                          </a:ln>
                          <a:solidFill>
                            <a:srgbClr val="8497B0"/>
                          </a:solidFill>
                          <a:effectLst/>
                          <a:uLnTx/>
                          <a:uFillTx/>
                          <a:latin typeface="+mn-lt"/>
                          <a:ea typeface="+mn-ea"/>
                          <a:cs typeface="+mn-cs"/>
                        </a:rPr>
                        <a:t>  </a:t>
                      </a: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2308779908"/>
                  </a:ext>
                </a:extLst>
              </a:tr>
            </a:tbl>
          </a:graphicData>
        </a:graphic>
      </p:graphicFrame>
      <p:graphicFrame>
        <p:nvGraphicFramePr>
          <p:cNvPr id="53" name="Tabelle 52">
            <a:extLst>
              <a:ext uri="{FF2B5EF4-FFF2-40B4-BE49-F238E27FC236}">
                <a16:creationId xmlns:a16="http://schemas.microsoft.com/office/drawing/2014/main" id="{8BC6E9E0-800D-A3FD-0C3D-EFF6FFCDC79B}"/>
              </a:ext>
            </a:extLst>
          </p:cNvPr>
          <p:cNvGraphicFramePr>
            <a:graphicFrameLocks noGrp="1"/>
          </p:cNvGraphicFramePr>
          <p:nvPr>
            <p:extLst>
              <p:ext uri="{D42A27DB-BD31-4B8C-83A1-F6EECF244321}">
                <p14:modId xmlns:p14="http://schemas.microsoft.com/office/powerpoint/2010/main" val="3988127872"/>
              </p:ext>
            </p:extLst>
          </p:nvPr>
        </p:nvGraphicFramePr>
        <p:xfrm>
          <a:off x="7639665" y="2570185"/>
          <a:ext cx="4092622" cy="3607908"/>
        </p:xfrm>
        <a:graphic>
          <a:graphicData uri="http://schemas.openxmlformats.org/drawingml/2006/table">
            <a:tbl>
              <a:tblPr firstRow="1" bandRow="1">
                <a:tableStyleId>{5C22544A-7EE6-4342-B048-85BDC9FD1C3A}</a:tableStyleId>
              </a:tblPr>
              <a:tblGrid>
                <a:gridCol w="4092622">
                  <a:extLst>
                    <a:ext uri="{9D8B030D-6E8A-4147-A177-3AD203B41FA5}">
                      <a16:colId xmlns:a16="http://schemas.microsoft.com/office/drawing/2014/main" val="1793061210"/>
                    </a:ext>
                  </a:extLst>
                </a:gridCol>
              </a:tblGrid>
              <a:tr h="792000">
                <a:tc>
                  <a:txBody>
                    <a:bodyPr/>
                    <a:lstStyle/>
                    <a:p>
                      <a:r>
                        <a:rPr lang="de-DE" sz="1200">
                          <a:solidFill>
                            <a:srgbClr val="002060"/>
                          </a:solidFill>
                        </a:rPr>
                        <a:t>Sozialleistungen bei Krebs </a:t>
                      </a:r>
                    </a:p>
                    <a:p>
                      <a:r>
                        <a:rPr lang="de-DE" sz="1000" b="0">
                          <a:solidFill>
                            <a:srgbClr val="002060"/>
                          </a:solidFill>
                        </a:rPr>
                        <a:t>(Krankenversicherung gesetzlich/privat, Pflegeversicherung, Rehabilitation, Schwerbehinderung)</a:t>
                      </a:r>
                      <a:br>
                        <a:rPr lang="de-AT" sz="1000">
                          <a:solidFill>
                            <a:srgbClr val="002060"/>
                          </a:solidFill>
                        </a:rPr>
                      </a:br>
                      <a:r>
                        <a:rPr lang="pt-BR" sz="1000" b="0">
                          <a:solidFill>
                            <a:srgbClr val="002060"/>
                          </a:solidFill>
                        </a:rPr>
                        <a:t>Deutsche </a:t>
                      </a:r>
                      <a:r>
                        <a:rPr lang="pt-BR" sz="1000" b="0" err="1">
                          <a:solidFill>
                            <a:srgbClr val="002060"/>
                          </a:solidFill>
                        </a:rPr>
                        <a:t>Krebshilfe</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10">
                            <a:extLst>
                              <a:ext uri="{A12FA001-AC4F-418D-AE19-62706E023703}">
                                <ahyp:hlinkClr xmlns:ahyp="http://schemas.microsoft.com/office/drawing/2018/hyperlinkcolor" val="tx"/>
                              </a:ext>
                            </a:extLst>
                          </a:hlinkClick>
                        </a:rPr>
                        <a:t>https://www.krebshilfe.de/infomaterial/Blaue_Ratgeber/Sozialleistungen-bei-Krebs_BlaueRatgeber_DeutscheKrebshilfe.pdf</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7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Information zum Antrag Schwerbehindertenausweis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und Nachteilsausgleich</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Familienratgeber.de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11">
                            <a:extLst>
                              <a:ext uri="{A12FA001-AC4F-418D-AE19-62706E023703}">
                                <ahyp:hlinkClr xmlns:ahyp="http://schemas.microsoft.com/office/drawing/2018/hyperlinkcolor" val="tx"/>
                              </a:ext>
                            </a:extLst>
                          </a:hlinkClick>
                        </a:rPr>
                        <a:t>https://www.familienratgeber.de/schwerbehinderung.php</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4062882"/>
                  </a:ext>
                </a:extLst>
              </a:tr>
              <a:tr h="792000">
                <a:tc>
                  <a:txBody>
                    <a:bodyPr/>
                    <a:lstStyle/>
                    <a:p>
                      <a:r>
                        <a:rPr lang="de-DE" sz="1200" b="1">
                          <a:solidFill>
                            <a:srgbClr val="002060"/>
                          </a:solidFill>
                        </a:rPr>
                        <a:t>Anschlussheilbehandlung (AHB) und </a:t>
                      </a:r>
                      <a:r>
                        <a:rPr lang="de-DE" sz="1200" b="1" err="1">
                          <a:solidFill>
                            <a:srgbClr val="002060"/>
                          </a:solidFill>
                        </a:rPr>
                        <a:t>onkolog</a:t>
                      </a:r>
                      <a:r>
                        <a:rPr lang="de-DE" sz="1200" b="1">
                          <a:solidFill>
                            <a:srgbClr val="002060"/>
                          </a:solidFill>
                        </a:rPr>
                        <a:t>. Rehabilitation nach Melanom (Anspruch und Antragsstellung</a:t>
                      </a:r>
                      <a:r>
                        <a:rPr lang="de-DE" sz="1200">
                          <a:solidFill>
                            <a:srgbClr val="002060"/>
                          </a:solidFill>
                        </a:rPr>
                        <a:t>)</a:t>
                      </a:r>
                      <a:endParaRPr lang="de-AT" sz="1200">
                        <a:solidFill>
                          <a:srgbClr val="002060"/>
                        </a:solidFill>
                      </a:endParaRPr>
                    </a:p>
                    <a:p>
                      <a:r>
                        <a:rPr lang="pt-BR" sz="1000" b="0" err="1">
                          <a:solidFill>
                            <a:srgbClr val="002060"/>
                          </a:solidFill>
                        </a:rPr>
                        <a:t>Infoportal</a:t>
                      </a:r>
                      <a:r>
                        <a:rPr lang="pt-BR" sz="1000" b="0">
                          <a:solidFill>
                            <a:srgbClr val="002060"/>
                          </a:solidFill>
                        </a:rPr>
                        <a:t> </a:t>
                      </a:r>
                      <a:r>
                        <a:rPr lang="pt-BR" sz="1000" b="0" err="1">
                          <a:solidFill>
                            <a:srgbClr val="002060"/>
                          </a:solidFill>
                        </a:rPr>
                        <a:t>Hautkrebs</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12">
                            <a:extLst>
                              <a:ext uri="{A12FA001-AC4F-418D-AE19-62706E023703}">
                                <ahyp:hlinkClr xmlns:ahyp="http://schemas.microsoft.com/office/drawing/2018/hyperlinkcolor" val="tx"/>
                              </a:ext>
                            </a:extLst>
                          </a:hlinkClick>
                        </a:rPr>
                        <a:t>https://www.infoportal-hautkrebs.de/alltag-mit-hautkrebs/basisinformationen/rehabilitation</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18389085"/>
                  </a:ext>
                </a:extLst>
              </a:tr>
              <a:tr h="8651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Infoportal zur onkologischen Rehabilitation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2060"/>
                          </a:solidFill>
                          <a:effectLst/>
                          <a:uLnTx/>
                          <a:uFillTx/>
                          <a:latin typeface="+mn-lt"/>
                          <a:ea typeface="+mn-ea"/>
                          <a:cs typeface="+mn-cs"/>
                        </a:rPr>
                        <a:t>(Reha-Antrag, Verzeichnis Rehakliniken)</a:t>
                      </a:r>
                      <a:br>
                        <a:rPr kumimoji="0" lang="de-AT" sz="1000" b="1" i="0" u="none" strike="noStrike" kern="1200" cap="none" spc="0" normalizeH="0" baseline="0" noProof="0">
                          <a:ln>
                            <a:noFill/>
                          </a:ln>
                          <a:solidFill>
                            <a:srgbClr val="002060"/>
                          </a:solidFill>
                          <a:effectLst/>
                          <a:uLnTx/>
                          <a:uFillTx/>
                          <a:latin typeface="+mn-lt"/>
                          <a:ea typeface="+mn-ea"/>
                          <a:cs typeface="+mn-cs"/>
                        </a:rPr>
                      </a:br>
                      <a:r>
                        <a:rPr kumimoji="0" lang="pt-BR" sz="1000" b="0" i="0" u="none" strike="noStrike" kern="1200" cap="none" spc="0" normalizeH="0" baseline="0" noProof="0">
                          <a:ln>
                            <a:noFill/>
                          </a:ln>
                          <a:solidFill>
                            <a:srgbClr val="002060"/>
                          </a:solidFill>
                          <a:effectLst/>
                          <a:uLnTx/>
                          <a:uFillTx/>
                          <a:latin typeface="+mn-lt"/>
                          <a:ea typeface="+mn-ea"/>
                          <a:cs typeface="+mn-cs"/>
                        </a:rPr>
                        <a:t>Reha hilft Krebspatienten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13">
                            <a:extLst>
                              <a:ext uri="{A12FA001-AC4F-418D-AE19-62706E023703}">
                                <ahyp:hlinkClr xmlns:ahyp="http://schemas.microsoft.com/office/drawing/2018/hyperlinkcolor" val="tx"/>
                              </a:ext>
                            </a:extLst>
                          </a:hlinkClick>
                        </a:rPr>
                        <a:t>https://www.reha-hilft-krebspatienten.de</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2308779908"/>
                  </a:ext>
                </a:extLst>
              </a:tr>
            </a:tbl>
          </a:graphicData>
        </a:graphic>
      </p:graphicFrame>
      <p:sp>
        <p:nvSpPr>
          <p:cNvPr id="54" name="Textfeld 53">
            <a:extLst>
              <a:ext uri="{FF2B5EF4-FFF2-40B4-BE49-F238E27FC236}">
                <a16:creationId xmlns:a16="http://schemas.microsoft.com/office/drawing/2014/main" id="{D16116BF-504C-34EF-A4A6-7D587108247D}"/>
              </a:ext>
            </a:extLst>
          </p:cNvPr>
          <p:cNvSpPr txBox="1"/>
          <p:nvPr/>
        </p:nvSpPr>
        <p:spPr>
          <a:xfrm>
            <a:off x="4078298" y="2094048"/>
            <a:ext cx="7653988" cy="432000"/>
          </a:xfrm>
          <a:prstGeom prst="rect">
            <a:avLst/>
          </a:prstGeom>
          <a:solidFill>
            <a:srgbClr val="6DD17F"/>
          </a:solidFill>
        </p:spPr>
        <p:txBody>
          <a:bodyPr wrap="square" anchor="ctr">
            <a:noAutofit/>
          </a:bodyPr>
          <a:lstStyle/>
          <a:p>
            <a:pPr lvl="0" algn="ctr">
              <a:buClrTx/>
              <a:buSzTx/>
            </a:pPr>
            <a:r>
              <a:rPr lang="de-DE" sz="1400" b="1">
                <a:solidFill>
                  <a:schemeClr val="bg1"/>
                </a:solidFill>
                <a:latin typeface="Calibri"/>
              </a:rPr>
              <a:t>2. Unterstützung bei praktischen Problemen</a:t>
            </a:r>
            <a:endParaRPr kumimoji="0" lang="de-DE" sz="1400" b="1" i="0" u="none" strike="noStrike" cap="none" spc="0" normalizeH="0" baseline="0" noProof="0">
              <a:ln>
                <a:noFill/>
              </a:ln>
              <a:solidFill>
                <a:schemeClr val="bg1"/>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C72472E0-B3AE-F541-9B48-E4B730671CD5}"/>
              </a:ext>
            </a:extLst>
          </p:cNvPr>
          <p:cNvSpPr txBox="1"/>
          <p:nvPr/>
        </p:nvSpPr>
        <p:spPr>
          <a:xfrm>
            <a:off x="482864" y="1105340"/>
            <a:ext cx="10826091" cy="954107"/>
          </a:xfrm>
          <a:prstGeom prst="rect">
            <a:avLst/>
          </a:prstGeom>
          <a:noFill/>
        </p:spPr>
        <p:txBody>
          <a:bodyPr wrap="square">
            <a:spAutoFit/>
          </a:bodyPr>
          <a:lstStyle/>
          <a:p>
            <a:r>
              <a:rPr lang="de-DE" sz="2800" b="1">
                <a:solidFill>
                  <a:srgbClr val="002060"/>
                </a:solidFill>
              </a:rPr>
              <a:t>Das Angebot an Informationen und Ansprechpartnern ist vielfältig – </a:t>
            </a:r>
          </a:p>
          <a:p>
            <a:r>
              <a:rPr lang="de-DE" sz="2800" b="1">
                <a:solidFill>
                  <a:srgbClr val="002060"/>
                </a:solidFill>
              </a:rPr>
              <a:t>und nicht einfach zu navigieren!</a:t>
            </a:r>
          </a:p>
        </p:txBody>
      </p:sp>
    </p:spTree>
    <p:extLst>
      <p:ext uri="{BB962C8B-B14F-4D97-AF65-F5344CB8AC3E}">
        <p14:creationId xmlns:p14="http://schemas.microsoft.com/office/powerpoint/2010/main" val="2617335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F76FBC-D58F-F19E-BEDF-DF8887614B49}"/>
              </a:ext>
            </a:extLst>
          </p:cNvPr>
          <p:cNvSpPr>
            <a:spLocks noGrp="1"/>
          </p:cNvSpPr>
          <p:nvPr>
            <p:ph type="body" sz="quarter" idx="13"/>
          </p:nvPr>
        </p:nvSpPr>
        <p:spPr/>
        <p:txBody>
          <a:bodyPr>
            <a:normAutofit/>
          </a:bodyPr>
          <a:lstStyle/>
          <a:p>
            <a:r>
              <a:rPr lang="de-DE" sz="3200"/>
              <a:t>3.3 Versorgungsangebote für Melanom-</a:t>
            </a:r>
            <a:r>
              <a:rPr lang="de-DE" sz="3200" i="1"/>
              <a:t>Survivors</a:t>
            </a:r>
          </a:p>
        </p:txBody>
      </p:sp>
      <p:sp>
        <p:nvSpPr>
          <p:cNvPr id="4" name="Textplatzhalter 3">
            <a:extLst>
              <a:ext uri="{FF2B5EF4-FFF2-40B4-BE49-F238E27FC236}">
                <a16:creationId xmlns:a16="http://schemas.microsoft.com/office/drawing/2014/main" id="{AF3E9058-CD7E-44D2-5A8A-BDAB8F19B0AB}"/>
              </a:ext>
            </a:extLst>
          </p:cNvPr>
          <p:cNvSpPr>
            <a:spLocks noGrp="1"/>
          </p:cNvSpPr>
          <p:nvPr>
            <p:ph type="body" sz="quarter" idx="14"/>
          </p:nvPr>
        </p:nvSpPr>
        <p:spPr/>
        <p:txBody>
          <a:bodyPr/>
          <a:lstStyle/>
          <a:p>
            <a:endParaRPr lang="de-DE"/>
          </a:p>
        </p:txBody>
      </p:sp>
      <p:graphicFrame>
        <p:nvGraphicFramePr>
          <p:cNvPr id="51" name="Tabelle 51">
            <a:extLst>
              <a:ext uri="{FF2B5EF4-FFF2-40B4-BE49-F238E27FC236}">
                <a16:creationId xmlns:a16="http://schemas.microsoft.com/office/drawing/2014/main" id="{F363C8A5-7D2D-7F0F-B24D-8FB2A26A644F}"/>
              </a:ext>
            </a:extLst>
          </p:cNvPr>
          <p:cNvGraphicFramePr>
            <a:graphicFrameLocks noGrp="1"/>
          </p:cNvGraphicFramePr>
          <p:nvPr>
            <p:extLst>
              <p:ext uri="{D42A27DB-BD31-4B8C-83A1-F6EECF244321}">
                <p14:modId xmlns:p14="http://schemas.microsoft.com/office/powerpoint/2010/main" val="2645249112"/>
              </p:ext>
            </p:extLst>
          </p:nvPr>
        </p:nvGraphicFramePr>
        <p:xfrm>
          <a:off x="459713" y="2560660"/>
          <a:ext cx="4072958" cy="3435051"/>
        </p:xfrm>
        <a:graphic>
          <a:graphicData uri="http://schemas.openxmlformats.org/drawingml/2006/table">
            <a:tbl>
              <a:tblPr firstRow="1" bandRow="1">
                <a:tableStyleId>{5C22544A-7EE6-4342-B048-85BDC9FD1C3A}</a:tableStyleId>
              </a:tblPr>
              <a:tblGrid>
                <a:gridCol w="4072958">
                  <a:extLst>
                    <a:ext uri="{9D8B030D-6E8A-4147-A177-3AD203B41FA5}">
                      <a16:colId xmlns:a16="http://schemas.microsoft.com/office/drawing/2014/main" val="1793061210"/>
                    </a:ext>
                  </a:extLst>
                </a:gridCol>
              </a:tblGrid>
              <a:tr h="756000">
                <a:tc>
                  <a:txBody>
                    <a:bodyPr/>
                    <a:lstStyle/>
                    <a:p>
                      <a:r>
                        <a:rPr lang="de-DE" sz="1200">
                          <a:solidFill>
                            <a:srgbClr val="002060"/>
                          </a:solidFill>
                        </a:rPr>
                        <a:t>Unterstützung für Angehörige und Partner</a:t>
                      </a:r>
                      <a:endParaRPr lang="de-AT" sz="1200">
                        <a:solidFill>
                          <a:srgbClr val="002060"/>
                        </a:solidFill>
                      </a:endParaRPr>
                    </a:p>
                    <a:p>
                      <a:r>
                        <a:rPr lang="pt-BR" sz="1000" b="0">
                          <a:solidFill>
                            <a:srgbClr val="002060"/>
                          </a:solidFill>
                        </a:rPr>
                        <a:t>Leben-mit-Hautkrebs.de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https://www.leben-mit-hautkrebs.de/sites/leben_mit_</a:t>
                      </a:r>
                      <a:b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br>
                      <a: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t>hautkrebs_de/files/2020-09/broschuere-partner.pdf</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031681"/>
                  </a:ext>
                </a:extLst>
              </a:tr>
              <a:tr h="606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„Sexualität und Krebs“</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4">
                            <a:extLst>
                              <a:ext uri="{A12FA001-AC4F-418D-AE19-62706E023703}">
                                <ahyp:hlinkClr xmlns:ahyp="http://schemas.microsoft.com/office/drawing/2018/hyperlinkcolor" val="tx"/>
                              </a:ext>
                            </a:extLst>
                          </a:hlinkClick>
                        </a:rPr>
                        <a:t>https://www.krebsinformationsdienst.de/leben/alltag/sexualitaet.php</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062882"/>
                  </a:ext>
                </a:extLst>
              </a:tr>
              <a:tr h="1123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1" i="0" u="none" strike="noStrike" kern="1200" cap="none" spc="0" normalizeH="0" baseline="0" noProof="0">
                          <a:ln>
                            <a:noFill/>
                          </a:ln>
                          <a:solidFill>
                            <a:srgbClr val="002060"/>
                          </a:solidFill>
                          <a:effectLst/>
                          <a:uLnTx/>
                          <a:uFillTx/>
                          <a:latin typeface="+mn-lt"/>
                          <a:ea typeface="+mn-ea"/>
                          <a:cs typeface="+mn-cs"/>
                        </a:rPr>
                        <a:t>„Kinderwunsch nach Krebs“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https://www.krebsinformationsdienst.de/leben/alltag/kinderwunsch/</a:t>
                      </a:r>
                      <a:b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kinderwunsch-index.php</a:t>
                      </a:r>
                      <a:r>
                        <a:rPr kumimoji="0" lang="pt-BR" sz="1000" b="0" i="0" u="none" strike="noStrike" kern="1200" cap="none" spc="0" normalizeH="0" baseline="0" noProof="0">
                          <a:ln>
                            <a:noFill/>
                          </a:ln>
                          <a:solidFill>
                            <a:srgbClr val="8497B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2060"/>
                          </a:solidFill>
                          <a:effectLst/>
                          <a:uLnTx/>
                          <a:uFillTx/>
                          <a:latin typeface="+mn-lt"/>
                          <a:ea typeface="+mn-ea"/>
                          <a:cs typeface="+mn-cs"/>
                        </a:rPr>
                        <a:t>Deutsche Krebshilfe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8497B0"/>
                          </a:solidFill>
                          <a:effectLst/>
                          <a:uLnTx/>
                          <a:uFillTx/>
                          <a:latin typeface="+mn-lt"/>
                          <a:ea typeface="+mn-ea"/>
                          <a:cs typeface="+mn-cs"/>
                          <a:hlinkClick r:id="rId6">
                            <a:extLst>
                              <a:ext uri="{A12FA001-AC4F-418D-AE19-62706E023703}">
                                <ahyp:hlinkClr xmlns:ahyp="http://schemas.microsoft.com/office/drawing/2018/hyperlinkcolor" val="tx"/>
                              </a:ext>
                            </a:extLst>
                          </a:hlinkClick>
                        </a:rPr>
                        <a:t>https://www.krebshilfe.de/infomaterial/Blaue_Ratgeber/</a:t>
                      </a:r>
                      <a:br>
                        <a:rPr kumimoji="0" lang="de-DE" sz="1000" b="0" i="0" u="none" strike="noStrike" kern="1200" cap="none" spc="0" normalizeH="0" baseline="0" noProof="0">
                          <a:ln>
                            <a:noFill/>
                          </a:ln>
                          <a:solidFill>
                            <a:srgbClr val="8497B0"/>
                          </a:solidFill>
                          <a:effectLst/>
                          <a:uLnTx/>
                          <a:uFillTx/>
                          <a:latin typeface="+mn-lt"/>
                          <a:ea typeface="+mn-ea"/>
                          <a:cs typeface="+mn-cs"/>
                          <a:hlinkClick r:id="rId6">
                            <a:extLst>
                              <a:ext uri="{A12FA001-AC4F-418D-AE19-62706E023703}">
                                <ahyp:hlinkClr xmlns:ahyp="http://schemas.microsoft.com/office/drawing/2018/hyperlinkcolor" val="tx"/>
                              </a:ext>
                            </a:extLst>
                          </a:hlinkClick>
                        </a:rPr>
                      </a:br>
                      <a:r>
                        <a:rPr kumimoji="0" lang="de-DE" sz="1000" b="0" i="0" u="none" strike="noStrike" kern="1200" cap="none" spc="0" normalizeH="0" baseline="0" noProof="0">
                          <a:ln>
                            <a:noFill/>
                          </a:ln>
                          <a:solidFill>
                            <a:srgbClr val="8497B0"/>
                          </a:solidFill>
                          <a:effectLst/>
                          <a:uLnTx/>
                          <a:uFillTx/>
                          <a:latin typeface="+mn-lt"/>
                          <a:ea typeface="+mn-ea"/>
                          <a:cs typeface="+mn-cs"/>
                          <a:hlinkClick r:id="rId6">
                            <a:extLst>
                              <a:ext uri="{A12FA001-AC4F-418D-AE19-62706E023703}">
                                <ahyp:hlinkClr xmlns:ahyp="http://schemas.microsoft.com/office/drawing/2018/hyperlinkcolor" val="tx"/>
                              </a:ext>
                            </a:extLst>
                          </a:hlinkClick>
                        </a:rPr>
                        <a:t>Kinderwunsch-und-Krebs_BlaueRatgeber_DeutscheKrebshilfe.pdf</a:t>
                      </a:r>
                      <a:r>
                        <a:rPr kumimoji="0" lang="de-DE"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389085"/>
                  </a:ext>
                </a:extLst>
              </a:tr>
              <a:tr h="848282">
                <a:tc>
                  <a:txBody>
                    <a:bodyPr/>
                    <a:lstStyle/>
                    <a:p>
                      <a:r>
                        <a:rPr lang="de-DE" sz="1200" b="1">
                          <a:solidFill>
                            <a:srgbClr val="002060"/>
                          </a:solidFill>
                        </a:rPr>
                        <a:t>Unterstützung für Kinder krebskranker Eltern</a:t>
                      </a:r>
                    </a:p>
                    <a:p>
                      <a:r>
                        <a:rPr lang="de-DE" sz="1000" b="0">
                          <a:solidFill>
                            <a:srgbClr val="002060"/>
                          </a:solidFill>
                        </a:rPr>
                        <a:t>Flüsterpost e.V.</a:t>
                      </a:r>
                    </a:p>
                    <a:p>
                      <a:r>
                        <a:rPr kumimoji="0" lang="de-DE" sz="1000" b="0" i="0" u="none" strike="noStrike" kern="1200" cap="none" spc="0" normalizeH="0" baseline="0">
                          <a:ln>
                            <a:noFill/>
                          </a:ln>
                          <a:solidFill>
                            <a:srgbClr val="8497B0"/>
                          </a:solidFill>
                          <a:effectLst/>
                          <a:uLnTx/>
                          <a:uFillTx/>
                          <a:latin typeface="+mn-lt"/>
                          <a:ea typeface="+mn-ea"/>
                          <a:cs typeface="+mn-cs"/>
                        </a:rPr>
                        <a:t>06131 5548-798</a:t>
                      </a:r>
                    </a:p>
                    <a:p>
                      <a:r>
                        <a:rPr kumimoji="0" lang="de-DE" sz="1000" b="0" i="0" u="none" strike="noStrike" kern="1200" cap="none" spc="0" normalizeH="0" baseline="0">
                          <a:ln>
                            <a:noFill/>
                          </a:ln>
                          <a:solidFill>
                            <a:srgbClr val="8497B0"/>
                          </a:solidFill>
                          <a:effectLst/>
                          <a:uLnTx/>
                          <a:uFillTx/>
                          <a:latin typeface="+mn-lt"/>
                          <a:ea typeface="+mn-ea"/>
                          <a:cs typeface="+mn-cs"/>
                        </a:rPr>
                        <a:t>info@kinder-krebskranker-eltern.de</a:t>
                      </a:r>
                    </a:p>
                    <a:p>
                      <a:r>
                        <a:rPr kumimoji="0" lang="de-DE"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https://kinder-krebskranker-eltern.de</a:t>
                      </a:r>
                      <a:r>
                        <a:rPr kumimoji="0" lang="de-DE"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8779908"/>
                  </a:ext>
                </a:extLst>
              </a:tr>
            </a:tbl>
          </a:graphicData>
        </a:graphic>
      </p:graphicFrame>
      <p:graphicFrame>
        <p:nvGraphicFramePr>
          <p:cNvPr id="52" name="Tabelle 51">
            <a:extLst>
              <a:ext uri="{FF2B5EF4-FFF2-40B4-BE49-F238E27FC236}">
                <a16:creationId xmlns:a16="http://schemas.microsoft.com/office/drawing/2014/main" id="{FE8134F5-0CFE-02AC-D51A-35665D97695D}"/>
              </a:ext>
            </a:extLst>
          </p:cNvPr>
          <p:cNvGraphicFramePr>
            <a:graphicFrameLocks noGrp="1"/>
          </p:cNvGraphicFramePr>
          <p:nvPr>
            <p:extLst>
              <p:ext uri="{D42A27DB-BD31-4B8C-83A1-F6EECF244321}">
                <p14:modId xmlns:p14="http://schemas.microsoft.com/office/powerpoint/2010/main" val="1575945870"/>
              </p:ext>
            </p:extLst>
          </p:nvPr>
        </p:nvGraphicFramePr>
        <p:xfrm>
          <a:off x="4608490" y="2560660"/>
          <a:ext cx="3313102" cy="3540412"/>
        </p:xfrm>
        <a:graphic>
          <a:graphicData uri="http://schemas.openxmlformats.org/drawingml/2006/table">
            <a:tbl>
              <a:tblPr firstRow="1" bandRow="1">
                <a:tableStyleId>{5C22544A-7EE6-4342-B048-85BDC9FD1C3A}</a:tableStyleId>
              </a:tblPr>
              <a:tblGrid>
                <a:gridCol w="3313102">
                  <a:extLst>
                    <a:ext uri="{9D8B030D-6E8A-4147-A177-3AD203B41FA5}">
                      <a16:colId xmlns:a16="http://schemas.microsoft.com/office/drawing/2014/main" val="1793061210"/>
                    </a:ext>
                  </a:extLst>
                </a:gridCol>
              </a:tblGrid>
              <a:tr h="792000">
                <a:tc>
                  <a:txBody>
                    <a:bodyPr/>
                    <a:lstStyle/>
                    <a:p>
                      <a:r>
                        <a:rPr lang="de-DE" sz="1200">
                          <a:solidFill>
                            <a:srgbClr val="002060"/>
                          </a:solidFill>
                        </a:rPr>
                        <a:t>Umgang mit psychosozialen Belastungen</a:t>
                      </a:r>
                      <a:endParaRPr lang="de-AT" sz="1200">
                        <a:solidFill>
                          <a:srgbClr val="002060"/>
                        </a:solidFill>
                      </a:endParaRPr>
                    </a:p>
                    <a:p>
                      <a:r>
                        <a:rPr lang="pt-BR" sz="1000" b="0" err="1">
                          <a:solidFill>
                            <a:srgbClr val="002060"/>
                          </a:solidFill>
                        </a:rPr>
                        <a:t>Infoportal</a:t>
                      </a:r>
                      <a:r>
                        <a:rPr lang="pt-BR" sz="1000" b="0">
                          <a:solidFill>
                            <a:srgbClr val="002060"/>
                          </a:solidFill>
                        </a:rPr>
                        <a:t> </a:t>
                      </a:r>
                      <a:r>
                        <a:rPr lang="pt-BR" sz="1000" b="0" err="1">
                          <a:solidFill>
                            <a:srgbClr val="002060"/>
                          </a:solidFill>
                        </a:rPr>
                        <a:t>Hautkrebs</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8">
                            <a:extLst>
                              <a:ext uri="{A12FA001-AC4F-418D-AE19-62706E023703}">
                                <ahyp:hlinkClr xmlns:ahyp="http://schemas.microsoft.com/office/drawing/2018/hyperlinkcolor" val="tx"/>
                              </a:ext>
                            </a:extLst>
                          </a:hlinkClick>
                        </a:rPr>
                        <a:t>https://www.infoportal-hautkrebs.de/alltag-mit-hautkrebs/psychoonkologie</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1080000">
                <a:tc>
                  <a:txBody>
                    <a:bodyPr/>
                    <a:lstStyle/>
                    <a:p>
                      <a:r>
                        <a:rPr lang="de-AT" sz="1200" b="1">
                          <a:solidFill>
                            <a:srgbClr val="002060"/>
                          </a:solidFill>
                        </a:rPr>
                        <a:t>Patientenorganisationen/Selbsthilfegruppen deutschlandweit</a:t>
                      </a:r>
                      <a:endParaRPr lang="de-AT" sz="1050" b="1">
                        <a:solidFill>
                          <a:srgbClr val="002060"/>
                        </a:solidFill>
                      </a:endParaRPr>
                    </a:p>
                    <a:p>
                      <a:r>
                        <a:rPr lang="de-DE" sz="1000" b="0">
                          <a:solidFill>
                            <a:srgbClr val="002060"/>
                          </a:solidFill>
                        </a:rPr>
                        <a:t>Melanom Info Deutschland – MID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9">
                            <a:extLst>
                              <a:ext uri="{A12FA001-AC4F-418D-AE19-62706E023703}">
                                <ahyp:hlinkClr xmlns:ahyp="http://schemas.microsoft.com/office/drawing/2018/hyperlinkcolor" val="tx"/>
                              </a:ext>
                            </a:extLst>
                          </a:hlinkClick>
                        </a:rPr>
                        <a:t>https://www.melanominfo.com</a:t>
                      </a:r>
                      <a:endParaRPr kumimoji="0" lang="pt-BR" sz="1000" b="0" i="0" u="none" strike="noStrike" kern="1200" cap="none" spc="0" normalizeH="0" baseline="0">
                        <a:ln>
                          <a:noFill/>
                        </a:ln>
                        <a:solidFill>
                          <a:srgbClr val="8497B0"/>
                        </a:solidFill>
                        <a:effectLst/>
                        <a:uLnTx/>
                        <a:uFillTx/>
                        <a:latin typeface="+mn-lt"/>
                        <a:ea typeface="+mn-ea"/>
                        <a:cs typeface="+mn-cs"/>
                      </a:endParaRPr>
                    </a:p>
                    <a:p>
                      <a:r>
                        <a:rPr lang="de-DE" sz="1000" b="0" kern="1200">
                          <a:solidFill>
                            <a:srgbClr val="002060"/>
                          </a:solidFill>
                          <a:latin typeface="+mn-lt"/>
                          <a:ea typeface="+mn-ea"/>
                          <a:cs typeface="+mn-cs"/>
                        </a:rPr>
                        <a:t>Hautkrebs-Netzwerk Deutschland e.V. (HKND)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hlinkClick r:id="rId10">
                            <a:extLst>
                              <a:ext uri="{A12FA001-AC4F-418D-AE19-62706E023703}">
                                <ahyp:hlinkClr xmlns:ahyp="http://schemas.microsoft.com/office/drawing/2018/hyperlinkcolor" val="tx"/>
                              </a:ext>
                            </a:extLst>
                          </a:hlinkClick>
                        </a:rPr>
                        <a:t>https://hautkrebs-netzwerk.de</a:t>
                      </a:r>
                      <a:r>
                        <a:rPr kumimoji="0" lang="de-DE"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4062882"/>
                  </a:ext>
                </a:extLst>
              </a:tr>
              <a:tr h="854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Überblick regionaler Selbsthilfegruppen</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Infoportal Hautkrebs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11">
                            <a:extLst>
                              <a:ext uri="{A12FA001-AC4F-418D-AE19-62706E023703}">
                                <ahyp:hlinkClr xmlns:ahyp="http://schemas.microsoft.com/office/drawing/2018/hyperlinkcolor" val="tx"/>
                              </a:ext>
                            </a:extLst>
                          </a:hlinkClick>
                        </a:rPr>
                        <a:t>https://www.infoportal-hautkrebs.de/alltag-mit-hautkrebs/basisinformationen/selbsthilfegruppen/</a:t>
                      </a:r>
                      <a:br>
                        <a:rPr kumimoji="0" lang="pt-BR" sz="1000" b="0" i="0" u="none" strike="noStrike" kern="1200" cap="none" spc="0" normalizeH="0" baseline="0" noProof="0">
                          <a:ln>
                            <a:noFill/>
                          </a:ln>
                          <a:solidFill>
                            <a:srgbClr val="8497B0"/>
                          </a:solidFill>
                          <a:effectLst/>
                          <a:uLnTx/>
                          <a:uFillTx/>
                          <a:latin typeface="+mn-lt"/>
                          <a:ea typeface="+mn-ea"/>
                          <a:cs typeface="+mn-cs"/>
                          <a:hlinkClick r:id="rId11">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11">
                            <a:extLst>
                              <a:ext uri="{A12FA001-AC4F-418D-AE19-62706E023703}">
                                <ahyp:hlinkClr xmlns:ahyp="http://schemas.microsoft.com/office/drawing/2018/hyperlinkcolor" val="tx"/>
                              </a:ext>
                            </a:extLst>
                          </a:hlinkClick>
                        </a:rPr>
                        <a:t>ueberblick</a:t>
                      </a:r>
                      <a:r>
                        <a:rPr kumimoji="0" lang="pt-BR" sz="1000" b="0" i="0" u="none" strike="noStrike" kern="1200" cap="none" spc="0" normalizeH="0" baseline="0" noProof="0">
                          <a:ln>
                            <a:noFill/>
                          </a:ln>
                          <a:solidFill>
                            <a:srgbClr val="8497B0"/>
                          </a:solidFill>
                          <a:effectLst/>
                          <a:uLnTx/>
                          <a:uFillTx/>
                          <a:latin typeface="+mn-lt"/>
                          <a:ea typeface="+mn-ea"/>
                          <a:cs typeface="+mn-cs"/>
                        </a:rPr>
                        <a:t> </a:t>
                      </a: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18389085"/>
                  </a:ext>
                </a:extLst>
              </a:tr>
              <a:tr h="784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8779908"/>
                  </a:ext>
                </a:extLst>
              </a:tr>
            </a:tbl>
          </a:graphicData>
        </a:graphic>
      </p:graphicFrame>
      <p:graphicFrame>
        <p:nvGraphicFramePr>
          <p:cNvPr id="53" name="Tabelle 52">
            <a:extLst>
              <a:ext uri="{FF2B5EF4-FFF2-40B4-BE49-F238E27FC236}">
                <a16:creationId xmlns:a16="http://schemas.microsoft.com/office/drawing/2014/main" id="{8BC6E9E0-800D-A3FD-0C3D-EFF6FFCDC79B}"/>
              </a:ext>
            </a:extLst>
          </p:cNvPr>
          <p:cNvGraphicFramePr>
            <a:graphicFrameLocks noGrp="1"/>
          </p:cNvGraphicFramePr>
          <p:nvPr>
            <p:extLst>
              <p:ext uri="{D42A27DB-BD31-4B8C-83A1-F6EECF244321}">
                <p14:modId xmlns:p14="http://schemas.microsoft.com/office/powerpoint/2010/main" val="2464235988"/>
              </p:ext>
            </p:extLst>
          </p:nvPr>
        </p:nvGraphicFramePr>
        <p:xfrm>
          <a:off x="7921592" y="2560660"/>
          <a:ext cx="3886950" cy="3077520"/>
        </p:xfrm>
        <a:graphic>
          <a:graphicData uri="http://schemas.openxmlformats.org/drawingml/2006/table">
            <a:tbl>
              <a:tblPr firstRow="1" bandRow="1">
                <a:tableStyleId>{5C22544A-7EE6-4342-B048-85BDC9FD1C3A}</a:tableStyleId>
              </a:tblPr>
              <a:tblGrid>
                <a:gridCol w="3886950">
                  <a:extLst>
                    <a:ext uri="{9D8B030D-6E8A-4147-A177-3AD203B41FA5}">
                      <a16:colId xmlns:a16="http://schemas.microsoft.com/office/drawing/2014/main" val="1793061210"/>
                    </a:ext>
                  </a:extLst>
                </a:gridCol>
              </a:tblGrid>
              <a:tr h="792000">
                <a:tc>
                  <a:txBody>
                    <a:bodyPr/>
                    <a:lstStyle/>
                    <a:p>
                      <a:r>
                        <a:rPr lang="de-DE" sz="1200">
                          <a:solidFill>
                            <a:srgbClr val="002060"/>
                          </a:solidFill>
                        </a:rPr>
                        <a:t>Überblick virtueller Selbsthilfegruppen</a:t>
                      </a:r>
                      <a:endParaRPr lang="de-AT" sz="1200">
                        <a:solidFill>
                          <a:srgbClr val="002060"/>
                        </a:solidFill>
                      </a:endParaRPr>
                    </a:p>
                    <a:p>
                      <a:r>
                        <a:rPr lang="pt-BR" sz="1000" b="0">
                          <a:solidFill>
                            <a:srgbClr val="002060"/>
                          </a:solidFill>
                        </a:rPr>
                        <a:t>Infoportal Hautkrebs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12">
                            <a:extLst>
                              <a:ext uri="{A12FA001-AC4F-418D-AE19-62706E023703}">
                                <ahyp:hlinkClr xmlns:ahyp="http://schemas.microsoft.com/office/drawing/2018/hyperlinkcolor" val="tx"/>
                              </a:ext>
                            </a:extLst>
                          </a:hlinkClick>
                        </a:rPr>
                        <a:t>https://www.infoportal-hautkrebs.de/alltag-mithautkrebs/basisinformationen/selbsthilfegruppen/ueberblick</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7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Finder regionaler Krebsberatungsstellen</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13">
                            <a:extLst>
                              <a:ext uri="{A12FA001-AC4F-418D-AE19-62706E023703}">
                                <ahyp:hlinkClr xmlns:ahyp="http://schemas.microsoft.com/office/drawing/2018/hyperlinkcolor" val="tx"/>
                              </a:ext>
                            </a:extLst>
                          </a:hlinkClick>
                        </a:rPr>
                        <a:t>https://www.krebsinformationsdienst.de/service/adressen/</a:t>
                      </a:r>
                      <a:br>
                        <a:rPr kumimoji="0" lang="pt-BR" sz="1000" b="0" i="0" u="none" strike="noStrike" kern="1200" cap="none" spc="0" normalizeH="0" baseline="0" noProof="0">
                          <a:ln>
                            <a:noFill/>
                          </a:ln>
                          <a:solidFill>
                            <a:srgbClr val="8497B0"/>
                          </a:solidFill>
                          <a:effectLst/>
                          <a:uLnTx/>
                          <a:uFillTx/>
                          <a:latin typeface="+mn-lt"/>
                          <a:ea typeface="+mn-ea"/>
                          <a:cs typeface="+mn-cs"/>
                          <a:hlinkClick r:id="rId13">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13">
                            <a:extLst>
                              <a:ext uri="{A12FA001-AC4F-418D-AE19-62706E023703}">
                                <ahyp:hlinkClr xmlns:ahyp="http://schemas.microsoft.com/office/drawing/2018/hyperlinkcolor" val="tx"/>
                              </a:ext>
                            </a:extLst>
                          </a:hlinkClick>
                        </a:rPr>
                        <a:t>krebsberatungsstellen.php</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R w="762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04062882"/>
                  </a:ext>
                </a:extLst>
              </a:tr>
              <a:tr h="792000">
                <a:tc>
                  <a:txBody>
                    <a:bodyPr/>
                    <a:lstStyle/>
                    <a:p>
                      <a:r>
                        <a:rPr lang="de-DE" sz="1200" b="1">
                          <a:solidFill>
                            <a:srgbClr val="002060"/>
                          </a:solidFill>
                        </a:rPr>
                        <a:t>Seelsorge am Telefon</a:t>
                      </a:r>
                      <a:endParaRPr lang="de-AT" sz="1200" b="1">
                        <a:solidFill>
                          <a:srgbClr val="002060"/>
                        </a:solidFill>
                      </a:endParaRPr>
                    </a:p>
                    <a:p>
                      <a:r>
                        <a:rPr lang="de-DE" sz="1000" b="0">
                          <a:solidFill>
                            <a:srgbClr val="002060"/>
                          </a:solidFill>
                        </a:rPr>
                        <a:t>Mein Krebs, mein Weg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hlinkClick r:id="rId14">
                            <a:extLst>
                              <a:ext uri="{A12FA001-AC4F-418D-AE19-62706E023703}">
                                <ahyp:hlinkClr xmlns:ahyp="http://schemas.microsoft.com/office/drawing/2018/hyperlinkcolor" val="tx"/>
                              </a:ext>
                            </a:extLst>
                          </a:hlinkClick>
                        </a:rPr>
                        <a:t>https://mein-krebs-mein-weg.de/aktuelles/seelsorge-telefon-krebs/</a:t>
                      </a:r>
                      <a:r>
                        <a:rPr kumimoji="0" lang="de-DE" sz="1000" b="0" i="0" u="none" strike="noStrike" kern="1200" cap="none" spc="0" normalizeH="0" baseline="0">
                          <a:ln>
                            <a:noFill/>
                          </a:ln>
                          <a:solidFill>
                            <a:srgbClr val="8497B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kern="1200" err="1">
                          <a:solidFill>
                            <a:srgbClr val="002060"/>
                          </a:solidFill>
                          <a:latin typeface="+mn-lt"/>
                          <a:ea typeface="+mn-ea"/>
                          <a:cs typeface="+mn-cs"/>
                        </a:rPr>
                        <a:t>Infonetz</a:t>
                      </a:r>
                      <a:r>
                        <a:rPr lang="de-DE" sz="1000" b="0" kern="1200">
                          <a:solidFill>
                            <a:srgbClr val="002060"/>
                          </a:solidFill>
                          <a:latin typeface="+mn-lt"/>
                          <a:ea typeface="+mn-ea"/>
                          <a:cs typeface="+mn-cs"/>
                        </a:rPr>
                        <a:t> Krebs – Deutsche Krebshilfe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rPr>
                        <a:t>0800 80708877 </a:t>
                      </a:r>
                      <a:r>
                        <a:rPr kumimoji="0" lang="de-DE" sz="1000" b="0" i="1" u="none" strike="noStrike" kern="1200" cap="none" spc="0" normalizeH="0" baseline="0">
                          <a:ln>
                            <a:noFill/>
                          </a:ln>
                          <a:solidFill>
                            <a:srgbClr val="8497B0"/>
                          </a:solidFill>
                          <a:effectLst/>
                          <a:uLnTx/>
                          <a:uFillTx/>
                          <a:latin typeface="+mn-lt"/>
                          <a:ea typeface="+mn-ea"/>
                          <a:cs typeface="+mn-cs"/>
                        </a:rPr>
                        <a:t>(Montag–Freitag von 8 bis 17 Uhr, kostenlos)</a:t>
                      </a:r>
                    </a:p>
                    <a:p>
                      <a:r>
                        <a:rPr lang="de-DE" sz="1000" b="0">
                          <a:solidFill>
                            <a:srgbClr val="002060"/>
                          </a:solidFill>
                        </a:rPr>
                        <a:t>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rPr>
                        <a:t>0800 4203040 </a:t>
                      </a:r>
                      <a:r>
                        <a:rPr kumimoji="0" lang="de-DE" sz="1000" b="0" i="1" u="none" strike="noStrike" kern="1200" cap="none" spc="0" normalizeH="0" baseline="0">
                          <a:ln>
                            <a:noFill/>
                          </a:ln>
                          <a:solidFill>
                            <a:srgbClr val="8497B0"/>
                          </a:solidFill>
                          <a:effectLst/>
                          <a:uLnTx/>
                          <a:uFillTx/>
                          <a:latin typeface="+mn-lt"/>
                          <a:ea typeface="+mn-ea"/>
                          <a:cs typeface="+mn-cs"/>
                        </a:rPr>
                        <a:t>(täglich von 8 bis 20 Uhr, kostenlos)</a:t>
                      </a:r>
                    </a:p>
                    <a:p>
                      <a:r>
                        <a:rPr lang="de-DE" sz="1000" b="0">
                          <a:solidFill>
                            <a:srgbClr val="002060"/>
                          </a:solidFill>
                        </a:rPr>
                        <a:t>Telefonseelsorge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rPr>
                        <a:t>0800 1110111 | 0800 1110222 </a:t>
                      </a:r>
                      <a:r>
                        <a:rPr kumimoji="0" lang="de-DE" sz="1000" b="0" i="1" u="none" strike="noStrike" kern="1200" cap="none" spc="0" normalizeH="0" baseline="0">
                          <a:ln>
                            <a:noFill/>
                          </a:ln>
                          <a:solidFill>
                            <a:srgbClr val="8497B0"/>
                          </a:solidFill>
                          <a:effectLst/>
                          <a:uLnTx/>
                          <a:uFillTx/>
                          <a:latin typeface="+mn-lt"/>
                          <a:ea typeface="+mn-ea"/>
                          <a:cs typeface="+mn-cs"/>
                        </a:rPr>
                        <a:t>(durchgehend erreichbar, kostenlos)</a:t>
                      </a:r>
                      <a:endParaRPr kumimoji="0" lang="de-AT" sz="1000" b="0" i="1" u="none" strike="noStrike" kern="1200" cap="none" spc="0" normalizeH="0" baseline="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389085"/>
                  </a:ext>
                </a:extLst>
              </a:tr>
            </a:tbl>
          </a:graphicData>
        </a:graphic>
      </p:graphicFrame>
      <p:sp>
        <p:nvSpPr>
          <p:cNvPr id="5" name="Textfeld 4">
            <a:extLst>
              <a:ext uri="{FF2B5EF4-FFF2-40B4-BE49-F238E27FC236}">
                <a16:creationId xmlns:a16="http://schemas.microsoft.com/office/drawing/2014/main" id="{CA3B29BF-EC06-B8A5-5287-3DDC78CAEE2E}"/>
              </a:ext>
            </a:extLst>
          </p:cNvPr>
          <p:cNvSpPr txBox="1"/>
          <p:nvPr/>
        </p:nvSpPr>
        <p:spPr>
          <a:xfrm>
            <a:off x="459713" y="2094047"/>
            <a:ext cx="3785027" cy="432000"/>
          </a:xfrm>
          <a:prstGeom prst="rect">
            <a:avLst/>
          </a:prstGeom>
          <a:solidFill>
            <a:srgbClr val="6DD17F"/>
          </a:solidFill>
        </p:spPr>
        <p:txBody>
          <a:bodyPr wrap="square" anchor="ctr">
            <a:noAutofit/>
          </a:bodyPr>
          <a:lstStyle/>
          <a:p>
            <a:pPr lvl="0" algn="ctr">
              <a:buClrTx/>
              <a:buSzTx/>
            </a:pPr>
            <a:r>
              <a:rPr lang="de-DE" sz="1400" b="1">
                <a:solidFill>
                  <a:schemeClr val="bg1"/>
                </a:solidFill>
                <a:latin typeface="Calibri"/>
              </a:rPr>
              <a:t>3. Unterstützung bei familiären und </a:t>
            </a:r>
            <a:br>
              <a:rPr lang="de-DE" sz="1400" b="1">
                <a:solidFill>
                  <a:schemeClr val="bg1"/>
                </a:solidFill>
                <a:latin typeface="Calibri"/>
              </a:rPr>
            </a:br>
            <a:r>
              <a:rPr lang="de-DE" sz="1400" b="1">
                <a:solidFill>
                  <a:schemeClr val="bg1"/>
                </a:solidFill>
                <a:latin typeface="Calibri"/>
              </a:rPr>
              <a:t>sozialen Problemen</a:t>
            </a:r>
            <a:endParaRPr kumimoji="0" lang="de-DE" sz="1400" b="1" i="0" u="none" strike="noStrike" cap="none" spc="0" normalizeH="0" baseline="0" noProof="0">
              <a:ln>
                <a:noFill/>
              </a:ln>
              <a:solidFill>
                <a:schemeClr val="bg1"/>
              </a:solidFill>
              <a:effectLst/>
              <a:uLnTx/>
              <a:uFillTx/>
              <a:latin typeface="Calibri"/>
              <a:ea typeface="+mn-ea"/>
              <a:cs typeface="+mn-cs"/>
            </a:endParaRPr>
          </a:p>
        </p:txBody>
      </p:sp>
      <p:sp>
        <p:nvSpPr>
          <p:cNvPr id="9" name="Textfeld 8">
            <a:extLst>
              <a:ext uri="{FF2B5EF4-FFF2-40B4-BE49-F238E27FC236}">
                <a16:creationId xmlns:a16="http://schemas.microsoft.com/office/drawing/2014/main" id="{28A8A6A0-C78A-1BCC-D197-9030C916800D}"/>
              </a:ext>
            </a:extLst>
          </p:cNvPr>
          <p:cNvSpPr txBox="1"/>
          <p:nvPr/>
        </p:nvSpPr>
        <p:spPr>
          <a:xfrm>
            <a:off x="4608491" y="2094047"/>
            <a:ext cx="7200052" cy="432000"/>
          </a:xfrm>
          <a:prstGeom prst="rect">
            <a:avLst/>
          </a:prstGeom>
          <a:solidFill>
            <a:srgbClr val="6DD17F"/>
          </a:solidFill>
        </p:spPr>
        <p:txBody>
          <a:bodyPr wrap="square" anchor="ctr">
            <a:noAutofit/>
          </a:bodyPr>
          <a:lstStyle/>
          <a:p>
            <a:pPr lvl="0" algn="ctr">
              <a:buClrTx/>
              <a:buSzTx/>
            </a:pPr>
            <a:r>
              <a:rPr lang="de-DE" sz="1400" b="1">
                <a:solidFill>
                  <a:schemeClr val="bg1"/>
                </a:solidFill>
                <a:latin typeface="Calibri"/>
              </a:rPr>
              <a:t>4. Unterstützung bei psychischen Problemen (Betroffene und Angehörige)</a:t>
            </a:r>
            <a:endParaRPr kumimoji="0" lang="de-DE" sz="1400" b="1" i="0" u="none" strike="noStrike" cap="none" spc="0" normalizeH="0" baseline="0" noProof="0">
              <a:ln>
                <a:noFill/>
              </a:ln>
              <a:solidFill>
                <a:schemeClr val="bg1"/>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C3CAED24-C2F6-5D45-B749-B0B04AA71A00}"/>
              </a:ext>
            </a:extLst>
          </p:cNvPr>
          <p:cNvSpPr txBox="1"/>
          <p:nvPr/>
        </p:nvSpPr>
        <p:spPr>
          <a:xfrm>
            <a:off x="471289" y="1105340"/>
            <a:ext cx="10826091" cy="954107"/>
          </a:xfrm>
          <a:prstGeom prst="rect">
            <a:avLst/>
          </a:prstGeom>
          <a:noFill/>
        </p:spPr>
        <p:txBody>
          <a:bodyPr wrap="square">
            <a:spAutoFit/>
          </a:bodyPr>
          <a:lstStyle/>
          <a:p>
            <a:r>
              <a:rPr lang="de-DE" sz="2800" b="1">
                <a:solidFill>
                  <a:srgbClr val="002060"/>
                </a:solidFill>
              </a:rPr>
              <a:t>Das Angebot an Informationen und Ansprechpartnern ist vielfältig – </a:t>
            </a:r>
          </a:p>
          <a:p>
            <a:r>
              <a:rPr lang="de-DE" sz="2800" b="1">
                <a:solidFill>
                  <a:srgbClr val="002060"/>
                </a:solidFill>
              </a:rPr>
              <a:t>und nicht einfach zu navigieren!</a:t>
            </a:r>
          </a:p>
        </p:txBody>
      </p:sp>
    </p:spTree>
    <p:extLst>
      <p:ext uri="{BB962C8B-B14F-4D97-AF65-F5344CB8AC3E}">
        <p14:creationId xmlns:p14="http://schemas.microsoft.com/office/powerpoint/2010/main" val="379190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F76FBC-D58F-F19E-BEDF-DF8887614B49}"/>
              </a:ext>
            </a:extLst>
          </p:cNvPr>
          <p:cNvSpPr>
            <a:spLocks noGrp="1"/>
          </p:cNvSpPr>
          <p:nvPr>
            <p:ph type="body" sz="quarter" idx="13"/>
          </p:nvPr>
        </p:nvSpPr>
        <p:spPr/>
        <p:txBody>
          <a:bodyPr>
            <a:normAutofit/>
          </a:bodyPr>
          <a:lstStyle/>
          <a:p>
            <a:r>
              <a:rPr lang="de-DE" sz="3200"/>
              <a:t>3.3 Versorgungsangebote für Melanom-</a:t>
            </a:r>
            <a:r>
              <a:rPr lang="de-DE" sz="3200" i="1"/>
              <a:t>Survivors</a:t>
            </a:r>
          </a:p>
        </p:txBody>
      </p:sp>
      <p:sp>
        <p:nvSpPr>
          <p:cNvPr id="4" name="Textplatzhalter 3">
            <a:extLst>
              <a:ext uri="{FF2B5EF4-FFF2-40B4-BE49-F238E27FC236}">
                <a16:creationId xmlns:a16="http://schemas.microsoft.com/office/drawing/2014/main" id="{AF3E9058-CD7E-44D2-5A8A-BDAB8F19B0AB}"/>
              </a:ext>
            </a:extLst>
          </p:cNvPr>
          <p:cNvSpPr>
            <a:spLocks noGrp="1"/>
          </p:cNvSpPr>
          <p:nvPr>
            <p:ph type="body" sz="quarter" idx="14"/>
          </p:nvPr>
        </p:nvSpPr>
        <p:spPr/>
        <p:txBody>
          <a:bodyPr/>
          <a:lstStyle/>
          <a:p>
            <a:endParaRPr lang="de-DE" sz="900"/>
          </a:p>
        </p:txBody>
      </p:sp>
      <p:sp>
        <p:nvSpPr>
          <p:cNvPr id="8" name="Textfeld 7">
            <a:extLst>
              <a:ext uri="{FF2B5EF4-FFF2-40B4-BE49-F238E27FC236}">
                <a16:creationId xmlns:a16="http://schemas.microsoft.com/office/drawing/2014/main" id="{DF39168F-1959-5A75-CB5B-FBEB5229EA7D}"/>
              </a:ext>
            </a:extLst>
          </p:cNvPr>
          <p:cNvSpPr txBox="1"/>
          <p:nvPr/>
        </p:nvSpPr>
        <p:spPr>
          <a:xfrm>
            <a:off x="471289" y="1105340"/>
            <a:ext cx="10826091" cy="954107"/>
          </a:xfrm>
          <a:prstGeom prst="rect">
            <a:avLst/>
          </a:prstGeom>
          <a:noFill/>
        </p:spPr>
        <p:txBody>
          <a:bodyPr wrap="square">
            <a:spAutoFit/>
          </a:bodyPr>
          <a:lstStyle/>
          <a:p>
            <a:r>
              <a:rPr lang="de-DE" sz="2800" b="1">
                <a:solidFill>
                  <a:srgbClr val="002060"/>
                </a:solidFill>
              </a:rPr>
              <a:t>Das Angebot an Informationen und Ansprechpartnern ist vielfältig – </a:t>
            </a:r>
          </a:p>
          <a:p>
            <a:r>
              <a:rPr lang="de-DE" sz="2800" b="1">
                <a:solidFill>
                  <a:srgbClr val="002060"/>
                </a:solidFill>
              </a:rPr>
              <a:t>und nicht einfach zu navigieren!</a:t>
            </a:r>
          </a:p>
        </p:txBody>
      </p:sp>
      <p:graphicFrame>
        <p:nvGraphicFramePr>
          <p:cNvPr id="51" name="Tabelle 51">
            <a:extLst>
              <a:ext uri="{FF2B5EF4-FFF2-40B4-BE49-F238E27FC236}">
                <a16:creationId xmlns:a16="http://schemas.microsoft.com/office/drawing/2014/main" id="{F363C8A5-7D2D-7F0F-B24D-8FB2A26A644F}"/>
              </a:ext>
            </a:extLst>
          </p:cNvPr>
          <p:cNvGraphicFramePr>
            <a:graphicFrameLocks noGrp="1"/>
          </p:cNvGraphicFramePr>
          <p:nvPr>
            <p:extLst>
              <p:ext uri="{D42A27DB-BD31-4B8C-83A1-F6EECF244321}">
                <p14:modId xmlns:p14="http://schemas.microsoft.com/office/powerpoint/2010/main" val="373679470"/>
              </p:ext>
            </p:extLst>
          </p:nvPr>
        </p:nvGraphicFramePr>
        <p:xfrm>
          <a:off x="459714" y="2542188"/>
          <a:ext cx="3785026" cy="3603840"/>
        </p:xfrm>
        <a:graphic>
          <a:graphicData uri="http://schemas.openxmlformats.org/drawingml/2006/table">
            <a:tbl>
              <a:tblPr firstRow="1" bandRow="1">
                <a:tableStyleId>{5C22544A-7EE6-4342-B048-85BDC9FD1C3A}</a:tableStyleId>
              </a:tblPr>
              <a:tblGrid>
                <a:gridCol w="3785026">
                  <a:extLst>
                    <a:ext uri="{9D8B030D-6E8A-4147-A177-3AD203B41FA5}">
                      <a16:colId xmlns:a16="http://schemas.microsoft.com/office/drawing/2014/main" val="1793061210"/>
                    </a:ext>
                  </a:extLst>
                </a:gridCol>
              </a:tblGrid>
              <a:tr h="756000">
                <a:tc>
                  <a:txBody>
                    <a:bodyPr/>
                    <a:lstStyle/>
                    <a:p>
                      <a:r>
                        <a:rPr lang="de-DE" sz="1200">
                          <a:solidFill>
                            <a:srgbClr val="002060"/>
                          </a:solidFill>
                        </a:rPr>
                        <a:t>Fatigue/Chronische Erschöpfung</a:t>
                      </a:r>
                      <a:endParaRPr lang="de-AT" sz="1200">
                        <a:solidFill>
                          <a:srgbClr val="002060"/>
                        </a:solidFill>
                      </a:endParaRPr>
                    </a:p>
                    <a:p>
                      <a:r>
                        <a:rPr lang="pt-BR" sz="1000" b="0">
                          <a:solidFill>
                            <a:srgbClr val="002060"/>
                          </a:solidFill>
                        </a:rPr>
                        <a:t>Deutsche </a:t>
                      </a:r>
                      <a:r>
                        <a:rPr lang="pt-BR" sz="1000" b="0" err="1">
                          <a:solidFill>
                            <a:srgbClr val="002060"/>
                          </a:solidFill>
                        </a:rPr>
                        <a:t>Krebshilfe</a:t>
                      </a:r>
                      <a:endParaRPr lang="pt-BR" sz="1000" b="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https://www.krebshilfe.de/infomaterial/Blaue_Ratgeber/Fatigue-Chronische-Muedigkeit-bei-Krebs_BlaueRatgeber_Deutsche</a:t>
                      </a:r>
                      <a:b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br>
                      <a:r>
                        <a:rPr kumimoji="0" lang="pt-BR" sz="1000" b="0" i="0" u="none" strike="noStrike" kern="1200" cap="none" spc="0" normalizeH="0" baseline="0">
                          <a:ln>
                            <a:noFill/>
                          </a:ln>
                          <a:solidFill>
                            <a:srgbClr val="8497B0"/>
                          </a:solidFill>
                          <a:effectLst/>
                          <a:uLnTx/>
                          <a:uFillTx/>
                          <a:latin typeface="+mn-lt"/>
                          <a:ea typeface="+mn-ea"/>
                          <a:cs typeface="+mn-cs"/>
                          <a:hlinkClick r:id="rId3">
                            <a:extLst>
                              <a:ext uri="{A12FA001-AC4F-418D-AE19-62706E023703}">
                                <ahyp:hlinkClr xmlns:ahyp="http://schemas.microsoft.com/office/drawing/2018/hyperlinkcolor" val="tx"/>
                              </a:ext>
                            </a:extLst>
                          </a:hlinkClick>
                        </a:rPr>
                        <a:t>Krebshilfe.pdf</a:t>
                      </a:r>
                      <a:r>
                        <a:rPr kumimoji="0" lang="pt-BR"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031681"/>
                  </a:ext>
                </a:extLst>
              </a:tr>
              <a:tr h="753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002060"/>
                          </a:solidFill>
                          <a:effectLst/>
                          <a:uLnTx/>
                          <a:uFillTx/>
                          <a:latin typeface="+mn-lt"/>
                          <a:ea typeface="+mn-ea"/>
                          <a:cs typeface="+mn-cs"/>
                        </a:rPr>
                        <a:t>Nebenwirkungen bei/nach Krebs</a:t>
                      </a:r>
                      <a:endParaRPr kumimoji="0" lang="de-AT" sz="1200" b="1" i="0" u="none" strike="noStrike" kern="1200" cap="none" spc="0" normalizeH="0" baseline="0" noProof="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002060"/>
                          </a:solidFill>
                          <a:effectLst/>
                          <a:uLnTx/>
                          <a:uFillTx/>
                          <a:latin typeface="+mn-lt"/>
                          <a:ea typeface="+mn-ea"/>
                          <a:cs typeface="+mn-cs"/>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a:ln>
                            <a:noFill/>
                          </a:ln>
                          <a:solidFill>
                            <a:srgbClr val="8497B0"/>
                          </a:solidFill>
                          <a:effectLst/>
                          <a:uLnTx/>
                          <a:uFillTx/>
                          <a:latin typeface="+mn-lt"/>
                          <a:ea typeface="+mn-ea"/>
                          <a:cs typeface="+mn-cs"/>
                          <a:hlinkClick r:id="rId4">
                            <a:extLst>
                              <a:ext uri="{A12FA001-AC4F-418D-AE19-62706E023703}">
                                <ahyp:hlinkClr xmlns:ahyp="http://schemas.microsoft.com/office/drawing/2018/hyperlinkcolor" val="tx"/>
                              </a:ext>
                            </a:extLst>
                          </a:hlinkClick>
                        </a:rPr>
                        <a:t>https://www.krebsinformationsdienst.de/leben/belastende-symptome/index.phpbei-Krebs_BlaueRatgeber_Deutsche</a:t>
                      </a:r>
                      <a:br>
                        <a:rPr kumimoji="0" lang="pt-BR" sz="1000" b="0" i="0" u="none" strike="noStrike" kern="1200" cap="none" spc="0" normalizeH="0" baseline="0" noProof="0">
                          <a:ln>
                            <a:noFill/>
                          </a:ln>
                          <a:solidFill>
                            <a:srgbClr val="8497B0"/>
                          </a:solidFill>
                          <a:effectLst/>
                          <a:uLnTx/>
                          <a:uFillTx/>
                          <a:latin typeface="+mn-lt"/>
                          <a:ea typeface="+mn-ea"/>
                          <a:cs typeface="+mn-cs"/>
                          <a:hlinkClick r:id="rId4">
                            <a:extLst>
                              <a:ext uri="{A12FA001-AC4F-418D-AE19-62706E023703}">
                                <ahyp:hlinkClr xmlns:ahyp="http://schemas.microsoft.com/office/drawing/2018/hyperlinkcolor" val="tx"/>
                              </a:ext>
                            </a:extLst>
                          </a:hlinkClick>
                        </a:rPr>
                      </a:br>
                      <a:r>
                        <a:rPr kumimoji="0" lang="pt-BR" sz="1000" b="0" i="0" u="none" strike="noStrike" kern="1200" cap="none" spc="0" normalizeH="0" baseline="0" noProof="0">
                          <a:ln>
                            <a:noFill/>
                          </a:ln>
                          <a:solidFill>
                            <a:srgbClr val="8497B0"/>
                          </a:solidFill>
                          <a:effectLst/>
                          <a:uLnTx/>
                          <a:uFillTx/>
                          <a:latin typeface="+mn-lt"/>
                          <a:ea typeface="+mn-ea"/>
                          <a:cs typeface="+mn-cs"/>
                          <a:hlinkClick r:id="rId4">
                            <a:extLst>
                              <a:ext uri="{A12FA001-AC4F-418D-AE19-62706E023703}">
                                <ahyp:hlinkClr xmlns:ahyp="http://schemas.microsoft.com/office/drawing/2018/hyperlinkcolor" val="tx"/>
                              </a:ext>
                            </a:extLst>
                          </a:hlinkClick>
                        </a:rPr>
                        <a:t>Krebshilfe.pdf</a:t>
                      </a:r>
                      <a:r>
                        <a:rPr kumimoji="0" lang="pt-BR"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062882"/>
                  </a:ext>
                </a:extLst>
              </a:tr>
              <a:tr h="104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1" i="0" u="none" strike="noStrike" kern="1200" cap="none" spc="0" normalizeH="0" baseline="0" noProof="0">
                          <a:ln>
                            <a:noFill/>
                          </a:ln>
                          <a:solidFill>
                            <a:srgbClr val="002060"/>
                          </a:solidFill>
                          <a:effectLst/>
                          <a:uLnTx/>
                          <a:uFillTx/>
                          <a:latin typeface="+mn-lt"/>
                          <a:ea typeface="+mn-ea"/>
                          <a:cs typeface="+mn-cs"/>
                        </a:rPr>
                        <a:t>Ernährung bei Krebs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2060"/>
                          </a:solidFill>
                          <a:effectLst/>
                          <a:uLnTx/>
                          <a:uFillTx/>
                          <a:latin typeface="+mn-lt"/>
                          <a:ea typeface="+mn-ea"/>
                          <a:cs typeface="+mn-cs"/>
                        </a:rPr>
                        <a:t>Deutsche Krebshilfe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8497B0"/>
                          </a:solidFill>
                          <a:effectLst/>
                          <a:uLnTx/>
                          <a:uFillTx/>
                          <a:latin typeface="+mn-lt"/>
                          <a:ea typeface="+mn-ea"/>
                          <a:cs typeface="+mn-cs"/>
                          <a:hlinkClick r:id="rId5">
                            <a:extLst>
                              <a:ext uri="{A12FA001-AC4F-418D-AE19-62706E023703}">
                                <ahyp:hlinkClr xmlns:ahyp="http://schemas.microsoft.com/office/drawing/2018/hyperlinkcolor" val="tx"/>
                              </a:ext>
                            </a:extLst>
                          </a:hlinkClick>
                        </a:rPr>
                        <a:t>https://www.krebshilfe.de/infomaterial/Blaue_Ratgeber/Ernaehrung-bei-Krebs_BlaueRatgeber_DeutscheKrebshilfe.pdf</a:t>
                      </a:r>
                      <a:r>
                        <a:rPr kumimoji="0" lang="de-DE" sz="1000" b="0" i="0" u="none" strike="noStrike" kern="1200" cap="none" spc="0" normalizeH="0" baseline="0" noProof="0">
                          <a:ln>
                            <a:noFill/>
                          </a:ln>
                          <a:solidFill>
                            <a:srgbClr val="8497B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mn-lt"/>
                          <a:ea typeface="+mn-ea"/>
                          <a:cs typeface="+mn-cs"/>
                        </a:rPr>
                        <a:t>Eat what you need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8497B0"/>
                          </a:solidFill>
                          <a:effectLst/>
                          <a:uLnTx/>
                          <a:uFillTx/>
                          <a:latin typeface="+mn-lt"/>
                          <a:ea typeface="+mn-ea"/>
                          <a:cs typeface="+mn-cs"/>
                          <a:hlinkClick r:id="rId6">
                            <a:extLst>
                              <a:ext uri="{A12FA001-AC4F-418D-AE19-62706E023703}">
                                <ahyp:hlinkClr xmlns:ahyp="http://schemas.microsoft.com/office/drawing/2018/hyperlinkcolor" val="tx"/>
                              </a:ext>
                            </a:extLst>
                          </a:hlinkClick>
                        </a:rPr>
                        <a:t>https://www.was-essen-bei-krebs.de/</a:t>
                      </a:r>
                      <a:r>
                        <a:rPr kumimoji="0" lang="en-US" sz="1000" b="0" i="0" u="none" strike="noStrike" kern="1200" cap="none" spc="0" normalizeH="0" baseline="0" noProof="0">
                          <a:ln>
                            <a:noFill/>
                          </a:ln>
                          <a:solidFill>
                            <a:srgbClr val="8497B0"/>
                          </a:solidFill>
                          <a:effectLst/>
                          <a:uLnTx/>
                          <a:uFillTx/>
                          <a:latin typeface="+mn-lt"/>
                          <a:ea typeface="+mn-ea"/>
                          <a:cs typeface="+mn-cs"/>
                        </a:rPr>
                        <a:t> </a:t>
                      </a:r>
                      <a:endParaRPr kumimoji="0" lang="de-AT" sz="1000" b="0" i="0" u="none" strike="noStrike" kern="1200" cap="none" spc="0" normalizeH="0" baseline="0" noProof="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389085"/>
                  </a:ext>
                </a:extLst>
              </a:tr>
              <a:tr h="792000">
                <a:tc>
                  <a:txBody>
                    <a:bodyPr/>
                    <a:lstStyle/>
                    <a:p>
                      <a:r>
                        <a:rPr lang="de-DE" sz="1200" b="1">
                          <a:solidFill>
                            <a:srgbClr val="002060"/>
                          </a:solidFill>
                        </a:rPr>
                        <a:t>Bewegung und Sport bei Krebs</a:t>
                      </a:r>
                    </a:p>
                    <a:p>
                      <a:r>
                        <a:rPr lang="de-DE" sz="1000" b="0">
                          <a:solidFill>
                            <a:srgbClr val="002060"/>
                          </a:solidFill>
                        </a:rPr>
                        <a:t>DKFZ/Krebsinformationsdienst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https://www.krebsinformationsdienst.de/leben/alltag/</a:t>
                      </a:r>
                      <a:br>
                        <a:rPr kumimoji="0" lang="de-DE"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br>
                      <a:r>
                        <a:rPr kumimoji="0" lang="de-DE" sz="1000" b="0" i="0" u="none" strike="noStrike" kern="1200" cap="none" spc="0" normalizeH="0" baseline="0">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sport-nach-</a:t>
                      </a:r>
                      <a:r>
                        <a:rPr kumimoji="0" lang="de-DE" sz="1000" b="0" i="0" u="none" strike="noStrike" kern="1200" cap="none" spc="0" normalizeH="0" baseline="0" err="1">
                          <a:ln>
                            <a:noFill/>
                          </a:ln>
                          <a:solidFill>
                            <a:srgbClr val="8497B0"/>
                          </a:solidFill>
                          <a:effectLst/>
                          <a:uLnTx/>
                          <a:uFillTx/>
                          <a:latin typeface="+mn-lt"/>
                          <a:ea typeface="+mn-ea"/>
                          <a:cs typeface="+mn-cs"/>
                          <a:hlinkClick r:id="rId7">
                            <a:extLst>
                              <a:ext uri="{A12FA001-AC4F-418D-AE19-62706E023703}">
                                <ahyp:hlinkClr xmlns:ahyp="http://schemas.microsoft.com/office/drawing/2018/hyperlinkcolor" val="tx"/>
                              </a:ext>
                            </a:extLst>
                          </a:hlinkClick>
                        </a:rPr>
                        <a:t>krebs.php</a:t>
                      </a:r>
                      <a:r>
                        <a:rPr kumimoji="0" lang="de-DE" sz="1000" b="0" i="0" u="none" strike="noStrike" kern="1200" cap="none" spc="0" normalizeH="0" baseline="0">
                          <a:ln>
                            <a:noFill/>
                          </a:ln>
                          <a:solidFill>
                            <a:srgbClr val="8497B0"/>
                          </a:solidFill>
                          <a:effectLst/>
                          <a:uLnTx/>
                          <a:uFillTx/>
                          <a:latin typeface="+mn-lt"/>
                          <a:ea typeface="+mn-ea"/>
                          <a:cs typeface="+mn-cs"/>
                        </a:rPr>
                        <a:t> </a:t>
                      </a:r>
                      <a:endParaRPr kumimoji="0" lang="de-AT" sz="1000" b="0" i="0" u="none" strike="noStrike" kern="1200" cap="none" spc="0" normalizeH="0" baseline="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8779908"/>
                  </a:ext>
                </a:extLst>
              </a:tr>
            </a:tbl>
          </a:graphicData>
        </a:graphic>
      </p:graphicFrame>
      <p:graphicFrame>
        <p:nvGraphicFramePr>
          <p:cNvPr id="52" name="Tabelle 51">
            <a:extLst>
              <a:ext uri="{FF2B5EF4-FFF2-40B4-BE49-F238E27FC236}">
                <a16:creationId xmlns:a16="http://schemas.microsoft.com/office/drawing/2014/main" id="{FE8134F5-0CFE-02AC-D51A-35665D97695D}"/>
              </a:ext>
            </a:extLst>
          </p:cNvPr>
          <p:cNvGraphicFramePr>
            <a:graphicFrameLocks noGrp="1"/>
          </p:cNvGraphicFramePr>
          <p:nvPr>
            <p:extLst>
              <p:ext uri="{D42A27DB-BD31-4B8C-83A1-F6EECF244321}">
                <p14:modId xmlns:p14="http://schemas.microsoft.com/office/powerpoint/2010/main" val="698162904"/>
              </p:ext>
            </p:extLst>
          </p:nvPr>
        </p:nvGraphicFramePr>
        <p:xfrm>
          <a:off x="4453683" y="2542188"/>
          <a:ext cx="3313102" cy="3220720"/>
        </p:xfrm>
        <a:graphic>
          <a:graphicData uri="http://schemas.openxmlformats.org/drawingml/2006/table">
            <a:tbl>
              <a:tblPr firstRow="1" bandRow="1">
                <a:tableStyleId>{5C22544A-7EE6-4342-B048-85BDC9FD1C3A}</a:tableStyleId>
              </a:tblPr>
              <a:tblGrid>
                <a:gridCol w="3313102">
                  <a:extLst>
                    <a:ext uri="{9D8B030D-6E8A-4147-A177-3AD203B41FA5}">
                      <a16:colId xmlns:a16="http://schemas.microsoft.com/office/drawing/2014/main" val="1793061210"/>
                    </a:ext>
                  </a:extLst>
                </a:gridCol>
              </a:tblGrid>
              <a:tr h="792000">
                <a:tc>
                  <a:txBody>
                    <a:bodyPr/>
                    <a:lstStyle/>
                    <a:p>
                      <a:pPr algn="l"/>
                      <a:r>
                        <a:rPr lang="de-DE" sz="1200" dirty="0">
                          <a:solidFill>
                            <a:srgbClr val="002060"/>
                          </a:solidFill>
                        </a:rPr>
                        <a:t>Bundesweit</a:t>
                      </a:r>
                      <a:endParaRPr lang="de-AT" sz="1200" dirty="0">
                        <a:solidFill>
                          <a:srgbClr val="002060"/>
                        </a:solidFill>
                      </a:endParaRPr>
                    </a:p>
                    <a:p>
                      <a:pPr algn="l"/>
                      <a:r>
                        <a:rPr lang="de-DE" sz="1000" b="0" dirty="0">
                          <a:solidFill>
                            <a:srgbClr val="002060"/>
                          </a:solidFill>
                        </a:rPr>
                        <a:t>Melanom Info Deutschland e.V.</a:t>
                      </a:r>
                    </a:p>
                    <a:p>
                      <a:pPr algn="l"/>
                      <a:r>
                        <a:rPr kumimoji="0" lang="de-DE" sz="1000" b="0" i="0" u="none" strike="noStrike" kern="1200" cap="none" spc="0" normalizeH="0" baseline="0" dirty="0">
                          <a:ln>
                            <a:noFill/>
                          </a:ln>
                          <a:solidFill>
                            <a:srgbClr val="8497B0"/>
                          </a:solidFill>
                          <a:effectLst/>
                          <a:uLnTx/>
                          <a:uFillTx/>
                          <a:latin typeface="+mn-lt"/>
                          <a:ea typeface="+mn-ea"/>
                          <a:cs typeface="+mn-cs"/>
                        </a:rPr>
                        <a:t>Tel.: 0178 7213982</a:t>
                      </a:r>
                    </a:p>
                    <a:p>
                      <a:pPr algn="l"/>
                      <a:r>
                        <a:rPr kumimoji="0" lang="de-DE" sz="1000" b="0" i="0" u="none" strike="noStrike" kern="1200" cap="none" spc="0" normalizeH="0" baseline="0" dirty="0">
                          <a:ln>
                            <a:noFill/>
                          </a:ln>
                          <a:solidFill>
                            <a:srgbClr val="8497B0"/>
                          </a:solidFill>
                          <a:effectLst/>
                          <a:uLnTx/>
                          <a:uFillTx/>
                          <a:latin typeface="+mn-lt"/>
                          <a:ea typeface="+mn-ea"/>
                          <a:cs typeface="+mn-cs"/>
                        </a:rPr>
                        <a:t>info@melanominfo.com</a:t>
                      </a:r>
                    </a:p>
                    <a:p>
                      <a:pPr algn="l">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8">
                            <a:extLst>
                              <a:ext uri="{A12FA001-AC4F-418D-AE19-62706E023703}">
                                <ahyp:hlinkClr xmlns:ahyp="http://schemas.microsoft.com/office/drawing/2018/hyperlinkcolor" val="tx"/>
                              </a:ext>
                            </a:extLst>
                          </a:hlinkClick>
                        </a:rPr>
                        <a:t>www.melanominfo.com</a:t>
                      </a:r>
                      <a:r>
                        <a:rPr kumimoji="0" lang="de-DE" sz="1000" b="0" i="0" u="none" strike="noStrike" kern="1200" cap="none" spc="0" normalizeH="0" baseline="0" dirty="0">
                          <a:ln>
                            <a:noFill/>
                          </a:ln>
                          <a:solidFill>
                            <a:srgbClr val="8497B0"/>
                          </a:solidFill>
                          <a:effectLst/>
                          <a:uLnTx/>
                          <a:uFillTx/>
                          <a:latin typeface="+mn-lt"/>
                          <a:ea typeface="+mn-ea"/>
                          <a:cs typeface="+mn-cs"/>
                        </a:rPr>
                        <a:t> </a:t>
                      </a:r>
                    </a:p>
                    <a:p>
                      <a:pPr algn="l"/>
                      <a:r>
                        <a:rPr lang="de-DE" sz="1000" b="0" dirty="0">
                          <a:solidFill>
                            <a:srgbClr val="002060"/>
                          </a:solidFill>
                        </a:rPr>
                        <a:t>Hautkrebs-Netzwerk Deutschland e.V. (HKND)</a:t>
                      </a:r>
                    </a:p>
                    <a:p>
                      <a:pPr marL="0" algn="l" defTabSz="914400" rtl="0" eaLnBrk="1" latinLnBrk="0" hangingPunct="1">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9">
                            <a:extLst>
                              <a:ext uri="{A12FA001-AC4F-418D-AE19-62706E023703}">
                                <ahyp:hlinkClr xmlns:ahyp="http://schemas.microsoft.com/office/drawing/2018/hyperlinkcolor" val="tx"/>
                              </a:ext>
                            </a:extLst>
                          </a:hlinkClick>
                        </a:rPr>
                        <a:t>www.hautkrebs-netzwerk.de</a:t>
                      </a:r>
                      <a:r>
                        <a:rPr kumimoji="0" lang="de-DE" sz="1000" b="0" i="0" u="none" strike="noStrike" kern="1200" cap="none" spc="0" normalizeH="0" baseline="0" dirty="0">
                          <a:ln>
                            <a:noFill/>
                          </a:ln>
                          <a:solidFill>
                            <a:srgbClr val="8497B0"/>
                          </a:solidFill>
                          <a:effectLst/>
                          <a:uLnTx/>
                          <a:uFillTx/>
                          <a:latin typeface="+mn-lt"/>
                          <a:ea typeface="+mn-ea"/>
                          <a:cs typeface="+mn-cs"/>
                        </a:rPr>
                        <a:t> </a:t>
                      </a:r>
                    </a:p>
                    <a:p>
                      <a:pPr algn="l"/>
                      <a:r>
                        <a:rPr lang="de-DE" sz="1000" b="0" dirty="0">
                          <a:solidFill>
                            <a:srgbClr val="002060"/>
                          </a:solidFill>
                        </a:rPr>
                        <a:t>Infoportal Hautkrebs</a:t>
                      </a:r>
                    </a:p>
                    <a:p>
                      <a:pPr marL="0" algn="l" defTabSz="914400" rtl="0" eaLnBrk="1" latinLnBrk="0" hangingPunct="1"/>
                      <a:r>
                        <a:rPr kumimoji="0" lang="de-DE" sz="1000" b="0" i="0" u="none" strike="noStrike" kern="1200" cap="none" spc="0" normalizeH="0" baseline="0" dirty="0">
                          <a:ln>
                            <a:noFill/>
                          </a:ln>
                          <a:solidFill>
                            <a:srgbClr val="8497B0"/>
                          </a:solidFill>
                          <a:effectLst/>
                          <a:uLnTx/>
                          <a:uFillTx/>
                          <a:latin typeface="+mn-lt"/>
                          <a:ea typeface="+mn-ea"/>
                          <a:cs typeface="+mn-cs"/>
                        </a:rPr>
                        <a:t>Tel.: 06894 388130</a:t>
                      </a:r>
                    </a:p>
                    <a:p>
                      <a:pPr marL="0" algn="l" defTabSz="914400" rtl="0" eaLnBrk="1" latinLnBrk="0" hangingPunct="1"/>
                      <a:r>
                        <a:rPr kumimoji="0" lang="de-DE" sz="1000" b="0" i="0" u="none" strike="noStrike" kern="1200" cap="none" spc="0" normalizeH="0" baseline="0" dirty="0">
                          <a:ln>
                            <a:noFill/>
                          </a:ln>
                          <a:solidFill>
                            <a:srgbClr val="8497B0"/>
                          </a:solidFill>
                          <a:effectLst/>
                          <a:uLnTx/>
                          <a:uFillTx/>
                          <a:latin typeface="+mn-lt"/>
                          <a:ea typeface="+mn-ea"/>
                          <a:cs typeface="+mn-cs"/>
                        </a:rPr>
                        <a:t>info@nvkh.de</a:t>
                      </a:r>
                    </a:p>
                    <a:p>
                      <a:pPr marL="0" algn="l" defTabSz="914400" rtl="0" eaLnBrk="1" latinLnBrk="0" hangingPunct="1">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10">
                            <a:extLst>
                              <a:ext uri="{A12FA001-AC4F-418D-AE19-62706E023703}">
                                <ahyp:hlinkClr xmlns:ahyp="http://schemas.microsoft.com/office/drawing/2018/hyperlinkcolor" val="tx"/>
                              </a:ext>
                            </a:extLst>
                          </a:hlinkClick>
                        </a:rPr>
                        <a:t>www.infoportal-hautkrebs.de</a:t>
                      </a:r>
                      <a:r>
                        <a:rPr kumimoji="0" lang="de-DE" sz="1000" b="0" i="0" u="none" strike="noStrike" kern="1200" cap="none" spc="0" normalizeH="0" baseline="0" dirty="0">
                          <a:ln>
                            <a:noFill/>
                          </a:ln>
                          <a:solidFill>
                            <a:srgbClr val="8497B0"/>
                          </a:solidFill>
                          <a:effectLst/>
                          <a:uLnTx/>
                          <a:uFillTx/>
                          <a:latin typeface="+mn-lt"/>
                          <a:ea typeface="+mn-ea"/>
                          <a:cs typeface="+mn-cs"/>
                        </a:rPr>
                        <a:t> </a:t>
                      </a:r>
                    </a:p>
                    <a:p>
                      <a:pPr algn="l"/>
                      <a:r>
                        <a:rPr lang="de-DE" sz="1000" b="0" dirty="0">
                          <a:solidFill>
                            <a:srgbClr val="002060"/>
                          </a:solidFill>
                        </a:rPr>
                        <a:t>Deutsche Krebsgesellschaft e.V.</a:t>
                      </a:r>
                    </a:p>
                    <a:p>
                      <a:pPr marL="0" algn="l" defTabSz="914400" rtl="0" eaLnBrk="1" latinLnBrk="0" hangingPunct="1"/>
                      <a:r>
                        <a:rPr kumimoji="0" lang="de-DE" sz="1000" b="0" i="0" u="none" strike="noStrike" kern="1200" cap="none" spc="0" normalizeH="0" baseline="0" dirty="0">
                          <a:ln>
                            <a:noFill/>
                          </a:ln>
                          <a:solidFill>
                            <a:srgbClr val="8497B0"/>
                          </a:solidFill>
                          <a:effectLst/>
                          <a:uLnTx/>
                          <a:uFillTx/>
                          <a:latin typeface="+mn-lt"/>
                          <a:ea typeface="+mn-ea"/>
                          <a:cs typeface="+mn-cs"/>
                        </a:rPr>
                        <a:t>Tel.: 030 32293290</a:t>
                      </a:r>
                    </a:p>
                    <a:p>
                      <a:pPr marL="0" algn="l" defTabSz="914400" rtl="0" eaLnBrk="1" latinLnBrk="0" hangingPunct="1"/>
                      <a:r>
                        <a:rPr kumimoji="0" lang="de-DE" sz="1000" b="0" i="0" u="none" strike="noStrike" kern="1200" cap="none" spc="0" normalizeH="0" baseline="0" dirty="0">
                          <a:ln>
                            <a:noFill/>
                          </a:ln>
                          <a:solidFill>
                            <a:srgbClr val="8497B0"/>
                          </a:solidFill>
                          <a:effectLst/>
                          <a:uLnTx/>
                          <a:uFillTx/>
                          <a:latin typeface="+mn-lt"/>
                          <a:ea typeface="+mn-ea"/>
                          <a:cs typeface="+mn-cs"/>
                        </a:rPr>
                        <a:t>service@krebsgesellschaft.de</a:t>
                      </a:r>
                    </a:p>
                    <a:p>
                      <a:pPr marL="0" algn="l" defTabSz="914400" rtl="0" eaLnBrk="1" latinLnBrk="0" hangingPunct="1">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11">
                            <a:extLst>
                              <a:ext uri="{A12FA001-AC4F-418D-AE19-62706E023703}">
                                <ahyp:hlinkClr xmlns:ahyp="http://schemas.microsoft.com/office/drawing/2018/hyperlinkcolor" val="tx"/>
                              </a:ext>
                            </a:extLst>
                          </a:hlinkClick>
                        </a:rPr>
                        <a:t>www.krebsgesellschaft.de</a:t>
                      </a:r>
                      <a:endParaRPr kumimoji="0" lang="de-DE" sz="1000" b="0" i="0" u="none" strike="noStrike" kern="1200" cap="none" spc="0" normalizeH="0" baseline="0" dirty="0">
                        <a:ln>
                          <a:noFill/>
                        </a:ln>
                        <a:solidFill>
                          <a:srgbClr val="8497B0"/>
                        </a:solidFill>
                        <a:effectLst/>
                        <a:uLnTx/>
                        <a:uFillTx/>
                        <a:latin typeface="+mn-lt"/>
                        <a:ea typeface="+mn-ea"/>
                        <a:cs typeface="+mn-cs"/>
                      </a:endParaRPr>
                    </a:p>
                    <a:p>
                      <a:pPr marL="0" algn="l" defTabSz="914400" rtl="0" eaLnBrk="1" latinLnBrk="0" hangingPunct="1"/>
                      <a:r>
                        <a:rPr lang="de-DE" sz="1000" b="0" kern="1200" dirty="0">
                          <a:solidFill>
                            <a:srgbClr val="002060"/>
                          </a:solidFill>
                          <a:latin typeface="+mn-lt"/>
                          <a:ea typeface="+mn-ea"/>
                          <a:cs typeface="+mn-cs"/>
                        </a:rPr>
                        <a:t>DKFZ/Krebsinformationsdienst</a:t>
                      </a:r>
                    </a:p>
                    <a:p>
                      <a:pPr algn="l"/>
                      <a:r>
                        <a:rPr kumimoji="0" lang="de-DE" sz="1000" b="0" i="0" u="none" strike="noStrike" kern="1200" cap="none" spc="0" normalizeH="0" baseline="0" dirty="0">
                          <a:ln>
                            <a:noFill/>
                          </a:ln>
                          <a:solidFill>
                            <a:srgbClr val="8497B0"/>
                          </a:solidFill>
                          <a:effectLst/>
                          <a:uLnTx/>
                          <a:uFillTx/>
                          <a:latin typeface="+mn-lt"/>
                          <a:ea typeface="+mn-ea"/>
                          <a:cs typeface="+mn-cs"/>
                        </a:rPr>
                        <a:t>Tel.: 0800 4203040 </a:t>
                      </a:r>
                      <a:r>
                        <a:rPr kumimoji="0" lang="de-DE" sz="1000" b="0" i="1" u="none" strike="noStrike" kern="1200" cap="none" spc="0" normalizeH="0" baseline="0" dirty="0">
                          <a:ln>
                            <a:noFill/>
                          </a:ln>
                          <a:solidFill>
                            <a:srgbClr val="8497B0"/>
                          </a:solidFill>
                          <a:effectLst/>
                          <a:uLnTx/>
                          <a:uFillTx/>
                          <a:latin typeface="+mn-lt"/>
                          <a:ea typeface="+mn-ea"/>
                          <a:cs typeface="+mn-cs"/>
                        </a:rPr>
                        <a:t>(kostenfrei)</a:t>
                      </a:r>
                      <a:r>
                        <a:rPr kumimoji="0" lang="de-DE" sz="1000" b="0" i="0" u="none" strike="noStrike" kern="1200" cap="none" spc="0" normalizeH="0" baseline="0" dirty="0">
                          <a:ln>
                            <a:noFill/>
                          </a:ln>
                          <a:solidFill>
                            <a:srgbClr val="8497B0"/>
                          </a:solidFill>
                          <a:effectLst/>
                          <a:uLnTx/>
                          <a:uFillTx/>
                          <a:latin typeface="+mn-lt"/>
                          <a:ea typeface="+mn-ea"/>
                          <a:cs typeface="+mn-cs"/>
                        </a:rPr>
                        <a:t> krebsinformationsdienst@dkfz.de</a:t>
                      </a:r>
                    </a:p>
                    <a:p>
                      <a:pPr marL="0" algn="l" defTabSz="914400" rtl="0" eaLnBrk="1" latinLnBrk="0" hangingPunct="1"/>
                      <a:r>
                        <a:rPr kumimoji="0" lang="de-DE" sz="1000" b="0" i="0" u="none" strike="noStrike" kern="1200" cap="none" spc="0" normalizeH="0" baseline="0" dirty="0">
                          <a:ln>
                            <a:noFill/>
                          </a:ln>
                          <a:solidFill>
                            <a:srgbClr val="8497B0"/>
                          </a:solidFill>
                          <a:effectLst/>
                          <a:uLnTx/>
                          <a:uFillTx/>
                          <a:latin typeface="+mn-lt"/>
                          <a:ea typeface="+mn-ea"/>
                          <a:cs typeface="+mn-cs"/>
                          <a:hlinkClick r:id="rId12">
                            <a:extLst>
                              <a:ext uri="{A12FA001-AC4F-418D-AE19-62706E023703}">
                                <ahyp:hlinkClr xmlns:ahyp="http://schemas.microsoft.com/office/drawing/2018/hyperlinkcolor" val="tx"/>
                              </a:ext>
                            </a:extLst>
                          </a:hlinkClick>
                        </a:rPr>
                        <a:t>www.krebsinformationsdienst.de</a:t>
                      </a:r>
                      <a:r>
                        <a:rPr kumimoji="0" lang="de-DE" sz="1000" b="0" i="0" u="none" strike="noStrike" kern="1200" cap="none" spc="0" normalizeH="0" baseline="0" dirty="0">
                          <a:ln>
                            <a:noFill/>
                          </a:ln>
                          <a:solidFill>
                            <a:srgbClr val="8497B0"/>
                          </a:solidFill>
                          <a:effectLst/>
                          <a:uLnTx/>
                          <a:uFillTx/>
                          <a:latin typeface="+mn-lt"/>
                          <a:ea typeface="+mn-ea"/>
                          <a:cs typeface="+mn-cs"/>
                        </a:rPr>
                        <a:t> </a:t>
                      </a:r>
                    </a:p>
                  </a:txBody>
                  <a:tcPr>
                    <a:lnL w="12700" cmpd="sng">
                      <a:noFill/>
                    </a:lnL>
                    <a:lnR w="762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031681"/>
                  </a:ext>
                </a:extLst>
              </a:tr>
            </a:tbl>
          </a:graphicData>
        </a:graphic>
      </p:graphicFrame>
      <p:graphicFrame>
        <p:nvGraphicFramePr>
          <p:cNvPr id="53" name="Tabelle 52">
            <a:extLst>
              <a:ext uri="{FF2B5EF4-FFF2-40B4-BE49-F238E27FC236}">
                <a16:creationId xmlns:a16="http://schemas.microsoft.com/office/drawing/2014/main" id="{8BC6E9E0-800D-A3FD-0C3D-EFF6FFCDC79B}"/>
              </a:ext>
            </a:extLst>
          </p:cNvPr>
          <p:cNvGraphicFramePr>
            <a:graphicFrameLocks noGrp="1"/>
          </p:cNvGraphicFramePr>
          <p:nvPr>
            <p:extLst>
              <p:ext uri="{D42A27DB-BD31-4B8C-83A1-F6EECF244321}">
                <p14:modId xmlns:p14="http://schemas.microsoft.com/office/powerpoint/2010/main" val="3074449159"/>
              </p:ext>
            </p:extLst>
          </p:nvPr>
        </p:nvGraphicFramePr>
        <p:xfrm>
          <a:off x="7921592" y="2542188"/>
          <a:ext cx="3810694" cy="3884623"/>
        </p:xfrm>
        <a:graphic>
          <a:graphicData uri="http://schemas.openxmlformats.org/drawingml/2006/table">
            <a:tbl>
              <a:tblPr firstRow="1" bandRow="1">
                <a:tableStyleId>{5C22544A-7EE6-4342-B048-85BDC9FD1C3A}</a:tableStyleId>
              </a:tblPr>
              <a:tblGrid>
                <a:gridCol w="3810694">
                  <a:extLst>
                    <a:ext uri="{9D8B030D-6E8A-4147-A177-3AD203B41FA5}">
                      <a16:colId xmlns:a16="http://schemas.microsoft.com/office/drawing/2014/main" val="1793061210"/>
                    </a:ext>
                  </a:extLst>
                </a:gridCol>
              </a:tblGrid>
              <a:tr h="201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2060"/>
                          </a:solidFill>
                        </a:rPr>
                        <a:t>Bundesweit</a:t>
                      </a:r>
                      <a:endParaRPr lang="de-AT"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2060"/>
                          </a:solidFill>
                          <a:effectLst/>
                          <a:uLnTx/>
                          <a:uFillTx/>
                          <a:latin typeface="+mn-lt"/>
                          <a:ea typeface="+mn-ea"/>
                          <a:cs typeface="+mn-cs"/>
                        </a:rPr>
                        <a:t>Deutsche Krebshilfe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rPr>
                        <a:t>Tel.: 0800 80708877 </a:t>
                      </a:r>
                      <a:r>
                        <a:rPr kumimoji="0" lang="de-DE" sz="1000" b="0" i="1" u="none" strike="noStrike" kern="1200" cap="none" spc="0" normalizeH="0" baseline="0" noProof="0" dirty="0">
                          <a:ln>
                            <a:noFill/>
                          </a:ln>
                          <a:solidFill>
                            <a:srgbClr val="8497B0"/>
                          </a:solidFill>
                          <a:effectLst/>
                          <a:uLnTx/>
                          <a:uFillTx/>
                          <a:latin typeface="+mn-lt"/>
                          <a:ea typeface="+mn-ea"/>
                          <a:cs typeface="+mn-cs"/>
                        </a:rPr>
                        <a:t>(kostenfrei)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rPr>
                        <a:t>krebshilfe@infonetz-krebs.de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hlinkClick r:id="rId13">
                            <a:extLst>
                              <a:ext uri="{A12FA001-AC4F-418D-AE19-62706E023703}">
                                <ahyp:hlinkClr xmlns:ahyp="http://schemas.microsoft.com/office/drawing/2018/hyperlinkcolor" val="tx"/>
                              </a:ext>
                            </a:extLst>
                          </a:hlinkClick>
                        </a:rPr>
                        <a:t>www.krebshilfe.de</a:t>
                      </a:r>
                      <a:r>
                        <a:rPr kumimoji="0" lang="de-DE" sz="1000" b="0" i="0" u="none" strike="noStrike" kern="1200" cap="none" spc="0" normalizeH="0" baseline="0" noProof="0" dirty="0">
                          <a:ln>
                            <a:noFill/>
                          </a:ln>
                          <a:solidFill>
                            <a:srgbClr val="8497B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2060"/>
                          </a:solidFill>
                          <a:effectLst/>
                          <a:uLnTx/>
                          <a:uFillTx/>
                          <a:latin typeface="+mn-lt"/>
                          <a:ea typeface="+mn-ea"/>
                          <a:cs typeface="+mn-cs"/>
                        </a:rPr>
                        <a:t>Deutsche Stiftung für junge Erwachsene mit Krebs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rPr>
                        <a:t>Tel.: 030 280930560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rPr>
                        <a:t>info@junge-erwachsene-mit-krebs.de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dirty="0">
                          <a:ln>
                            <a:noFill/>
                          </a:ln>
                          <a:solidFill>
                            <a:srgbClr val="8497B0"/>
                          </a:solidFill>
                          <a:effectLst/>
                          <a:uLnTx/>
                          <a:uFillTx/>
                          <a:latin typeface="+mn-lt"/>
                          <a:ea typeface="+mn-ea"/>
                          <a:cs typeface="+mn-cs"/>
                          <a:hlinkClick r:id="rId14">
                            <a:extLst>
                              <a:ext uri="{A12FA001-AC4F-418D-AE19-62706E023703}">
                                <ahyp:hlinkClr xmlns:ahyp="http://schemas.microsoft.com/office/drawing/2018/hyperlinkcolor" val="tx"/>
                              </a:ext>
                            </a:extLst>
                          </a:hlinkClick>
                        </a:rPr>
                        <a:t>https://junge-erwachsene-mit-krebs.de/</a:t>
                      </a:r>
                      <a:r>
                        <a:rPr kumimoji="0" lang="de-DE" sz="1000" b="0" i="0" u="none" strike="noStrike" kern="1200" cap="none" spc="0" normalizeH="0" baseline="0" noProof="0" dirty="0">
                          <a:ln>
                            <a:noFill/>
                          </a:ln>
                          <a:solidFill>
                            <a:srgbClr val="8497B0"/>
                          </a:solidFill>
                          <a:effectLst/>
                          <a:uLnTx/>
                          <a:uFillTx/>
                          <a:latin typeface="+mn-lt"/>
                          <a:ea typeface="+mn-ea"/>
                          <a:cs typeface="+mn-cs"/>
                        </a:rPr>
                        <a:t> </a:t>
                      </a:r>
                    </a:p>
                    <a:p>
                      <a:pPr marL="0" algn="l" defTabSz="914400" rtl="0" eaLnBrk="1" latinLnBrk="0" hangingPunct="1"/>
                      <a:r>
                        <a:rPr lang="de-DE" sz="1000" b="0" kern="1200" dirty="0">
                          <a:solidFill>
                            <a:srgbClr val="002060"/>
                          </a:solidFill>
                          <a:latin typeface="+mn-lt"/>
                          <a:ea typeface="+mn-ea"/>
                          <a:cs typeface="+mn-cs"/>
                        </a:rPr>
                        <a:t>Sozialverband VdK Deutschland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dirty="0">
                          <a:ln>
                            <a:noFill/>
                          </a:ln>
                          <a:solidFill>
                            <a:srgbClr val="8497B0"/>
                          </a:solidFill>
                          <a:effectLst/>
                          <a:uLnTx/>
                          <a:uFillTx/>
                          <a:latin typeface="+mn-lt"/>
                          <a:ea typeface="+mn-ea"/>
                          <a:cs typeface="+mn-cs"/>
                        </a:rPr>
                        <a:t>Tel.: 030 9210580-0</a:t>
                      </a:r>
                    </a:p>
                    <a:p>
                      <a:pPr marL="0" algn="l" defTabSz="914400" rtl="0" eaLnBrk="1" latinLnBrk="0" hangingPunct="1">
                        <a:spcAft>
                          <a:spcPts val="400"/>
                        </a:spcAft>
                      </a:pPr>
                      <a:r>
                        <a:rPr kumimoji="0" lang="de-AT" sz="1000" b="0" i="0" u="none" strike="noStrike" kern="1200" cap="none" spc="0" normalizeH="0" baseline="0" dirty="0">
                          <a:ln>
                            <a:noFill/>
                          </a:ln>
                          <a:solidFill>
                            <a:srgbClr val="8497B0"/>
                          </a:solidFill>
                          <a:effectLst/>
                          <a:uLnTx/>
                          <a:uFillTx/>
                          <a:latin typeface="+mn-lt"/>
                          <a:ea typeface="+mn-ea"/>
                          <a:cs typeface="+mn-cs"/>
                          <a:hlinkClick r:id="rId15">
                            <a:extLst>
                              <a:ext uri="{A12FA001-AC4F-418D-AE19-62706E023703}">
                                <ahyp:hlinkClr xmlns:ahyp="http://schemas.microsoft.com/office/drawing/2018/hyperlinkcolor" val="tx"/>
                              </a:ext>
                            </a:extLst>
                          </a:hlinkClick>
                        </a:rPr>
                        <a:t>www.vdk.de</a:t>
                      </a:r>
                      <a:r>
                        <a:rPr kumimoji="0" lang="de-AT" sz="1000" b="0" i="0" u="none" strike="noStrike" kern="1200" cap="none" spc="0" normalizeH="0" baseline="0" dirty="0">
                          <a:ln>
                            <a:noFill/>
                          </a:ln>
                          <a:solidFill>
                            <a:srgbClr val="8497B0"/>
                          </a:solidFill>
                          <a:effectLst/>
                          <a:uLnTx/>
                          <a:uFillTx/>
                          <a:latin typeface="+mn-lt"/>
                          <a:ea typeface="+mn-ea"/>
                          <a:cs typeface="+mn-cs"/>
                        </a:rPr>
                        <a:t> </a:t>
                      </a:r>
                    </a:p>
                  </a:txBody>
                  <a:tcPr>
                    <a:lnR w="76200" cap="flat" cmpd="sng" algn="ctr">
                      <a:solidFill>
                        <a:schemeClr val="bg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43031681"/>
                  </a:ext>
                </a:extLst>
              </a:tr>
              <a:tr h="1832303">
                <a:tc>
                  <a:txBody>
                    <a:bodyPr/>
                    <a:lstStyle/>
                    <a:p>
                      <a:r>
                        <a:rPr lang="de-DE" sz="1200" b="1" dirty="0">
                          <a:solidFill>
                            <a:srgbClr val="002060"/>
                          </a:solidFill>
                        </a:rPr>
                        <a:t>Regional</a:t>
                      </a:r>
                      <a:endParaRPr lang="de-AT" sz="1200" b="1" dirty="0">
                        <a:solidFill>
                          <a:srgbClr val="002060"/>
                        </a:solidFill>
                      </a:endParaRPr>
                    </a:p>
                    <a:p>
                      <a:r>
                        <a:rPr lang="pt-BR" sz="1000" b="0" dirty="0" err="1">
                          <a:solidFill>
                            <a:srgbClr val="002060"/>
                          </a:solidFill>
                        </a:rPr>
                        <a:t>Landeskrebsgesellschaften</a:t>
                      </a:r>
                      <a:endParaRPr lang="pt-BR" sz="1000" b="0" dirty="0">
                        <a:solidFill>
                          <a:srgbClr val="002060"/>
                        </a:solidFill>
                      </a:endParaRPr>
                    </a:p>
                    <a:p>
                      <a:pPr>
                        <a:spcAft>
                          <a:spcPts val="400"/>
                        </a:spcAft>
                      </a:pPr>
                      <a:r>
                        <a:rPr kumimoji="0" lang="pt-BR" sz="1000" b="0" i="0" u="none" strike="noStrike" kern="1200" cap="none" spc="0" normalizeH="0" baseline="0" dirty="0">
                          <a:ln>
                            <a:noFill/>
                          </a:ln>
                          <a:solidFill>
                            <a:srgbClr val="8497B0"/>
                          </a:solidFill>
                          <a:effectLst/>
                          <a:uLnTx/>
                          <a:uFillTx/>
                          <a:latin typeface="+mn-lt"/>
                          <a:ea typeface="+mn-ea"/>
                          <a:cs typeface="+mn-cs"/>
                          <a:hlinkClick r:id="rId16">
                            <a:extLst>
                              <a:ext uri="{A12FA001-AC4F-418D-AE19-62706E023703}">
                                <ahyp:hlinkClr xmlns:ahyp="http://schemas.microsoft.com/office/drawing/2018/hyperlinkcolor" val="tx"/>
                              </a:ext>
                            </a:extLst>
                          </a:hlinkClick>
                        </a:rPr>
                        <a:t>https://www.krebsgesellschaft.de/landeskrebsgesellschaften.html</a:t>
                      </a:r>
                      <a:r>
                        <a:rPr kumimoji="0" lang="pt-BR" sz="1000" b="0" i="0" u="none" strike="noStrike" kern="1200" cap="none" spc="0" normalizeH="0" baseline="0" dirty="0">
                          <a:ln>
                            <a:noFill/>
                          </a:ln>
                          <a:solidFill>
                            <a:srgbClr val="8497B0"/>
                          </a:solidFill>
                          <a:effectLst/>
                          <a:uLnTx/>
                          <a:uFillTx/>
                          <a:latin typeface="+mn-lt"/>
                          <a:ea typeface="+mn-ea"/>
                          <a:cs typeface="+mn-cs"/>
                        </a:rPr>
                        <a:t> </a:t>
                      </a:r>
                    </a:p>
                    <a:p>
                      <a:pPr marL="0" algn="l" defTabSz="914400" rtl="0" eaLnBrk="1" latinLnBrk="0" hangingPunct="1"/>
                      <a:r>
                        <a:rPr lang="de-DE" sz="1000" b="0" kern="1200" dirty="0">
                          <a:solidFill>
                            <a:srgbClr val="002060"/>
                          </a:solidFill>
                          <a:latin typeface="+mn-lt"/>
                          <a:ea typeface="+mn-ea"/>
                          <a:cs typeface="+mn-cs"/>
                        </a:rPr>
                        <a:t>Regionale/örtliche Patientenorganisationen und Selbsthilfegruppen</a:t>
                      </a:r>
                    </a:p>
                    <a:p>
                      <a:pPr marL="0" algn="l" defTabSz="914400" rtl="0" eaLnBrk="1" latinLnBrk="0" hangingPunct="1">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17">
                            <a:extLst>
                              <a:ext uri="{A12FA001-AC4F-418D-AE19-62706E023703}">
                                <ahyp:hlinkClr xmlns:ahyp="http://schemas.microsoft.com/office/drawing/2018/hyperlinkcolor" val="tx"/>
                              </a:ext>
                            </a:extLst>
                          </a:hlinkClick>
                        </a:rPr>
                        <a:t>https://www.infoportal-hautkrebs.de/alltag-mit-hautkrebs/basisinformationen/selbsthilfegruppen/ueberblick</a:t>
                      </a:r>
                      <a:endParaRPr kumimoji="0" lang="de-DE" sz="1000" b="0" i="0" u="none" strike="noStrike" kern="1200" cap="none" spc="0" normalizeH="0" baseline="0" dirty="0">
                        <a:ln>
                          <a:noFill/>
                        </a:ln>
                        <a:solidFill>
                          <a:srgbClr val="8497B0"/>
                        </a:solidFill>
                        <a:effectLst/>
                        <a:uLnTx/>
                        <a:uFillTx/>
                        <a:latin typeface="+mn-lt"/>
                        <a:ea typeface="+mn-ea"/>
                        <a:cs typeface="+mn-cs"/>
                      </a:endParaRPr>
                    </a:p>
                    <a:p>
                      <a:pPr marL="0" algn="l" defTabSz="914400" rtl="0" eaLnBrk="1" latinLnBrk="0" hangingPunct="1"/>
                      <a:r>
                        <a:rPr lang="de-DE" sz="1000" b="0" kern="1200" dirty="0">
                          <a:solidFill>
                            <a:srgbClr val="002060"/>
                          </a:solidFill>
                          <a:latin typeface="+mn-lt"/>
                          <a:ea typeface="+mn-ea"/>
                          <a:cs typeface="+mn-cs"/>
                        </a:rPr>
                        <a:t>Regionale/örtliche Krebsberatungsstellen</a:t>
                      </a:r>
                    </a:p>
                    <a:p>
                      <a:pPr marL="0" algn="l" defTabSz="914400" rtl="0" eaLnBrk="1" latinLnBrk="0" hangingPunct="1">
                        <a:spcAft>
                          <a:spcPts val="400"/>
                        </a:spcAft>
                      </a:pPr>
                      <a:r>
                        <a:rPr kumimoji="0" lang="de-DE" sz="1000" b="0" i="0" u="none" strike="noStrike" kern="1200" cap="none" spc="0" normalizeH="0" baseline="0" dirty="0">
                          <a:ln>
                            <a:noFill/>
                          </a:ln>
                          <a:solidFill>
                            <a:srgbClr val="8497B0"/>
                          </a:solidFill>
                          <a:effectLst/>
                          <a:uLnTx/>
                          <a:uFillTx/>
                          <a:latin typeface="+mn-lt"/>
                          <a:ea typeface="+mn-ea"/>
                          <a:cs typeface="+mn-cs"/>
                          <a:hlinkClick r:id="rId18">
                            <a:extLst>
                              <a:ext uri="{A12FA001-AC4F-418D-AE19-62706E023703}">
                                <ahyp:hlinkClr xmlns:ahyp="http://schemas.microsoft.com/office/drawing/2018/hyperlinkcolor" val="tx"/>
                              </a:ext>
                            </a:extLst>
                          </a:hlinkClick>
                        </a:rPr>
                        <a:t>https://www.krebsinformationsdienst.de/service/adressen/krebsberatungsstellen.php</a:t>
                      </a:r>
                      <a:r>
                        <a:rPr kumimoji="0" lang="de-DE" sz="1000" b="0" i="0" u="none" strike="noStrike" kern="1200" cap="none" spc="0" normalizeH="0" baseline="0" dirty="0">
                          <a:ln>
                            <a:noFill/>
                          </a:ln>
                          <a:solidFill>
                            <a:srgbClr val="8497B0"/>
                          </a:solidFill>
                          <a:effectLst/>
                          <a:uLnTx/>
                          <a:uFillTx/>
                          <a:latin typeface="+mn-lt"/>
                          <a:ea typeface="+mn-ea"/>
                          <a:cs typeface="+mn-cs"/>
                        </a:rPr>
                        <a:t> </a:t>
                      </a:r>
                      <a:endParaRPr kumimoji="0" lang="de-AT" sz="1000" b="0" i="0" u="none" strike="noStrike" kern="1200" cap="none" spc="0" normalizeH="0" baseline="0" dirty="0">
                        <a:ln>
                          <a:noFill/>
                        </a:ln>
                        <a:solidFill>
                          <a:srgbClr val="8497B0"/>
                        </a:solidFill>
                        <a:effectLst/>
                        <a:uLnTx/>
                        <a:uFillTx/>
                        <a:latin typeface="+mn-lt"/>
                        <a:ea typeface="+mn-ea"/>
                        <a:cs typeface="+mn-cs"/>
                      </a:endParaRPr>
                    </a:p>
                  </a:txBody>
                  <a:tcPr>
                    <a:lnL w="12700" cmpd="sng">
                      <a:noFill/>
                    </a:lnL>
                    <a:lnR w="762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2691746"/>
                  </a:ext>
                </a:extLst>
              </a:tr>
            </a:tbl>
          </a:graphicData>
        </a:graphic>
      </p:graphicFrame>
      <p:sp>
        <p:nvSpPr>
          <p:cNvPr id="5" name="Textfeld 4">
            <a:extLst>
              <a:ext uri="{FF2B5EF4-FFF2-40B4-BE49-F238E27FC236}">
                <a16:creationId xmlns:a16="http://schemas.microsoft.com/office/drawing/2014/main" id="{CA3B29BF-EC06-B8A5-5287-3DDC78CAEE2E}"/>
              </a:ext>
            </a:extLst>
          </p:cNvPr>
          <p:cNvSpPr txBox="1"/>
          <p:nvPr/>
        </p:nvSpPr>
        <p:spPr>
          <a:xfrm>
            <a:off x="459713" y="2094047"/>
            <a:ext cx="3785027" cy="432000"/>
          </a:xfrm>
          <a:prstGeom prst="rect">
            <a:avLst/>
          </a:prstGeom>
          <a:solidFill>
            <a:srgbClr val="6DD17F"/>
          </a:solidFill>
        </p:spPr>
        <p:txBody>
          <a:bodyPr wrap="square" anchor="ctr">
            <a:noAutofit/>
          </a:bodyPr>
          <a:lstStyle/>
          <a:p>
            <a:pPr lvl="0" algn="ctr">
              <a:buClrTx/>
              <a:buSzTx/>
            </a:pPr>
            <a:r>
              <a:rPr lang="de-DE" sz="1400" b="1">
                <a:solidFill>
                  <a:schemeClr val="bg1"/>
                </a:solidFill>
                <a:latin typeface="Calibri"/>
              </a:rPr>
              <a:t>5. Unterstützung bei körperlichen Problemen</a:t>
            </a:r>
            <a:endParaRPr kumimoji="0" lang="de-DE" sz="1400" b="1" i="0" u="none" strike="noStrike" cap="none" spc="0" normalizeH="0" baseline="0" noProof="0">
              <a:ln>
                <a:noFill/>
              </a:ln>
              <a:solidFill>
                <a:schemeClr val="bg1"/>
              </a:solidFill>
              <a:effectLst/>
              <a:uLnTx/>
              <a:uFillTx/>
              <a:latin typeface="Calibri"/>
              <a:ea typeface="+mn-ea"/>
              <a:cs typeface="+mn-cs"/>
            </a:endParaRPr>
          </a:p>
        </p:txBody>
      </p:sp>
      <p:sp>
        <p:nvSpPr>
          <p:cNvPr id="9" name="Textfeld 8">
            <a:extLst>
              <a:ext uri="{FF2B5EF4-FFF2-40B4-BE49-F238E27FC236}">
                <a16:creationId xmlns:a16="http://schemas.microsoft.com/office/drawing/2014/main" id="{28A8A6A0-C78A-1BCC-D197-9030C916800D}"/>
              </a:ext>
            </a:extLst>
          </p:cNvPr>
          <p:cNvSpPr txBox="1"/>
          <p:nvPr/>
        </p:nvSpPr>
        <p:spPr>
          <a:xfrm>
            <a:off x="4453682" y="2094047"/>
            <a:ext cx="7278603" cy="432000"/>
          </a:xfrm>
          <a:prstGeom prst="rect">
            <a:avLst/>
          </a:prstGeom>
          <a:solidFill>
            <a:srgbClr val="6DD17F"/>
          </a:solidFill>
        </p:spPr>
        <p:txBody>
          <a:bodyPr wrap="square" anchor="ctr">
            <a:noAutofit/>
          </a:bodyPr>
          <a:lstStyle/>
          <a:p>
            <a:pPr lvl="0" algn="ctr">
              <a:buClrTx/>
              <a:buSzTx/>
            </a:pPr>
            <a:r>
              <a:rPr kumimoji="0" lang="de-DE" sz="1400" b="1" i="0" u="none" strike="noStrike" cap="none" spc="0" normalizeH="0" baseline="0" noProof="0">
                <a:ln>
                  <a:noFill/>
                </a:ln>
                <a:solidFill>
                  <a:schemeClr val="bg1"/>
                </a:solidFill>
                <a:effectLst/>
                <a:uLnTx/>
                <a:uFillTx/>
                <a:latin typeface="Calibri"/>
                <a:ea typeface="+mn-ea"/>
                <a:cs typeface="+mn-cs"/>
              </a:rPr>
              <a:t>Kontakte und Anlaufstellen</a:t>
            </a:r>
          </a:p>
        </p:txBody>
      </p:sp>
    </p:spTree>
    <p:extLst>
      <p:ext uri="{BB962C8B-B14F-4D97-AF65-F5344CB8AC3E}">
        <p14:creationId xmlns:p14="http://schemas.microsoft.com/office/powerpoint/2010/main" val="2487076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F76FBC-D58F-F19E-BEDF-DF8887614B49}"/>
              </a:ext>
            </a:extLst>
          </p:cNvPr>
          <p:cNvSpPr>
            <a:spLocks noGrp="1"/>
          </p:cNvSpPr>
          <p:nvPr>
            <p:ph type="body" sz="quarter" idx="13"/>
          </p:nvPr>
        </p:nvSpPr>
        <p:spPr/>
        <p:txBody>
          <a:bodyPr>
            <a:normAutofit/>
          </a:bodyPr>
          <a:lstStyle/>
          <a:p>
            <a:r>
              <a:rPr lang="de-DE" sz="3200"/>
              <a:t>3.3 Versorgungsangebote für Melanom-</a:t>
            </a:r>
            <a:r>
              <a:rPr lang="de-DE" sz="3200" i="1"/>
              <a:t>Survivors</a:t>
            </a:r>
          </a:p>
        </p:txBody>
      </p:sp>
      <p:sp>
        <p:nvSpPr>
          <p:cNvPr id="4" name="Textplatzhalter 3">
            <a:extLst>
              <a:ext uri="{FF2B5EF4-FFF2-40B4-BE49-F238E27FC236}">
                <a16:creationId xmlns:a16="http://schemas.microsoft.com/office/drawing/2014/main" id="{AF3E9058-CD7E-44D2-5A8A-BDAB8F19B0AB}"/>
              </a:ext>
            </a:extLst>
          </p:cNvPr>
          <p:cNvSpPr>
            <a:spLocks noGrp="1"/>
          </p:cNvSpPr>
          <p:nvPr>
            <p:ph type="body" sz="quarter" idx="14"/>
          </p:nvPr>
        </p:nvSpPr>
        <p:spPr/>
        <p:txBody>
          <a:bodyPr/>
          <a:lstStyle/>
          <a:p>
            <a:endParaRPr lang="de-DE"/>
          </a:p>
        </p:txBody>
      </p:sp>
      <p:sp>
        <p:nvSpPr>
          <p:cNvPr id="12" name="Inhaltsplatzhalter 2">
            <a:extLst>
              <a:ext uri="{FF2B5EF4-FFF2-40B4-BE49-F238E27FC236}">
                <a16:creationId xmlns:a16="http://schemas.microsoft.com/office/drawing/2014/main" id="{B614AAA3-23AE-C66F-2A16-A4749FC2B2CE}"/>
              </a:ext>
            </a:extLst>
          </p:cNvPr>
          <p:cNvSpPr>
            <a:spLocks noGrp="1"/>
          </p:cNvSpPr>
          <p:nvPr>
            <p:ph idx="1"/>
          </p:nvPr>
        </p:nvSpPr>
        <p:spPr>
          <a:xfrm>
            <a:off x="537351" y="1937394"/>
            <a:ext cx="10147349" cy="491851"/>
          </a:xfrm>
        </p:spPr>
        <p:txBody>
          <a:bodyPr vert="horz" lIns="91440" tIns="45720" rIns="91440" bIns="45720" rtlCol="0">
            <a:noAutofit/>
          </a:bodyPr>
          <a:lstStyle/>
          <a:p>
            <a:pPr marL="0" indent="0">
              <a:spcBef>
                <a:spcPct val="0"/>
              </a:spcBef>
              <a:buNone/>
            </a:pPr>
            <a:r>
              <a:rPr lang="de-DE" sz="1800" b="1">
                <a:solidFill>
                  <a:srgbClr val="002060"/>
                </a:solidFill>
                <a:latin typeface="Calibri" panose="020F0502020204030204"/>
                <a:ea typeface="+mj-ea"/>
                <a:cs typeface="+mj-cs"/>
              </a:rPr>
              <a:t>Zweiteiliges Tool zur Abfrage von Survivorship-Facetten bei Melanom-Betroffenen und für ein individualisiertes Unterstützungsangebot</a:t>
            </a:r>
          </a:p>
        </p:txBody>
      </p:sp>
      <p:grpSp>
        <p:nvGrpSpPr>
          <p:cNvPr id="9" name="Gruppieren 8">
            <a:extLst>
              <a:ext uri="{FF2B5EF4-FFF2-40B4-BE49-F238E27FC236}">
                <a16:creationId xmlns:a16="http://schemas.microsoft.com/office/drawing/2014/main" id="{07329A8B-2AA1-C640-9BAB-D12662DC1A18}"/>
              </a:ext>
            </a:extLst>
          </p:cNvPr>
          <p:cNvGrpSpPr/>
          <p:nvPr/>
        </p:nvGrpSpPr>
        <p:grpSpPr>
          <a:xfrm>
            <a:off x="8443462" y="2723666"/>
            <a:ext cx="2573449" cy="1604663"/>
            <a:chOff x="7794019" y="2778987"/>
            <a:chExt cx="2573449" cy="1604663"/>
          </a:xfrm>
        </p:grpSpPr>
        <p:pic>
          <p:nvPicPr>
            <p:cNvPr id="13" name="Grafik 12">
              <a:extLst>
                <a:ext uri="{FF2B5EF4-FFF2-40B4-BE49-F238E27FC236}">
                  <a16:creationId xmlns:a16="http://schemas.microsoft.com/office/drawing/2014/main" id="{D4EFCE8C-B097-54D7-5AC3-BD907717F9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44464" y="2979996"/>
              <a:ext cx="1823004" cy="1224959"/>
            </a:xfrm>
            <a:prstGeom prst="rect">
              <a:avLst/>
            </a:prstGeom>
            <a:ln w="3175">
              <a:solidFill>
                <a:schemeClr val="bg2"/>
              </a:solidFill>
            </a:ln>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9796F688-B36C-1464-5506-BE94F6CEC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94019" y="2778987"/>
              <a:ext cx="805033" cy="1604663"/>
            </a:xfrm>
            <a:prstGeom prst="rect">
              <a:avLst/>
            </a:prstGeom>
            <a:effectLst>
              <a:outerShdw blurRad="50800" dist="38100" dir="2700000" algn="tl" rotWithShape="0">
                <a:prstClr val="black">
                  <a:alpha val="40000"/>
                </a:prstClr>
              </a:outerShdw>
            </a:effectLst>
          </p:spPr>
        </p:pic>
      </p:grpSp>
      <p:sp>
        <p:nvSpPr>
          <p:cNvPr id="15" name="Rechteck 14">
            <a:extLst>
              <a:ext uri="{FF2B5EF4-FFF2-40B4-BE49-F238E27FC236}">
                <a16:creationId xmlns:a16="http://schemas.microsoft.com/office/drawing/2014/main" id="{07B88BD2-FE55-6766-1A71-171A167DBA33}"/>
              </a:ext>
            </a:extLst>
          </p:cNvPr>
          <p:cNvSpPr/>
          <p:nvPr/>
        </p:nvSpPr>
        <p:spPr>
          <a:xfrm>
            <a:off x="8109599" y="4656107"/>
            <a:ext cx="3168000" cy="715963"/>
          </a:xfrm>
          <a:prstGeom prst="rect">
            <a:avLst/>
          </a:prstGeom>
          <a:solidFill>
            <a:srgbClr val="6DD17F">
              <a:alpha val="20000"/>
            </a:srgb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400">
                <a:solidFill>
                  <a:srgbClr val="6DD17F"/>
                </a:solidFill>
              </a:rPr>
              <a:t>Erläuterungen </a:t>
            </a:r>
            <a:br>
              <a:rPr lang="de-DE" sz="1400">
                <a:solidFill>
                  <a:srgbClr val="6DD17F"/>
                </a:solidFill>
              </a:rPr>
            </a:br>
            <a:r>
              <a:rPr lang="de-DE" sz="1400">
                <a:solidFill>
                  <a:srgbClr val="6DD17F"/>
                </a:solidFill>
              </a:rPr>
              <a:t>für das Behandlungsteam</a:t>
            </a:r>
          </a:p>
        </p:txBody>
      </p:sp>
      <p:grpSp>
        <p:nvGrpSpPr>
          <p:cNvPr id="7" name="Gruppieren 6">
            <a:extLst>
              <a:ext uri="{FF2B5EF4-FFF2-40B4-BE49-F238E27FC236}">
                <a16:creationId xmlns:a16="http://schemas.microsoft.com/office/drawing/2014/main" id="{A2B1BF83-8EA3-3046-8CAC-F92336FF395F}"/>
              </a:ext>
            </a:extLst>
          </p:cNvPr>
          <p:cNvGrpSpPr/>
          <p:nvPr/>
        </p:nvGrpSpPr>
        <p:grpSpPr>
          <a:xfrm>
            <a:off x="889250" y="2673489"/>
            <a:ext cx="2465196" cy="1705018"/>
            <a:chOff x="1071998" y="2752979"/>
            <a:chExt cx="2465196" cy="1705018"/>
          </a:xfrm>
        </p:grpSpPr>
        <p:pic>
          <p:nvPicPr>
            <p:cNvPr id="16" name="Grafik 15">
              <a:extLst>
                <a:ext uri="{FF2B5EF4-FFF2-40B4-BE49-F238E27FC236}">
                  <a16:creationId xmlns:a16="http://schemas.microsoft.com/office/drawing/2014/main" id="{E93F3267-2832-A595-C759-6D4A8F9D04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50724" y="2775355"/>
              <a:ext cx="1186470" cy="1681831"/>
            </a:xfrm>
            <a:prstGeom prst="rect">
              <a:avLst/>
            </a:prstGeom>
            <a:ln w="3175">
              <a:solidFill>
                <a:schemeClr val="accent3"/>
              </a:solidFill>
            </a:ln>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19B93734-299E-59ED-C4D6-62F0DD580B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1998" y="2752979"/>
              <a:ext cx="1202827" cy="1705018"/>
            </a:xfrm>
            <a:prstGeom prst="rect">
              <a:avLst/>
            </a:prstGeom>
            <a:effectLst>
              <a:outerShdw blurRad="50800" dist="38100" dir="2700000" algn="tl" rotWithShape="0">
                <a:prstClr val="black">
                  <a:alpha val="40000"/>
                </a:prstClr>
              </a:outerShdw>
            </a:effectLst>
          </p:spPr>
        </p:pic>
      </p:grpSp>
      <p:sp>
        <p:nvSpPr>
          <p:cNvPr id="18" name="Rechteck 17">
            <a:extLst>
              <a:ext uri="{FF2B5EF4-FFF2-40B4-BE49-F238E27FC236}">
                <a16:creationId xmlns:a16="http://schemas.microsoft.com/office/drawing/2014/main" id="{3D081FE5-77E9-2705-38C0-E1228E49DB17}"/>
              </a:ext>
            </a:extLst>
          </p:cNvPr>
          <p:cNvSpPr/>
          <p:nvPr/>
        </p:nvSpPr>
        <p:spPr>
          <a:xfrm>
            <a:off x="537349" y="4674757"/>
            <a:ext cx="3168000" cy="715963"/>
          </a:xfrm>
          <a:prstGeom prst="rect">
            <a:avLst/>
          </a:prstGeom>
          <a:solidFill>
            <a:srgbClr val="6DD17F">
              <a:alpha val="20000"/>
            </a:srgb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400" b="1">
                <a:solidFill>
                  <a:srgbClr val="6DD17F"/>
                </a:solidFill>
              </a:rPr>
              <a:t>Teil 1: </a:t>
            </a:r>
            <a:r>
              <a:rPr lang="de-DE" sz="1400">
                <a:solidFill>
                  <a:srgbClr val="6DD17F"/>
                </a:solidFill>
              </a:rPr>
              <a:t>Belastungsthermometer – </a:t>
            </a:r>
            <a:br>
              <a:rPr lang="de-DE" sz="1400">
                <a:solidFill>
                  <a:srgbClr val="6DD17F"/>
                </a:solidFill>
              </a:rPr>
            </a:br>
            <a:r>
              <a:rPr lang="de-DE" sz="1400">
                <a:solidFill>
                  <a:srgbClr val="6DD17F"/>
                </a:solidFill>
              </a:rPr>
              <a:t>zum Ausfüllen durch Betroffene und Besprechung in der Sprechstunde </a:t>
            </a:r>
          </a:p>
        </p:txBody>
      </p:sp>
      <p:sp>
        <p:nvSpPr>
          <p:cNvPr id="22" name="Rechteck 21">
            <a:extLst>
              <a:ext uri="{FF2B5EF4-FFF2-40B4-BE49-F238E27FC236}">
                <a16:creationId xmlns:a16="http://schemas.microsoft.com/office/drawing/2014/main" id="{A8A1072A-CF7D-E77A-FC49-738EEB94664F}"/>
              </a:ext>
            </a:extLst>
          </p:cNvPr>
          <p:cNvSpPr/>
          <p:nvPr/>
        </p:nvSpPr>
        <p:spPr>
          <a:xfrm>
            <a:off x="4323474" y="4656107"/>
            <a:ext cx="3168000" cy="715963"/>
          </a:xfrm>
          <a:prstGeom prst="rect">
            <a:avLst/>
          </a:prstGeom>
          <a:solidFill>
            <a:srgbClr val="6DD17F">
              <a:alpha val="20000"/>
            </a:srgb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400" b="1">
                <a:solidFill>
                  <a:srgbClr val="6DD17F"/>
                </a:solidFill>
              </a:rPr>
              <a:t>Teil 2: </a:t>
            </a:r>
            <a:r>
              <a:rPr lang="de-DE" sz="1400">
                <a:solidFill>
                  <a:srgbClr val="6DD17F"/>
                </a:solidFill>
              </a:rPr>
              <a:t>Auflistung geeigneter Unterstützungsangebote – zur Abgabe </a:t>
            </a:r>
            <a:br>
              <a:rPr lang="de-DE" sz="1400">
                <a:solidFill>
                  <a:srgbClr val="6DD17F"/>
                </a:solidFill>
              </a:rPr>
            </a:br>
            <a:r>
              <a:rPr lang="de-DE" sz="1400">
                <a:solidFill>
                  <a:srgbClr val="6DD17F"/>
                </a:solidFill>
              </a:rPr>
              <a:t>an Betroffene nach Diskussion</a:t>
            </a:r>
          </a:p>
        </p:txBody>
      </p:sp>
      <p:sp>
        <p:nvSpPr>
          <p:cNvPr id="3" name="Rechteck 2">
            <a:extLst>
              <a:ext uri="{FF2B5EF4-FFF2-40B4-BE49-F238E27FC236}">
                <a16:creationId xmlns:a16="http://schemas.microsoft.com/office/drawing/2014/main" id="{AEAF8A48-9A8D-ECCE-1B1B-424F745C795C}"/>
              </a:ext>
            </a:extLst>
          </p:cNvPr>
          <p:cNvSpPr/>
          <p:nvPr/>
        </p:nvSpPr>
        <p:spPr>
          <a:xfrm>
            <a:off x="537350" y="5531888"/>
            <a:ext cx="10740249" cy="486839"/>
          </a:xfrm>
          <a:prstGeom prst="rect">
            <a:avLst/>
          </a:prstGeom>
          <a:solidFill>
            <a:srgbClr val="6DD17F"/>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2400" b="1"/>
              <a:t>NEU: Als Print-Version verfügbar!</a:t>
            </a:r>
          </a:p>
        </p:txBody>
      </p:sp>
      <p:sp>
        <p:nvSpPr>
          <p:cNvPr id="25" name="Textfeld 24">
            <a:extLst>
              <a:ext uri="{FF2B5EF4-FFF2-40B4-BE49-F238E27FC236}">
                <a16:creationId xmlns:a16="http://schemas.microsoft.com/office/drawing/2014/main" id="{133BC1FB-2B3E-D44D-9D9D-5AD6DE3DB501}"/>
              </a:ext>
            </a:extLst>
          </p:cNvPr>
          <p:cNvSpPr txBox="1"/>
          <p:nvPr/>
        </p:nvSpPr>
        <p:spPr>
          <a:xfrm>
            <a:off x="491052" y="1225337"/>
            <a:ext cx="10885614" cy="523220"/>
          </a:xfrm>
          <a:prstGeom prst="rect">
            <a:avLst/>
          </a:prstGeom>
          <a:noFill/>
        </p:spPr>
        <p:txBody>
          <a:bodyPr wrap="square">
            <a:spAutoFit/>
          </a:bodyPr>
          <a:lstStyle>
            <a:defPPr>
              <a:defRPr lang="de-DE"/>
            </a:defPPr>
            <a:lvl1pPr>
              <a:defRPr sz="2400" b="1">
                <a:solidFill>
                  <a:srgbClr val="002060"/>
                </a:solidFill>
              </a:defRPr>
            </a:lvl1pPr>
          </a:lstStyle>
          <a:p>
            <a:r>
              <a:rPr lang="de-DE" sz="2800"/>
              <a:t>Unterstützungsangebot: Ein Nachsorge-Tool für Ihre </a:t>
            </a:r>
            <a:r>
              <a:rPr lang="de-DE" sz="2800" i="1"/>
              <a:t>Survivor</a:t>
            </a:r>
            <a:r>
              <a:rPr lang="de-DE" sz="2800"/>
              <a:t>-Betreuung</a:t>
            </a:r>
          </a:p>
        </p:txBody>
      </p:sp>
      <p:grpSp>
        <p:nvGrpSpPr>
          <p:cNvPr id="37" name="Gruppieren 36">
            <a:extLst>
              <a:ext uri="{FF2B5EF4-FFF2-40B4-BE49-F238E27FC236}">
                <a16:creationId xmlns:a16="http://schemas.microsoft.com/office/drawing/2014/main" id="{431337B8-B7EC-E948-97B3-5F2385F53A87}"/>
              </a:ext>
            </a:extLst>
          </p:cNvPr>
          <p:cNvGrpSpPr/>
          <p:nvPr/>
        </p:nvGrpSpPr>
        <p:grpSpPr>
          <a:xfrm>
            <a:off x="4366971" y="2629729"/>
            <a:ext cx="3277763" cy="1854466"/>
            <a:chOff x="4366971" y="2629729"/>
            <a:chExt cx="3277763" cy="1854466"/>
          </a:xfrm>
        </p:grpSpPr>
        <p:grpSp>
          <p:nvGrpSpPr>
            <p:cNvPr id="34" name="Gruppieren 33">
              <a:extLst>
                <a:ext uri="{FF2B5EF4-FFF2-40B4-BE49-F238E27FC236}">
                  <a16:creationId xmlns:a16="http://schemas.microsoft.com/office/drawing/2014/main" id="{27B36BA9-AC19-244A-BEA2-A5FFF6CB812D}"/>
                </a:ext>
              </a:extLst>
            </p:cNvPr>
            <p:cNvGrpSpPr/>
            <p:nvPr/>
          </p:nvGrpSpPr>
          <p:grpSpPr>
            <a:xfrm>
              <a:off x="6395056" y="3234514"/>
              <a:ext cx="1249678" cy="1249681"/>
              <a:chOff x="6395056" y="3128015"/>
              <a:chExt cx="1320040" cy="1320043"/>
            </a:xfrm>
          </p:grpSpPr>
          <p:pic>
            <p:nvPicPr>
              <p:cNvPr id="19" name="Grafik 18">
                <a:extLst>
                  <a:ext uri="{FF2B5EF4-FFF2-40B4-BE49-F238E27FC236}">
                    <a16:creationId xmlns:a16="http://schemas.microsoft.com/office/drawing/2014/main" id="{2D1F8936-4129-90E2-ABBE-F288A1165C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95056" y="3128015"/>
                <a:ext cx="1320040" cy="1320040"/>
              </a:xfrm>
              <a:prstGeom prst="rect">
                <a:avLst/>
              </a:prstGeom>
              <a:ln w="3175">
                <a:solidFill>
                  <a:schemeClr val="bg2"/>
                </a:solidFill>
              </a:ln>
              <a:effectLst>
                <a:outerShdw blurRad="50800" dist="38100" dir="2700000" algn="tl" rotWithShape="0">
                  <a:prstClr val="black">
                    <a:alpha val="40000"/>
                  </a:prstClr>
                </a:outerShdw>
              </a:effectLst>
            </p:spPr>
          </p:pic>
          <p:cxnSp>
            <p:nvCxnSpPr>
              <p:cNvPr id="33" name="Gerade Verbindung 32">
                <a:extLst>
                  <a:ext uri="{FF2B5EF4-FFF2-40B4-BE49-F238E27FC236}">
                    <a16:creationId xmlns:a16="http://schemas.microsoft.com/office/drawing/2014/main" id="{B06541F4-877D-E248-BBB8-55CD0923A07C}"/>
                  </a:ext>
                </a:extLst>
              </p:cNvPr>
              <p:cNvCxnSpPr>
                <a:cxnSpLocks/>
              </p:cNvCxnSpPr>
              <p:nvPr/>
            </p:nvCxnSpPr>
            <p:spPr>
              <a:xfrm flipV="1">
                <a:off x="7055076" y="3128015"/>
                <a:ext cx="0" cy="1320043"/>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ADB4A516-CC8E-7148-901C-82F003CA4379}"/>
                </a:ext>
              </a:extLst>
            </p:cNvPr>
            <p:cNvGrpSpPr/>
            <p:nvPr/>
          </p:nvGrpSpPr>
          <p:grpSpPr>
            <a:xfrm>
              <a:off x="5579392" y="2990339"/>
              <a:ext cx="1249681" cy="1251112"/>
              <a:chOff x="5579392" y="2883839"/>
              <a:chExt cx="1320043" cy="1321555"/>
            </a:xfrm>
          </p:grpSpPr>
          <p:pic>
            <p:nvPicPr>
              <p:cNvPr id="20" name="Grafik 19">
                <a:extLst>
                  <a:ext uri="{FF2B5EF4-FFF2-40B4-BE49-F238E27FC236}">
                    <a16:creationId xmlns:a16="http://schemas.microsoft.com/office/drawing/2014/main" id="{EB517151-4FE8-1F1B-BA47-25D3BD6F00D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79392" y="2885351"/>
                <a:ext cx="1320043" cy="1320043"/>
              </a:xfrm>
              <a:prstGeom prst="rect">
                <a:avLst/>
              </a:prstGeom>
              <a:ln w="3175">
                <a:solidFill>
                  <a:schemeClr val="bg2"/>
                </a:solidFill>
              </a:ln>
              <a:effectLst>
                <a:outerShdw blurRad="50800" dist="38100" dir="2700000" algn="tl" rotWithShape="0">
                  <a:prstClr val="black">
                    <a:alpha val="40000"/>
                  </a:prstClr>
                </a:outerShdw>
              </a:effectLst>
            </p:spPr>
          </p:pic>
          <p:cxnSp>
            <p:nvCxnSpPr>
              <p:cNvPr id="32" name="Gerade Verbindung 31">
                <a:extLst>
                  <a:ext uri="{FF2B5EF4-FFF2-40B4-BE49-F238E27FC236}">
                    <a16:creationId xmlns:a16="http://schemas.microsoft.com/office/drawing/2014/main" id="{F109B28A-56FC-0244-8D9F-5B616496BB52}"/>
                  </a:ext>
                </a:extLst>
              </p:cNvPr>
              <p:cNvCxnSpPr/>
              <p:nvPr/>
            </p:nvCxnSpPr>
            <p:spPr>
              <a:xfrm flipV="1">
                <a:off x="6239414" y="2883839"/>
                <a:ext cx="0" cy="1320043"/>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uppieren 35">
              <a:extLst>
                <a:ext uri="{FF2B5EF4-FFF2-40B4-BE49-F238E27FC236}">
                  <a16:creationId xmlns:a16="http://schemas.microsoft.com/office/drawing/2014/main" id="{7F58EF63-DF03-8F42-8C4F-D12FEF42B46F}"/>
                </a:ext>
              </a:extLst>
            </p:cNvPr>
            <p:cNvGrpSpPr/>
            <p:nvPr/>
          </p:nvGrpSpPr>
          <p:grpSpPr>
            <a:xfrm>
              <a:off x="4802366" y="2629729"/>
              <a:ext cx="1249681" cy="1249681"/>
              <a:chOff x="4802366" y="2523230"/>
              <a:chExt cx="1320043" cy="1320043"/>
            </a:xfrm>
          </p:grpSpPr>
          <p:pic>
            <p:nvPicPr>
              <p:cNvPr id="29" name="Grafik 28">
                <a:extLst>
                  <a:ext uri="{FF2B5EF4-FFF2-40B4-BE49-F238E27FC236}">
                    <a16:creationId xmlns:a16="http://schemas.microsoft.com/office/drawing/2014/main" id="{EFE88B7E-C537-4746-882E-B299EC98B8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02366" y="2523230"/>
                <a:ext cx="1320043" cy="1320043"/>
              </a:xfrm>
              <a:prstGeom prst="rect">
                <a:avLst/>
              </a:prstGeom>
              <a:ln w="3175">
                <a:solidFill>
                  <a:schemeClr val="bg2"/>
                </a:solidFill>
              </a:ln>
              <a:effectLst>
                <a:outerShdw blurRad="50800" dist="38100" dir="2700000" algn="tl" rotWithShape="0">
                  <a:prstClr val="black">
                    <a:alpha val="40000"/>
                  </a:prstClr>
                </a:outerShdw>
              </a:effectLst>
            </p:spPr>
          </p:pic>
          <p:cxnSp>
            <p:nvCxnSpPr>
              <p:cNvPr id="31" name="Gerade Verbindung 30">
                <a:extLst>
                  <a:ext uri="{FF2B5EF4-FFF2-40B4-BE49-F238E27FC236}">
                    <a16:creationId xmlns:a16="http://schemas.microsoft.com/office/drawing/2014/main" id="{C4E3DF16-AAF9-524D-9E7C-CD84C363F313}"/>
                  </a:ext>
                </a:extLst>
              </p:cNvPr>
              <p:cNvCxnSpPr>
                <a:stCxn id="29" idx="2"/>
                <a:endCxn id="29" idx="0"/>
              </p:cNvCxnSpPr>
              <p:nvPr/>
            </p:nvCxnSpPr>
            <p:spPr>
              <a:xfrm flipV="1">
                <a:off x="5462388" y="2523230"/>
                <a:ext cx="0" cy="1320043"/>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1" name="Grafik 20">
              <a:extLst>
                <a:ext uri="{FF2B5EF4-FFF2-40B4-BE49-F238E27FC236}">
                  <a16:creationId xmlns:a16="http://schemas.microsoft.com/office/drawing/2014/main" id="{65E1C3F4-D326-C02E-84D9-37E720FBCF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66971" y="2753520"/>
              <a:ext cx="801169" cy="159696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919562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Gerade Verbindung mit Pfeil 25">
            <a:extLst>
              <a:ext uri="{FF2B5EF4-FFF2-40B4-BE49-F238E27FC236}">
                <a16:creationId xmlns:a16="http://schemas.microsoft.com/office/drawing/2014/main" id="{B808F328-F871-974D-80BF-A2E9D5AAC808}"/>
              </a:ext>
            </a:extLst>
          </p:cNvPr>
          <p:cNvCxnSpPr>
            <a:cxnSpLocks/>
          </p:cNvCxnSpPr>
          <p:nvPr/>
        </p:nvCxnSpPr>
        <p:spPr>
          <a:xfrm>
            <a:off x="2420970" y="3459268"/>
            <a:ext cx="892262" cy="0"/>
          </a:xfrm>
          <a:prstGeom prst="straightConnector1">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16">
            <a:extLst>
              <a:ext uri="{FF2B5EF4-FFF2-40B4-BE49-F238E27FC236}">
                <a16:creationId xmlns:a16="http://schemas.microsoft.com/office/drawing/2014/main" id="{ED251484-2F2E-0C27-12BD-205B5B2C749F}"/>
              </a:ext>
            </a:extLst>
          </p:cNvPr>
          <p:cNvSpPr/>
          <p:nvPr/>
        </p:nvSpPr>
        <p:spPr>
          <a:xfrm>
            <a:off x="5928504" y="3708447"/>
            <a:ext cx="2350382" cy="956104"/>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a:t>Teilnehmer in der Phase des </a:t>
            </a:r>
            <a:r>
              <a:rPr lang="de-DE" sz="1500" b="1"/>
              <a:t>dauerhaften Überlebens</a:t>
            </a:r>
            <a:r>
              <a:rPr lang="de-DE" sz="1500"/>
              <a:t> (&gt; 5 Jahre)</a:t>
            </a:r>
          </a:p>
        </p:txBody>
      </p:sp>
      <p:sp>
        <p:nvSpPr>
          <p:cNvPr id="2" name="Textplatzhalter 1">
            <a:extLst>
              <a:ext uri="{FF2B5EF4-FFF2-40B4-BE49-F238E27FC236}">
                <a16:creationId xmlns:a16="http://schemas.microsoft.com/office/drawing/2014/main" id="{2EB5E259-C999-08D6-FB8C-EDF095F456CB}"/>
              </a:ext>
            </a:extLst>
          </p:cNvPr>
          <p:cNvSpPr>
            <a:spLocks noGrp="1"/>
          </p:cNvSpPr>
          <p:nvPr>
            <p:ph type="body" sz="quarter" idx="13"/>
          </p:nvPr>
        </p:nvSpPr>
        <p:spPr/>
        <p:txBody>
          <a:bodyPr>
            <a:normAutofit/>
          </a:bodyPr>
          <a:lstStyle/>
          <a:p>
            <a:r>
              <a:rPr lang="de-AT" sz="3200"/>
              <a:t>3.3 Versorgungsangebote für Melanom-</a:t>
            </a:r>
            <a:r>
              <a:rPr lang="de-AT" sz="3200" i="1"/>
              <a:t>Survivors</a:t>
            </a:r>
          </a:p>
        </p:txBody>
      </p:sp>
      <p:sp>
        <p:nvSpPr>
          <p:cNvPr id="6" name="Textplatzhalter 3">
            <a:extLst>
              <a:ext uri="{FF2B5EF4-FFF2-40B4-BE49-F238E27FC236}">
                <a16:creationId xmlns:a16="http://schemas.microsoft.com/office/drawing/2014/main" id="{0734AFEC-69A1-BD93-C948-684FD31A3426}"/>
              </a:ext>
            </a:extLst>
          </p:cNvPr>
          <p:cNvSpPr>
            <a:spLocks noGrp="1"/>
          </p:cNvSpPr>
          <p:nvPr>
            <p:ph type="body" sz="quarter" idx="14"/>
          </p:nvPr>
        </p:nvSpPr>
        <p:spPr>
          <a:xfrm>
            <a:off x="-5" y="6177339"/>
            <a:ext cx="12192000" cy="715963"/>
          </a:xfrm>
        </p:spPr>
        <p:txBody>
          <a:bodyPr/>
          <a:lstStyle/>
          <a:p>
            <a:r>
              <a:rPr kumimoji="0" lang="de-DE" altLang="de-DE" sz="900" b="1" u="none" strike="noStrike" kern="1200" cap="none" spc="0" normalizeH="0" baseline="0" noProof="0">
                <a:ln>
                  <a:noFill/>
                </a:ln>
                <a:effectLst/>
                <a:uLnTx/>
                <a:uFillTx/>
                <a:ea typeface="+mn-ea"/>
                <a:cs typeface="+mn-cs"/>
              </a:rPr>
              <a:t>Referenzen: </a:t>
            </a:r>
            <a:endParaRPr lang="de-AT" sz="900"/>
          </a:p>
        </p:txBody>
      </p:sp>
      <p:sp>
        <p:nvSpPr>
          <p:cNvPr id="7" name="Textfeld 6">
            <a:extLst>
              <a:ext uri="{FF2B5EF4-FFF2-40B4-BE49-F238E27FC236}">
                <a16:creationId xmlns:a16="http://schemas.microsoft.com/office/drawing/2014/main" id="{C2726A4E-C15D-E51A-DB7F-D11108138FE4}"/>
              </a:ext>
            </a:extLst>
          </p:cNvPr>
          <p:cNvSpPr txBox="1"/>
          <p:nvPr/>
        </p:nvSpPr>
        <p:spPr>
          <a:xfrm>
            <a:off x="491052" y="1225337"/>
            <a:ext cx="10885614" cy="954107"/>
          </a:xfrm>
          <a:prstGeom prst="rect">
            <a:avLst/>
          </a:prstGeom>
          <a:noFill/>
        </p:spPr>
        <p:txBody>
          <a:bodyPr wrap="square" lIns="91440" tIns="45720" rIns="91440" bIns="45720" anchor="t">
            <a:spAutoFit/>
          </a:bodyPr>
          <a:lstStyle>
            <a:defPPr>
              <a:defRPr lang="de-DE"/>
            </a:defPPr>
            <a:lvl1pPr>
              <a:defRPr sz="2400" b="1">
                <a:solidFill>
                  <a:srgbClr val="002060"/>
                </a:solidFill>
              </a:defRPr>
            </a:lvl1pPr>
          </a:lstStyle>
          <a:p>
            <a:r>
              <a:rPr lang="en-US" sz="2800" err="1"/>
              <a:t>Versorgungsforschung</a:t>
            </a:r>
            <a:r>
              <a:rPr lang="en-US" sz="2800"/>
              <a:t>: Die MESSAGE-Studie </a:t>
            </a:r>
            <a:br>
              <a:rPr lang="en-US" sz="2800"/>
            </a:br>
            <a:r>
              <a:rPr lang="en-US" sz="2800" i="1" err="1"/>
              <a:t>ME</a:t>
            </a:r>
            <a:r>
              <a:rPr lang="en-US" sz="2800" b="0" i="1" err="1"/>
              <a:t>lanoma</a:t>
            </a:r>
            <a:r>
              <a:rPr lang="en-US" sz="2800" b="0" i="1"/>
              <a:t> </a:t>
            </a:r>
            <a:r>
              <a:rPr lang="en-US" sz="2800" i="1" err="1"/>
              <a:t>S</a:t>
            </a:r>
            <a:r>
              <a:rPr lang="en-US" sz="2800" b="0" i="1" err="1"/>
              <a:t>urvivor</a:t>
            </a:r>
            <a:r>
              <a:rPr lang="en-US" sz="2800" i="1" err="1"/>
              <a:t>S</a:t>
            </a:r>
            <a:r>
              <a:rPr lang="en-US" sz="2800" b="0" i="1" err="1"/>
              <a:t>hip</a:t>
            </a:r>
            <a:r>
              <a:rPr lang="en-US" sz="2800" b="0" i="1"/>
              <a:t> </a:t>
            </a:r>
            <a:r>
              <a:rPr lang="en-US" sz="2800" b="0" i="1" err="1"/>
              <a:t>cross-section</a:t>
            </a:r>
            <a:r>
              <a:rPr lang="en-US" sz="2800" i="1" err="1"/>
              <a:t>A</a:t>
            </a:r>
            <a:r>
              <a:rPr lang="en-US" sz="2800" b="0" i="1" err="1"/>
              <a:t>l</a:t>
            </a:r>
            <a:r>
              <a:rPr lang="en-US" sz="2800" b="0" i="1"/>
              <a:t> study in </a:t>
            </a:r>
            <a:r>
              <a:rPr lang="en-US" sz="2800" i="1" err="1"/>
              <a:t>GE</a:t>
            </a:r>
            <a:r>
              <a:rPr lang="en-US" sz="2800" b="0" i="1" err="1"/>
              <a:t>rmany</a:t>
            </a:r>
            <a:endParaRPr lang="de-DE" sz="2800" b="0" i="1"/>
          </a:p>
        </p:txBody>
      </p:sp>
      <p:sp>
        <p:nvSpPr>
          <p:cNvPr id="11" name="Rectangle 11">
            <a:extLst>
              <a:ext uri="{FF2B5EF4-FFF2-40B4-BE49-F238E27FC236}">
                <a16:creationId xmlns:a16="http://schemas.microsoft.com/office/drawing/2014/main" id="{AEF8A792-4F4B-C7B2-CE4A-1E3C16DBE8B1}"/>
              </a:ext>
            </a:extLst>
          </p:cNvPr>
          <p:cNvSpPr/>
          <p:nvPr/>
        </p:nvSpPr>
        <p:spPr>
          <a:xfrm>
            <a:off x="598182" y="2281473"/>
            <a:ext cx="2316346" cy="2384881"/>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400" indent="-230400">
              <a:spcAft>
                <a:spcPts val="500"/>
              </a:spcAft>
              <a:buFont typeface="Wingdings" panose="05000000000000000000" pitchFamily="2" charset="2"/>
              <a:buChar char="§"/>
            </a:pPr>
            <a:r>
              <a:rPr lang="de-DE" sz="1500"/>
              <a:t>Vollständig reseziertes Melanom Stadium III</a:t>
            </a:r>
          </a:p>
          <a:p>
            <a:pPr marL="230400" indent="-230400">
              <a:spcAft>
                <a:spcPts val="500"/>
              </a:spcAft>
              <a:buFont typeface="Wingdings" panose="05000000000000000000" pitchFamily="2" charset="2"/>
              <a:buChar char="§"/>
            </a:pPr>
            <a:r>
              <a:rPr lang="de-DE" sz="1500"/>
              <a:t>Abgeschlossene </a:t>
            </a:r>
            <a:r>
              <a:rPr lang="de-DE" sz="1500" err="1"/>
              <a:t>adjuvante</a:t>
            </a:r>
            <a:r>
              <a:rPr lang="de-DE" sz="1500"/>
              <a:t> Behandlung oder keine </a:t>
            </a:r>
            <a:r>
              <a:rPr lang="de-DE" sz="1500" err="1"/>
              <a:t>adjuvante</a:t>
            </a:r>
            <a:r>
              <a:rPr lang="de-DE" sz="1500"/>
              <a:t> Behandlung</a:t>
            </a:r>
          </a:p>
          <a:p>
            <a:pPr marL="230400" indent="-230400">
              <a:spcAft>
                <a:spcPts val="500"/>
              </a:spcAft>
              <a:buFont typeface="Wingdings" panose="05000000000000000000" pitchFamily="2" charset="2"/>
              <a:buChar char="§"/>
            </a:pPr>
            <a:r>
              <a:rPr lang="de-DE" sz="1500"/>
              <a:t>Keine Anzeichen von Krankheit</a:t>
            </a:r>
          </a:p>
        </p:txBody>
      </p:sp>
      <p:sp>
        <p:nvSpPr>
          <p:cNvPr id="12" name="Rectangle: Rounded Corners 12">
            <a:extLst>
              <a:ext uri="{FF2B5EF4-FFF2-40B4-BE49-F238E27FC236}">
                <a16:creationId xmlns:a16="http://schemas.microsoft.com/office/drawing/2014/main" id="{B8026DBC-8DB3-F123-597A-72241545865C}"/>
              </a:ext>
            </a:extLst>
          </p:cNvPr>
          <p:cNvSpPr/>
          <p:nvPr/>
        </p:nvSpPr>
        <p:spPr>
          <a:xfrm>
            <a:off x="2037456" y="4712753"/>
            <a:ext cx="877072" cy="260575"/>
          </a:xfrm>
          <a:prstGeom prst="roundRect">
            <a:avLst>
              <a:gd name="adj" fmla="val 0"/>
            </a:avLst>
          </a:prstGeom>
          <a:solidFill>
            <a:srgbClr val="D5DC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a:solidFill>
                  <a:srgbClr val="002060"/>
                </a:solidFill>
              </a:rPr>
              <a:t>N = 900</a:t>
            </a:r>
          </a:p>
        </p:txBody>
      </p:sp>
      <p:sp>
        <p:nvSpPr>
          <p:cNvPr id="13" name="Rectangle 16">
            <a:extLst>
              <a:ext uri="{FF2B5EF4-FFF2-40B4-BE49-F238E27FC236}">
                <a16:creationId xmlns:a16="http://schemas.microsoft.com/office/drawing/2014/main" id="{1F8280F3-04F9-1153-369D-15612292294F}"/>
              </a:ext>
            </a:extLst>
          </p:cNvPr>
          <p:cNvSpPr/>
          <p:nvPr/>
        </p:nvSpPr>
        <p:spPr>
          <a:xfrm>
            <a:off x="5928504" y="2281473"/>
            <a:ext cx="2350382" cy="956104"/>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a:t>Teilnehmer in der Phase des </a:t>
            </a:r>
            <a:r>
              <a:rPr lang="de-DE" sz="1500" b="1"/>
              <a:t>erweiterten Überlebens </a:t>
            </a:r>
            <a:r>
              <a:rPr lang="de-DE" sz="1500"/>
              <a:t>(&gt; 1 bis 5 Jahre)</a:t>
            </a:r>
          </a:p>
        </p:txBody>
      </p:sp>
      <p:cxnSp>
        <p:nvCxnSpPr>
          <p:cNvPr id="17" name="Connector: Elbow 20">
            <a:extLst>
              <a:ext uri="{FF2B5EF4-FFF2-40B4-BE49-F238E27FC236}">
                <a16:creationId xmlns:a16="http://schemas.microsoft.com/office/drawing/2014/main" id="{9B120EF8-717D-13B7-5407-3D6C902996DE}"/>
              </a:ext>
            </a:extLst>
          </p:cNvPr>
          <p:cNvCxnSpPr>
            <a:cxnSpLocks/>
          </p:cNvCxnSpPr>
          <p:nvPr/>
        </p:nvCxnSpPr>
        <p:spPr>
          <a:xfrm>
            <a:off x="4869828" y="3459268"/>
            <a:ext cx="1069909" cy="727231"/>
          </a:xfrm>
          <a:prstGeom prst="bentConnector3">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or: Elbow 21">
            <a:extLst>
              <a:ext uri="{FF2B5EF4-FFF2-40B4-BE49-F238E27FC236}">
                <a16:creationId xmlns:a16="http://schemas.microsoft.com/office/drawing/2014/main" id="{7CC12A07-8735-320A-3B6D-7BE9BB4D3F3D}"/>
              </a:ext>
            </a:extLst>
          </p:cNvPr>
          <p:cNvCxnSpPr>
            <a:cxnSpLocks/>
          </p:cNvCxnSpPr>
          <p:nvPr/>
        </p:nvCxnSpPr>
        <p:spPr>
          <a:xfrm flipV="1">
            <a:off x="4869828" y="2759525"/>
            <a:ext cx="1069909" cy="699892"/>
          </a:xfrm>
          <a:prstGeom prst="bentConnector3">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22">
            <a:extLst>
              <a:ext uri="{FF2B5EF4-FFF2-40B4-BE49-F238E27FC236}">
                <a16:creationId xmlns:a16="http://schemas.microsoft.com/office/drawing/2014/main" id="{09889A08-461A-A696-CB18-C929B294020D}"/>
              </a:ext>
            </a:extLst>
          </p:cNvPr>
          <p:cNvSpPr/>
          <p:nvPr/>
        </p:nvSpPr>
        <p:spPr>
          <a:xfrm>
            <a:off x="3306132" y="2995861"/>
            <a:ext cx="1823198" cy="956105"/>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a:t>Querschnittsstudie mittels Online-Fragebogen</a:t>
            </a:r>
          </a:p>
        </p:txBody>
      </p:sp>
      <p:sp>
        <p:nvSpPr>
          <p:cNvPr id="21" name="Rectangle 25">
            <a:extLst>
              <a:ext uri="{FF2B5EF4-FFF2-40B4-BE49-F238E27FC236}">
                <a16:creationId xmlns:a16="http://schemas.microsoft.com/office/drawing/2014/main" id="{F4C6F037-460C-7998-104C-E24B3E93D5A4}"/>
              </a:ext>
            </a:extLst>
          </p:cNvPr>
          <p:cNvSpPr/>
          <p:nvPr/>
        </p:nvSpPr>
        <p:spPr>
          <a:xfrm>
            <a:off x="8562109" y="2281473"/>
            <a:ext cx="2733962" cy="3157092"/>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b="1" u="sng" dirty="0"/>
              <a:t>Zielsetzung:</a:t>
            </a:r>
            <a:endParaRPr lang="de-DE" sz="500" b="1" u="sng" dirty="0"/>
          </a:p>
          <a:p>
            <a:pPr marL="285750" indent="-285750">
              <a:spcBef>
                <a:spcPts val="600"/>
              </a:spcBef>
              <a:buFont typeface="Arial" panose="020B0604020202020204" pitchFamily="34" charset="0"/>
              <a:buChar char="•"/>
            </a:pPr>
            <a:r>
              <a:rPr lang="de-DE" sz="1500" dirty="0"/>
              <a:t>Beurteilung und Beschreibung der Lebensqualität, des Gesundheitsstatus </a:t>
            </a:r>
            <a:r>
              <a:rPr lang="en-US" sz="1500" dirty="0"/>
              <a:t>und der Needs von </a:t>
            </a:r>
            <a:r>
              <a:rPr lang="en-US" sz="1500" dirty="0" err="1"/>
              <a:t>Melanom</a:t>
            </a:r>
            <a:r>
              <a:rPr lang="en-US" sz="1500" dirty="0"/>
              <a:t>-</a:t>
            </a:r>
            <a:r>
              <a:rPr lang="en-US" sz="1500" i="1" dirty="0"/>
              <a:t>Survivors</a:t>
            </a:r>
            <a:r>
              <a:rPr lang="en-US" sz="1500" dirty="0"/>
              <a:t> des Stadiums III.</a:t>
            </a:r>
          </a:p>
          <a:p>
            <a:pPr marL="285750" indent="-285750">
              <a:spcBef>
                <a:spcPts val="1200"/>
              </a:spcBef>
              <a:buFont typeface="Arial" panose="020B0604020202020204" pitchFamily="34" charset="0"/>
              <a:buChar char="•"/>
            </a:pPr>
            <a:r>
              <a:rPr lang="de-DE" sz="1500" dirty="0"/>
              <a:t>Als Basis für die </a:t>
            </a:r>
            <a:r>
              <a:rPr lang="de-DE" sz="1500" b="1" dirty="0"/>
              <a:t>Entwicklung wirksamer Interventionen für Melanom</a:t>
            </a:r>
            <a:r>
              <a:rPr lang="de-DE" sz="1500" b="1" i="1" dirty="0"/>
              <a:t>-Survivor</a:t>
            </a:r>
          </a:p>
          <a:p>
            <a:pPr algn="ctr"/>
            <a:endParaRPr lang="de-DE" sz="1500" dirty="0"/>
          </a:p>
        </p:txBody>
      </p:sp>
      <p:sp>
        <p:nvSpPr>
          <p:cNvPr id="22" name="Rectangle 29">
            <a:extLst>
              <a:ext uri="{FF2B5EF4-FFF2-40B4-BE49-F238E27FC236}">
                <a16:creationId xmlns:a16="http://schemas.microsoft.com/office/drawing/2014/main" id="{88B1DAF3-4ED6-C652-A14B-193775EA7537}"/>
              </a:ext>
            </a:extLst>
          </p:cNvPr>
          <p:cNvSpPr/>
          <p:nvPr/>
        </p:nvSpPr>
        <p:spPr>
          <a:xfrm>
            <a:off x="598183" y="5179365"/>
            <a:ext cx="7680704" cy="259200"/>
          </a:xfrm>
          <a:prstGeom prst="rect">
            <a:avLst/>
          </a:prstGeom>
          <a:solidFill>
            <a:srgbClr val="D5DC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pPr algn="ctr"/>
            <a:r>
              <a:rPr lang="de-DE" sz="1050">
                <a:solidFill>
                  <a:srgbClr val="002060"/>
                </a:solidFill>
              </a:rPr>
              <a:t>Kontroll-Kohorte: </a:t>
            </a:r>
            <a:r>
              <a:rPr lang="de-DE" sz="1050" b="1">
                <a:solidFill>
                  <a:srgbClr val="002060"/>
                </a:solidFill>
              </a:rPr>
              <a:t>100</a:t>
            </a:r>
            <a:r>
              <a:rPr lang="de-DE" sz="1050">
                <a:solidFill>
                  <a:srgbClr val="002060"/>
                </a:solidFill>
              </a:rPr>
              <a:t> </a:t>
            </a:r>
            <a:r>
              <a:rPr lang="de-DE" sz="1050" err="1">
                <a:solidFill>
                  <a:srgbClr val="002060"/>
                </a:solidFill>
              </a:rPr>
              <a:t>Melanompatienten</a:t>
            </a:r>
            <a:r>
              <a:rPr lang="de-DE" sz="1050">
                <a:solidFill>
                  <a:srgbClr val="002060"/>
                </a:solidFill>
              </a:rPr>
              <a:t> im Stadium I ohne Anzeichen von Krankheit, die entsprechende Fragebögen ausfüllen</a:t>
            </a:r>
          </a:p>
        </p:txBody>
      </p:sp>
      <p:sp>
        <p:nvSpPr>
          <p:cNvPr id="42" name="Rechteck 41">
            <a:extLst>
              <a:ext uri="{FF2B5EF4-FFF2-40B4-BE49-F238E27FC236}">
                <a16:creationId xmlns:a16="http://schemas.microsoft.com/office/drawing/2014/main" id="{04134F3A-378B-DBB3-51CC-8CFBFF34C576}"/>
              </a:ext>
            </a:extLst>
          </p:cNvPr>
          <p:cNvSpPr/>
          <p:nvPr/>
        </p:nvSpPr>
        <p:spPr>
          <a:xfrm>
            <a:off x="598182" y="5531888"/>
            <a:ext cx="10697889" cy="486839"/>
          </a:xfrm>
          <a:prstGeom prst="rect">
            <a:avLst/>
          </a:prstGeom>
          <a:solidFill>
            <a:srgbClr val="6DD17F"/>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2000" b="1"/>
              <a:t>Teilnahme unter: https://survivorship-melanom.psm-essen.de</a:t>
            </a:r>
          </a:p>
        </p:txBody>
      </p:sp>
      <p:sp>
        <p:nvSpPr>
          <p:cNvPr id="27" name="Rectangle: Rounded Corners 12">
            <a:extLst>
              <a:ext uri="{FF2B5EF4-FFF2-40B4-BE49-F238E27FC236}">
                <a16:creationId xmlns:a16="http://schemas.microsoft.com/office/drawing/2014/main" id="{FBE5E8AB-254F-9D42-9220-3FB8A4A9FBD0}"/>
              </a:ext>
            </a:extLst>
          </p:cNvPr>
          <p:cNvSpPr/>
          <p:nvPr/>
        </p:nvSpPr>
        <p:spPr>
          <a:xfrm>
            <a:off x="7393744" y="3301176"/>
            <a:ext cx="877072" cy="260575"/>
          </a:xfrm>
          <a:prstGeom prst="roundRect">
            <a:avLst>
              <a:gd name="adj" fmla="val 0"/>
            </a:avLst>
          </a:prstGeom>
          <a:solidFill>
            <a:srgbClr val="D5DC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a:solidFill>
                  <a:srgbClr val="002060"/>
                </a:solidFill>
              </a:rPr>
              <a:t>N = 450</a:t>
            </a:r>
          </a:p>
        </p:txBody>
      </p:sp>
      <p:sp>
        <p:nvSpPr>
          <p:cNvPr id="28" name="Rectangle: Rounded Corners 12">
            <a:extLst>
              <a:ext uri="{FF2B5EF4-FFF2-40B4-BE49-F238E27FC236}">
                <a16:creationId xmlns:a16="http://schemas.microsoft.com/office/drawing/2014/main" id="{2AEC9BFB-2318-E442-8DBC-1FA2B362DC32}"/>
              </a:ext>
            </a:extLst>
          </p:cNvPr>
          <p:cNvSpPr/>
          <p:nvPr/>
        </p:nvSpPr>
        <p:spPr>
          <a:xfrm>
            <a:off x="7393744" y="4712753"/>
            <a:ext cx="877072" cy="260575"/>
          </a:xfrm>
          <a:prstGeom prst="roundRect">
            <a:avLst>
              <a:gd name="adj" fmla="val 0"/>
            </a:avLst>
          </a:prstGeom>
          <a:solidFill>
            <a:srgbClr val="D5DC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a:solidFill>
                  <a:srgbClr val="002060"/>
                </a:solidFill>
              </a:rPr>
              <a:t>N = 450</a:t>
            </a:r>
          </a:p>
        </p:txBody>
      </p:sp>
    </p:spTree>
    <p:extLst>
      <p:ext uri="{BB962C8B-B14F-4D97-AF65-F5344CB8AC3E}">
        <p14:creationId xmlns:p14="http://schemas.microsoft.com/office/powerpoint/2010/main" val="1510049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74320"/>
            <a:ext cx="12192001" cy="5959990"/>
          </a:xfrm>
          <a:prstGeom prst="rect">
            <a:avLst/>
          </a:prstGeom>
          <a:gradFill>
            <a:gsLst>
              <a:gs pos="58000">
                <a:srgbClr val="2F4E73"/>
              </a:gs>
              <a:gs pos="0">
                <a:schemeClr val="accent1">
                  <a:lumMod val="45000"/>
                  <a:lumOff val="55000"/>
                </a:schemeClr>
              </a:gs>
              <a:gs pos="2000">
                <a:schemeClr val="bg1"/>
              </a:gs>
              <a:gs pos="0">
                <a:schemeClr val="bg1"/>
              </a:gs>
            </a:gsLst>
            <a:lin ang="5400000" scaled="1"/>
          </a:gradFill>
        </p:spPr>
        <p:txBody>
          <a:bodyPr lIns="1836000">
            <a:noAutofit/>
          </a:bodyPr>
          <a:lstStyle/>
          <a:p>
            <a:pPr algn="l"/>
            <a:endParaRPr lang="de-DE" sz="4400" b="1" dirty="0">
              <a:solidFill>
                <a:schemeClr val="bg1">
                  <a:lumMod val="95000"/>
                </a:schemeClr>
              </a:solidFill>
              <a:latin typeface="+mj-lt"/>
            </a:endParaRPr>
          </a:p>
          <a:p>
            <a:pPr algn="l"/>
            <a:endParaRPr lang="de-DE" sz="4400" b="1" dirty="0">
              <a:solidFill>
                <a:schemeClr val="bg1">
                  <a:lumMod val="95000"/>
                </a:schemeClr>
              </a:solidFill>
              <a:latin typeface="+mj-lt"/>
            </a:endParaRPr>
          </a:p>
          <a:p>
            <a:pPr algn="l"/>
            <a:endParaRPr lang="de-DE" sz="1200" b="1" dirty="0">
              <a:solidFill>
                <a:schemeClr val="bg1">
                  <a:lumMod val="95000"/>
                </a:schemeClr>
              </a:solidFill>
              <a:latin typeface="+mj-lt"/>
            </a:endParaRPr>
          </a:p>
          <a:p>
            <a:pPr algn="l"/>
            <a:endParaRPr lang="de-DE" sz="4400" b="1" dirty="0">
              <a:solidFill>
                <a:schemeClr val="bg1">
                  <a:lumMod val="95000"/>
                </a:schemeClr>
              </a:solidFill>
              <a:latin typeface="+mj-lt"/>
            </a:endParaRPr>
          </a:p>
          <a:p>
            <a:pPr marL="7938" indent="-7938" algn="l"/>
            <a:endParaRPr lang="de-DE" sz="4400" b="1" dirty="0">
              <a:solidFill>
                <a:schemeClr val="bg1">
                  <a:lumMod val="95000"/>
                </a:schemeClr>
              </a:solidFill>
              <a:latin typeface="+mj-lt"/>
            </a:endParaRPr>
          </a:p>
          <a:p>
            <a:pPr algn="l"/>
            <a:r>
              <a:rPr lang="de-DE" sz="4400" dirty="0">
                <a:solidFill>
                  <a:schemeClr val="bg1"/>
                </a:solidFill>
              </a:rPr>
              <a:t>4. Appendix</a:t>
            </a:r>
          </a:p>
          <a:p>
            <a:pPr algn="l"/>
            <a:r>
              <a:rPr lang="de-DE" sz="4400" dirty="0">
                <a:solidFill>
                  <a:schemeClr val="bg1"/>
                </a:solidFill>
              </a:rPr>
              <a:t>Zusatzinfo Fatigue</a:t>
            </a:r>
          </a:p>
        </p:txBody>
      </p:sp>
    </p:spTree>
    <p:extLst>
      <p:ext uri="{BB962C8B-B14F-4D97-AF65-F5344CB8AC3E}">
        <p14:creationId xmlns:p14="http://schemas.microsoft.com/office/powerpoint/2010/main" val="57154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607E18A-6CB9-739E-4991-88821B6132A4}"/>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4" name="Textplatzhalter 3">
            <a:extLst>
              <a:ext uri="{FF2B5EF4-FFF2-40B4-BE49-F238E27FC236}">
                <a16:creationId xmlns:a16="http://schemas.microsoft.com/office/drawing/2014/main" id="{ECE6BFFE-D5CE-80B1-1816-16EA67BBFEBC}"/>
              </a:ext>
            </a:extLst>
          </p:cNvPr>
          <p:cNvSpPr>
            <a:spLocks noGrp="1"/>
          </p:cNvSpPr>
          <p:nvPr>
            <p:ph type="body" sz="quarter" idx="14"/>
          </p:nvPr>
        </p:nvSpPr>
        <p:spPr/>
        <p:txBody>
          <a:bodyPr/>
          <a:lstStyle/>
          <a:p>
            <a:r>
              <a:rPr lang="de-DE" sz="900"/>
              <a:t>Referenzen: 1. </a:t>
            </a:r>
            <a:r>
              <a:rPr lang="de-DE" sz="900" b="0"/>
              <a:t>Watts G. </a:t>
            </a:r>
            <a:r>
              <a:rPr lang="de-DE" sz="900" b="0" err="1"/>
              <a:t>Obituary</a:t>
            </a:r>
            <a:r>
              <a:rPr lang="de-DE" sz="900" b="0"/>
              <a:t> – </a:t>
            </a:r>
            <a:r>
              <a:rPr lang="de-DE" sz="900" b="0" err="1"/>
              <a:t>Fitzhugh</a:t>
            </a:r>
            <a:r>
              <a:rPr lang="de-DE" sz="900" b="0"/>
              <a:t> </a:t>
            </a:r>
            <a:r>
              <a:rPr lang="de-DE" sz="900" b="0" err="1"/>
              <a:t>Mullan</a:t>
            </a:r>
            <a:r>
              <a:rPr lang="de-DE" sz="900" b="0"/>
              <a:t>. The Lancet 2020; 395(10220): 266; </a:t>
            </a:r>
            <a:r>
              <a:rPr lang="de-DE" sz="900" b="0">
                <a:hlinkClick r:id="rId2"/>
              </a:rPr>
              <a:t>https://www.thelancet.com/action/showPdf?pii=S0140-6736%2820%2930104-5</a:t>
            </a:r>
            <a:r>
              <a:rPr lang="de-DE" sz="900" b="0"/>
              <a:t> (Zugriff Mai 2023). </a:t>
            </a:r>
            <a:r>
              <a:rPr lang="de-DE" sz="900"/>
              <a:t>2. </a:t>
            </a:r>
            <a:r>
              <a:rPr lang="de-DE" sz="900" b="0" err="1"/>
              <a:t>Mullan</a:t>
            </a:r>
            <a:r>
              <a:rPr lang="de-DE" sz="900" b="0"/>
              <a:t> F. </a:t>
            </a:r>
            <a:r>
              <a:rPr lang="en-US" sz="900" b="0"/>
              <a:t>Vital Signs: A Young Doctor's Struggle With Cancer</a:t>
            </a:r>
            <a:r>
              <a:rPr lang="de-DE" sz="900" b="0"/>
              <a:t>. 1982; Farrar, Straus &amp; Giroux. </a:t>
            </a:r>
            <a:r>
              <a:rPr lang="de-DE" sz="900"/>
              <a:t>3.</a:t>
            </a:r>
            <a:r>
              <a:rPr lang="en-US" sz="900"/>
              <a:t> </a:t>
            </a:r>
            <a:r>
              <a:rPr lang="en-US" sz="900" b="0"/>
              <a:t>Mullan F. Seasons of survival: reflections of a physician with cancer. N </a:t>
            </a:r>
            <a:r>
              <a:rPr lang="en-US" sz="900" b="0" err="1"/>
              <a:t>Engl</a:t>
            </a:r>
            <a:r>
              <a:rPr lang="en-US" sz="900" b="0"/>
              <a:t> J Med 1985; 313(4): 270–273. </a:t>
            </a:r>
            <a:endParaRPr lang="de-DE" sz="900" b="0"/>
          </a:p>
        </p:txBody>
      </p:sp>
      <p:sp>
        <p:nvSpPr>
          <p:cNvPr id="6" name="Inhaltsplatzhalter 2">
            <a:extLst>
              <a:ext uri="{FF2B5EF4-FFF2-40B4-BE49-F238E27FC236}">
                <a16:creationId xmlns:a16="http://schemas.microsoft.com/office/drawing/2014/main" id="{2B1D6F17-703F-149A-2B60-24732E32FA4E}"/>
              </a:ext>
            </a:extLst>
          </p:cNvPr>
          <p:cNvSpPr>
            <a:spLocks noGrp="1"/>
          </p:cNvSpPr>
          <p:nvPr>
            <p:ph sz="half" idx="1"/>
          </p:nvPr>
        </p:nvSpPr>
        <p:spPr>
          <a:xfrm>
            <a:off x="3846188" y="2324160"/>
            <a:ext cx="6572772" cy="3275764"/>
          </a:xfrm>
        </p:spPr>
        <p:txBody>
          <a:bodyPr>
            <a:normAutofit/>
          </a:bodyPr>
          <a:lstStyle/>
          <a:p>
            <a:pPr marL="357188" indent="-357188">
              <a:buSzPct val="100000"/>
              <a:buFont typeface="Wingdings" pitchFamily="2" charset="2"/>
              <a:buChar char="§"/>
            </a:pPr>
            <a:r>
              <a:rPr lang="de-DE" sz="2200">
                <a:solidFill>
                  <a:srgbClr val="002060"/>
                </a:solidFill>
              </a:rPr>
              <a:t>Erkrankte mit 32 Jahren erstmals an Krebs, </a:t>
            </a:r>
            <a:br>
              <a:rPr lang="de-DE" sz="2200">
                <a:solidFill>
                  <a:srgbClr val="002060"/>
                </a:solidFill>
              </a:rPr>
            </a:br>
            <a:r>
              <a:rPr lang="de-DE" sz="2200">
                <a:solidFill>
                  <a:srgbClr val="002060"/>
                </a:solidFill>
              </a:rPr>
              <a:t>starb mit 77 Jahren an Lungenkrebs</a:t>
            </a:r>
          </a:p>
          <a:p>
            <a:pPr marL="357188" indent="-357188">
              <a:buSzPct val="100000"/>
              <a:buFont typeface="Wingdings" pitchFamily="2" charset="2"/>
              <a:buChar char="§"/>
            </a:pPr>
            <a:r>
              <a:rPr lang="de-DE" sz="2200">
                <a:solidFill>
                  <a:srgbClr val="002060"/>
                </a:solidFill>
              </a:rPr>
              <a:t>Buch 1982: „</a:t>
            </a:r>
            <a:r>
              <a:rPr lang="de-DE" sz="2200" i="1">
                <a:solidFill>
                  <a:srgbClr val="002060"/>
                </a:solidFill>
              </a:rPr>
              <a:t>Vital Signs: A Young </a:t>
            </a:r>
            <a:r>
              <a:rPr lang="de-DE" sz="2200" i="1" err="1">
                <a:solidFill>
                  <a:srgbClr val="002060"/>
                </a:solidFill>
              </a:rPr>
              <a:t>Doctor's</a:t>
            </a:r>
            <a:r>
              <a:rPr lang="de-DE" sz="2200" i="1">
                <a:solidFill>
                  <a:srgbClr val="002060"/>
                </a:solidFill>
              </a:rPr>
              <a:t> </a:t>
            </a:r>
            <a:r>
              <a:rPr lang="de-DE" sz="2200" i="1" err="1">
                <a:solidFill>
                  <a:srgbClr val="002060"/>
                </a:solidFill>
              </a:rPr>
              <a:t>Struggle</a:t>
            </a:r>
            <a:r>
              <a:rPr lang="de-DE" sz="2200" i="1">
                <a:solidFill>
                  <a:srgbClr val="002060"/>
                </a:solidFill>
              </a:rPr>
              <a:t> </a:t>
            </a:r>
            <a:r>
              <a:rPr lang="de-DE" sz="2200" i="1" err="1">
                <a:solidFill>
                  <a:srgbClr val="002060"/>
                </a:solidFill>
              </a:rPr>
              <a:t>With</a:t>
            </a:r>
            <a:r>
              <a:rPr lang="de-DE" sz="2200" i="1">
                <a:solidFill>
                  <a:srgbClr val="002060"/>
                </a:solidFill>
              </a:rPr>
              <a:t> Cancer</a:t>
            </a:r>
            <a:r>
              <a:rPr lang="de-DE" sz="2200">
                <a:solidFill>
                  <a:srgbClr val="002060"/>
                </a:solidFill>
              </a:rPr>
              <a:t>“</a:t>
            </a:r>
            <a:r>
              <a:rPr lang="de-DE" sz="2200" baseline="30000">
                <a:solidFill>
                  <a:srgbClr val="002060"/>
                </a:solidFill>
              </a:rPr>
              <a:t>2</a:t>
            </a:r>
          </a:p>
          <a:p>
            <a:pPr marL="357188" indent="-357188">
              <a:buSzPct val="100000"/>
              <a:buFont typeface="Wingdings" pitchFamily="2" charset="2"/>
              <a:buChar char="§"/>
            </a:pPr>
            <a:r>
              <a:rPr lang="en-US" sz="2200" err="1">
                <a:solidFill>
                  <a:srgbClr val="002060"/>
                </a:solidFill>
              </a:rPr>
              <a:t>Publikation</a:t>
            </a:r>
            <a:r>
              <a:rPr lang="en-US" sz="2200">
                <a:solidFill>
                  <a:srgbClr val="002060"/>
                </a:solidFill>
              </a:rPr>
              <a:t> </a:t>
            </a:r>
            <a:r>
              <a:rPr lang="en-US" sz="2200" err="1">
                <a:solidFill>
                  <a:srgbClr val="002060"/>
                </a:solidFill>
              </a:rPr>
              <a:t>im</a:t>
            </a:r>
            <a:r>
              <a:rPr lang="en-US" sz="2200">
                <a:solidFill>
                  <a:srgbClr val="002060"/>
                </a:solidFill>
              </a:rPr>
              <a:t> NEJM 1985: </a:t>
            </a:r>
            <a:r>
              <a:rPr lang="de-DE" sz="2200">
                <a:solidFill>
                  <a:srgbClr val="002060"/>
                </a:solidFill>
              </a:rPr>
              <a:t>„</a:t>
            </a:r>
            <a:r>
              <a:rPr lang="en-US" sz="2200" i="1">
                <a:solidFill>
                  <a:srgbClr val="002060"/>
                </a:solidFill>
              </a:rPr>
              <a:t>Seasons of Survival: Reflections of a Physician with Cancer</a:t>
            </a:r>
            <a:r>
              <a:rPr lang="en-US" sz="2200">
                <a:solidFill>
                  <a:srgbClr val="002060"/>
                </a:solidFill>
              </a:rPr>
              <a:t>”</a:t>
            </a:r>
            <a:r>
              <a:rPr lang="en-US" sz="2200" baseline="30000">
                <a:solidFill>
                  <a:srgbClr val="002060"/>
                </a:solidFill>
              </a:rPr>
              <a:t>3</a:t>
            </a:r>
            <a:endParaRPr lang="de-DE" sz="2200" baseline="30000">
              <a:solidFill>
                <a:srgbClr val="002060"/>
              </a:solidFill>
            </a:endParaRPr>
          </a:p>
          <a:p>
            <a:pPr marL="357188" indent="-357188">
              <a:buSzPct val="100000"/>
              <a:buFont typeface="Wingdings" pitchFamily="2" charset="2"/>
              <a:buChar char="§"/>
            </a:pPr>
            <a:r>
              <a:rPr lang="de-DE" sz="2200">
                <a:solidFill>
                  <a:srgbClr val="002060"/>
                </a:solidFill>
              </a:rPr>
              <a:t>1986 gehörte er zu den Gründern der </a:t>
            </a:r>
            <a:br>
              <a:rPr lang="de-DE" sz="2200">
                <a:solidFill>
                  <a:srgbClr val="002060"/>
                </a:solidFill>
              </a:rPr>
            </a:br>
            <a:r>
              <a:rPr lang="de-DE" sz="2200">
                <a:solidFill>
                  <a:srgbClr val="002060"/>
                </a:solidFill>
              </a:rPr>
              <a:t>National </a:t>
            </a:r>
            <a:r>
              <a:rPr lang="de-DE" sz="2200" err="1">
                <a:solidFill>
                  <a:srgbClr val="002060"/>
                </a:solidFill>
              </a:rPr>
              <a:t>Coalition</a:t>
            </a:r>
            <a:r>
              <a:rPr lang="de-DE" sz="2200">
                <a:solidFill>
                  <a:srgbClr val="002060"/>
                </a:solidFill>
              </a:rPr>
              <a:t> </a:t>
            </a:r>
            <a:r>
              <a:rPr lang="de-DE" sz="2200" err="1">
                <a:solidFill>
                  <a:srgbClr val="002060"/>
                </a:solidFill>
              </a:rPr>
              <a:t>for</a:t>
            </a:r>
            <a:r>
              <a:rPr lang="de-DE" sz="2200">
                <a:solidFill>
                  <a:srgbClr val="002060"/>
                </a:solidFill>
              </a:rPr>
              <a:t> Cancer </a:t>
            </a:r>
            <a:r>
              <a:rPr lang="de-DE" sz="2200" err="1">
                <a:solidFill>
                  <a:srgbClr val="002060"/>
                </a:solidFill>
              </a:rPr>
              <a:t>Survivorship</a:t>
            </a:r>
            <a:r>
              <a:rPr lang="de-DE" sz="2200">
                <a:solidFill>
                  <a:srgbClr val="002060"/>
                </a:solidFill>
              </a:rPr>
              <a:t> (NCCS)</a:t>
            </a:r>
          </a:p>
        </p:txBody>
      </p:sp>
      <p:pic>
        <p:nvPicPr>
          <p:cNvPr id="26" name="Grafik 25">
            <a:extLst>
              <a:ext uri="{FF2B5EF4-FFF2-40B4-BE49-F238E27FC236}">
                <a16:creationId xmlns:a16="http://schemas.microsoft.com/office/drawing/2014/main" id="{E252E43E-9FC5-BAA9-66C3-2EFB2D3546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958" y="2391353"/>
            <a:ext cx="3088955" cy="2942110"/>
          </a:xfrm>
          <a:prstGeom prst="rect">
            <a:avLst/>
          </a:prstGeom>
        </p:spPr>
      </p:pic>
      <p:sp>
        <p:nvSpPr>
          <p:cNvPr id="3" name="Freihandform: Form 2">
            <a:extLst>
              <a:ext uri="{FF2B5EF4-FFF2-40B4-BE49-F238E27FC236}">
                <a16:creationId xmlns:a16="http://schemas.microsoft.com/office/drawing/2014/main" id="{AB08DD60-6771-605C-F665-267A69AA02D1}"/>
              </a:ext>
            </a:extLst>
          </p:cNvPr>
          <p:cNvSpPr/>
          <p:nvPr/>
        </p:nvSpPr>
        <p:spPr>
          <a:xfrm>
            <a:off x="479425" y="1233488"/>
            <a:ext cx="10059277" cy="907989"/>
          </a:xfrm>
          <a:custGeom>
            <a:avLst/>
            <a:gdLst>
              <a:gd name="connsiteX0" fmla="*/ 0 w 5177295"/>
              <a:gd name="connsiteY0" fmla="*/ 0 h 1125000"/>
              <a:gd name="connsiteX1" fmla="*/ 5177295 w 5177295"/>
              <a:gd name="connsiteY1" fmla="*/ 0 h 1125000"/>
              <a:gd name="connsiteX2" fmla="*/ 5177295 w 5177295"/>
              <a:gd name="connsiteY2" fmla="*/ 1125000 h 1125000"/>
              <a:gd name="connsiteX3" fmla="*/ 0 w 5177295"/>
              <a:gd name="connsiteY3" fmla="*/ 1125000 h 1125000"/>
              <a:gd name="connsiteX4" fmla="*/ 0 w 5177295"/>
              <a:gd name="connsiteY4" fmla="*/ 0 h 112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295" h="1125000">
                <a:moveTo>
                  <a:pt x="0" y="0"/>
                </a:moveTo>
                <a:lnTo>
                  <a:pt x="5177295" y="0"/>
                </a:lnTo>
                <a:lnTo>
                  <a:pt x="5177295" y="1125000"/>
                </a:lnTo>
                <a:lnTo>
                  <a:pt x="0" y="1125000"/>
                </a:lnTo>
                <a:lnTo>
                  <a:pt x="0" y="0"/>
                </a:lnTo>
                <a:close/>
              </a:path>
            </a:pathLst>
          </a:custGeom>
          <a:solidFill>
            <a:schemeClr val="bg1">
              <a:lumMod val="9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52000" tIns="53340" rIns="53340" bIns="53340" numCol="1" spcCol="1270" anchor="ctr" anchorCtr="0">
            <a:noAutofit/>
          </a:bodyPr>
          <a:lstStyle/>
          <a:p>
            <a:pPr marR="0" lvl="0" algn="l" defTabSz="914400" rtl="0" eaLnBrk="1" fontAlgn="auto" latinLnBrk="0" hangingPunct="1">
              <a:lnSpc>
                <a:spcPct val="100000"/>
              </a:lnSpc>
              <a:spcBef>
                <a:spcPts val="0"/>
              </a:spcBef>
              <a:spcAft>
                <a:spcPts val="0"/>
              </a:spcAft>
              <a:buClrTx/>
              <a:buSzPct val="100000"/>
              <a:buFontTx/>
              <a:buNone/>
              <a:tabLst>
                <a:tab pos="3729038" algn="l"/>
              </a:tabLst>
              <a:defRPr/>
            </a:pPr>
            <a:r>
              <a:rPr kumimoji="0" lang="es-ES" sz="3200" b="1" i="0" u="none" strike="noStrike" kern="1200" cap="none" spc="0" normalizeH="0" baseline="0" noProof="0" err="1">
                <a:ln>
                  <a:noFill/>
                </a:ln>
                <a:solidFill>
                  <a:srgbClr val="002060"/>
                </a:solidFill>
                <a:effectLst/>
                <a:uLnTx/>
                <a:uFillTx/>
                <a:latin typeface="Calibri" panose="020F0502020204030204"/>
                <a:ea typeface="+mn-ea"/>
                <a:cs typeface="+mn-cs"/>
              </a:rPr>
              <a:t>Fitzhugh</a:t>
            </a:r>
            <a:r>
              <a:rPr kumimoji="0" lang="es-ES" sz="3200" b="1" i="0" u="none" strike="noStrike" kern="1200" cap="none" spc="0" normalizeH="0" baseline="0" noProof="0">
                <a:ln>
                  <a:noFill/>
                </a:ln>
                <a:solidFill>
                  <a:srgbClr val="002060"/>
                </a:solidFill>
                <a:effectLst/>
                <a:uLnTx/>
                <a:uFillTx/>
                <a:latin typeface="Calibri" panose="020F0502020204030204"/>
                <a:ea typeface="+mn-ea"/>
                <a:cs typeface="+mn-cs"/>
              </a:rPr>
              <a:t> Mullan </a:t>
            </a:r>
            <a:r>
              <a:rPr kumimoji="0" lang="es-ES" sz="32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es-ES" sz="26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de-DE" sz="2600" b="0" i="0" u="none" strike="noStrike" kern="1200" cap="none" spc="0" normalizeH="0" baseline="0" noProof="0">
                <a:ln>
                  <a:noFill/>
                </a:ln>
                <a:solidFill>
                  <a:srgbClr val="002060"/>
                </a:solidFill>
                <a:effectLst/>
                <a:uLnTx/>
                <a:uFillTx/>
                <a:latin typeface="Calibri" panose="020F0502020204030204"/>
                <a:ea typeface="+mn-ea"/>
                <a:cs typeface="+mn-cs"/>
              </a:rPr>
              <a:t>Kinderarzt und Verfechter sozialer Gerechtigkeit</a:t>
            </a:r>
            <a:r>
              <a:rPr kumimoji="0" lang="de-DE" sz="2600" b="0" i="0" u="none" strike="noStrike" kern="1200" cap="none" spc="0" normalizeH="0" baseline="30000" noProof="0">
                <a:ln>
                  <a:noFill/>
                </a:ln>
                <a:solidFill>
                  <a:srgbClr val="002060"/>
                </a:solidFill>
                <a:effectLst/>
                <a:uLnTx/>
                <a:uFillTx/>
                <a:latin typeface="Calibri" panose="020F0502020204030204"/>
                <a:ea typeface="+mn-ea"/>
                <a:cs typeface="+mn-cs"/>
              </a:rPr>
              <a:t>1</a:t>
            </a:r>
            <a:endParaRPr kumimoji="0" lang="es-ES" sz="2600" b="0" i="0" u="none" strike="noStrike" kern="1200" cap="none" spc="0" normalizeH="0" baseline="30000" noProof="0">
              <a:ln>
                <a:noFill/>
              </a:ln>
              <a:solidFill>
                <a:srgbClr val="00206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Pct val="100000"/>
              <a:buFontTx/>
              <a:buNone/>
              <a:tabLst>
                <a:tab pos="6707188" algn="l"/>
              </a:tabLst>
              <a:defRPr/>
            </a:pPr>
            <a:r>
              <a:rPr kumimoji="0" lang="es-ES" sz="1200" b="0" i="0" u="none" strike="noStrike" kern="1200" cap="none" spc="0" normalizeH="0" baseline="0" noProof="0" err="1">
                <a:ln>
                  <a:noFill/>
                </a:ln>
                <a:solidFill>
                  <a:srgbClr val="002060"/>
                </a:solidFill>
                <a:effectLst/>
                <a:uLnTx/>
                <a:uFillTx/>
                <a:latin typeface="Calibri" panose="020F0502020204030204"/>
                <a:ea typeface="+mn-ea"/>
                <a:cs typeface="+mn-cs"/>
              </a:rPr>
              <a:t>Geboren</a:t>
            </a:r>
            <a:r>
              <a:rPr kumimoji="0" lang="es-ES" sz="1200" b="0" i="0" u="none" strike="noStrike" kern="1200" cap="none" spc="0" normalizeH="0" baseline="0" noProof="0">
                <a:ln>
                  <a:noFill/>
                </a:ln>
                <a:solidFill>
                  <a:srgbClr val="002060"/>
                </a:solidFill>
                <a:effectLst/>
                <a:uLnTx/>
                <a:uFillTx/>
                <a:latin typeface="Calibri" panose="020F0502020204030204"/>
                <a:ea typeface="+mn-ea"/>
                <a:cs typeface="+mn-cs"/>
              </a:rPr>
              <a:t> am 22. Juli 1942 in Tampa (Florida, USA), </a:t>
            </a:r>
            <a:r>
              <a:rPr kumimoji="0" lang="es-ES" sz="1200" b="0" i="0" u="none" strike="noStrike" kern="1200" cap="none" spc="0" normalizeH="0" baseline="0" noProof="0" err="1">
                <a:ln>
                  <a:noFill/>
                </a:ln>
                <a:solidFill>
                  <a:srgbClr val="002060"/>
                </a:solidFill>
                <a:effectLst/>
                <a:uLnTx/>
                <a:uFillTx/>
                <a:latin typeface="Calibri" panose="020F0502020204030204"/>
                <a:ea typeface="+mn-ea"/>
                <a:cs typeface="+mn-cs"/>
              </a:rPr>
              <a:t>gestorben</a:t>
            </a:r>
            <a:r>
              <a:rPr kumimoji="0" lang="es-ES" sz="1200" b="0" i="0" u="none" strike="noStrike" kern="1200" cap="none" spc="0" normalizeH="0" baseline="0" noProof="0">
                <a:ln>
                  <a:noFill/>
                </a:ln>
                <a:solidFill>
                  <a:srgbClr val="002060"/>
                </a:solidFill>
                <a:effectLst/>
                <a:uLnTx/>
                <a:uFillTx/>
                <a:latin typeface="Calibri" panose="020F0502020204030204"/>
                <a:ea typeface="+mn-ea"/>
                <a:cs typeface="+mn-cs"/>
              </a:rPr>
              <a:t> am 29. </a:t>
            </a:r>
            <a:r>
              <a:rPr kumimoji="0" lang="es-ES" sz="1200" b="0" i="0" u="none" strike="noStrike" kern="1200" cap="none" spc="0" normalizeH="0" baseline="0" noProof="0" err="1">
                <a:ln>
                  <a:noFill/>
                </a:ln>
                <a:solidFill>
                  <a:srgbClr val="002060"/>
                </a:solidFill>
                <a:effectLst/>
                <a:uLnTx/>
                <a:uFillTx/>
                <a:latin typeface="Calibri" panose="020F0502020204030204"/>
                <a:ea typeface="+mn-ea"/>
                <a:cs typeface="+mn-cs"/>
              </a:rPr>
              <a:t>November</a:t>
            </a:r>
            <a:r>
              <a:rPr kumimoji="0" lang="es-ES" sz="1200" b="0" i="0" u="none" strike="noStrike" kern="1200" cap="none" spc="0" normalizeH="0" baseline="0" noProof="0">
                <a:ln>
                  <a:noFill/>
                </a:ln>
                <a:solidFill>
                  <a:srgbClr val="002060"/>
                </a:solidFill>
                <a:effectLst/>
                <a:uLnTx/>
                <a:uFillTx/>
                <a:latin typeface="Calibri" panose="020F0502020204030204"/>
                <a:ea typeface="+mn-ea"/>
                <a:cs typeface="+mn-cs"/>
              </a:rPr>
              <a:t> 2019 in Bethesda (Maryland, USA)</a:t>
            </a:r>
            <a:endParaRPr kumimoji="0" lang="de-DE"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932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erade Verbindung mit Pfeil 6">
            <a:extLst>
              <a:ext uri="{FF2B5EF4-FFF2-40B4-BE49-F238E27FC236}">
                <a16:creationId xmlns:a16="http://schemas.microsoft.com/office/drawing/2014/main" id="{86941A2E-0DC7-0014-1A64-21829E014E86}"/>
              </a:ext>
            </a:extLst>
          </p:cNvPr>
          <p:cNvCxnSpPr>
            <a:cxnSpLocks/>
          </p:cNvCxnSpPr>
          <p:nvPr/>
        </p:nvCxnSpPr>
        <p:spPr>
          <a:xfrm>
            <a:off x="1891635" y="2488256"/>
            <a:ext cx="0" cy="3749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9" name="Gerade Verbindung mit Pfeil 8">
            <a:extLst>
              <a:ext uri="{FF2B5EF4-FFF2-40B4-BE49-F238E27FC236}">
                <a16:creationId xmlns:a16="http://schemas.microsoft.com/office/drawing/2014/main" id="{C22CCAF7-9745-76D4-D1CE-2D9889CC8504}"/>
              </a:ext>
            </a:extLst>
          </p:cNvPr>
          <p:cNvCxnSpPr>
            <a:cxnSpLocks/>
          </p:cNvCxnSpPr>
          <p:nvPr/>
        </p:nvCxnSpPr>
        <p:spPr>
          <a:xfrm>
            <a:off x="3205499" y="2994528"/>
            <a:ext cx="267849"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1E726C8F-ACD2-0383-E3C2-7BD61579D10C}"/>
              </a:ext>
            </a:extLst>
          </p:cNvPr>
          <p:cNvCxnSpPr>
            <a:cxnSpLocks/>
          </p:cNvCxnSpPr>
          <p:nvPr/>
        </p:nvCxnSpPr>
        <p:spPr>
          <a:xfrm>
            <a:off x="3120517" y="4065219"/>
            <a:ext cx="352831"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 </a:t>
            </a:r>
          </a:p>
        </p:txBody>
      </p:sp>
      <p:sp>
        <p:nvSpPr>
          <p:cNvPr id="4" name="Rechteck 3">
            <a:extLst>
              <a:ext uri="{FF2B5EF4-FFF2-40B4-BE49-F238E27FC236}">
                <a16:creationId xmlns:a16="http://schemas.microsoft.com/office/drawing/2014/main" id="{0945F506-6800-9872-183E-44553F84C538}"/>
              </a:ext>
            </a:extLst>
          </p:cNvPr>
          <p:cNvSpPr/>
          <p:nvPr/>
        </p:nvSpPr>
        <p:spPr>
          <a:xfrm>
            <a:off x="522703" y="2027617"/>
            <a:ext cx="2737863" cy="63236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100"/>
              <a:t>Screening</a:t>
            </a:r>
          </a:p>
          <a:p>
            <a:pPr algn="ctr"/>
            <a:r>
              <a:rPr lang="de-DE" sz="1100"/>
              <a:t>Schweregrad: ≥ 4</a:t>
            </a:r>
          </a:p>
          <a:p>
            <a:pPr algn="ctr"/>
            <a:r>
              <a:rPr lang="de-DE" sz="1100"/>
              <a:t>Beeinträchtigung: ≥ 5</a:t>
            </a:r>
          </a:p>
        </p:txBody>
      </p:sp>
      <p:sp>
        <p:nvSpPr>
          <p:cNvPr id="5" name="Rechteck 4">
            <a:extLst>
              <a:ext uri="{FF2B5EF4-FFF2-40B4-BE49-F238E27FC236}">
                <a16:creationId xmlns:a16="http://schemas.microsoft.com/office/drawing/2014/main" id="{A8AC642D-4BDA-33A7-7C79-36EBBF0701AC}"/>
              </a:ext>
            </a:extLst>
          </p:cNvPr>
          <p:cNvSpPr/>
          <p:nvPr/>
        </p:nvSpPr>
        <p:spPr>
          <a:xfrm>
            <a:off x="3473349" y="2027616"/>
            <a:ext cx="7812456" cy="1837739"/>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de-DE" sz="1100" b="1"/>
              <a:t>Themen der Anamnese</a:t>
            </a:r>
          </a:p>
          <a:p>
            <a:pPr marL="285750" indent="-285750">
              <a:buFont typeface="Arial" panose="020B0604020202020204" pitchFamily="34" charset="0"/>
              <a:buChar char="•"/>
            </a:pPr>
            <a:r>
              <a:rPr lang="de-DE" sz="1100"/>
              <a:t>Aktuelle Beschwerden</a:t>
            </a:r>
          </a:p>
          <a:p>
            <a:pPr marL="285750" indent="-285750">
              <a:buFont typeface="Arial" panose="020B0604020202020204" pitchFamily="34" charset="0"/>
              <a:buChar char="•"/>
            </a:pPr>
            <a:r>
              <a:rPr lang="de-DE" sz="1100"/>
              <a:t>Art und Ausmaß der Beeinträchtigung durch Müdigkeit</a:t>
            </a:r>
          </a:p>
          <a:p>
            <a:pPr marL="285750" indent="-285750">
              <a:buFont typeface="Arial" panose="020B0604020202020204" pitchFamily="34" charset="0"/>
              <a:buChar char="•"/>
            </a:pPr>
            <a:r>
              <a:rPr lang="de-DE" sz="1100"/>
              <a:t>Entwicklung, Dauer, erstes Auftreten (vor oder nach der Tumordiagnose)</a:t>
            </a:r>
          </a:p>
          <a:p>
            <a:pPr marL="285750" indent="-285750">
              <a:buFont typeface="Arial" panose="020B0604020202020204" pitchFamily="34" charset="0"/>
              <a:buChar char="•"/>
            </a:pPr>
            <a:r>
              <a:rPr lang="de-DE" sz="1100"/>
              <a:t>(Tages-)Zeitlicher Verlauf</a:t>
            </a:r>
          </a:p>
          <a:p>
            <a:pPr marL="285750" indent="-285750">
              <a:buFont typeface="Arial" panose="020B0604020202020204" pitchFamily="34" charset="0"/>
              <a:buChar char="•"/>
            </a:pPr>
            <a:r>
              <a:rPr lang="de-DE" sz="1100"/>
              <a:t>Aktueller Stand der Tumorerkrankung</a:t>
            </a:r>
          </a:p>
          <a:p>
            <a:pPr marL="285750" indent="-285750">
              <a:buFont typeface="Arial" panose="020B0604020202020204" pitchFamily="34" charset="0"/>
              <a:buChar char="•"/>
            </a:pPr>
            <a:r>
              <a:rPr lang="de-DE" sz="1100"/>
              <a:t>Komorbiditäten</a:t>
            </a:r>
          </a:p>
          <a:p>
            <a:pPr marL="285750" indent="-285750">
              <a:buFont typeface="Arial" panose="020B0604020202020204" pitchFamily="34" charset="0"/>
              <a:buChar char="•"/>
            </a:pPr>
            <a:r>
              <a:rPr lang="de-DE" sz="1100"/>
              <a:t>Medikamente</a:t>
            </a:r>
          </a:p>
          <a:p>
            <a:pPr marL="285750" indent="-285750">
              <a:buFont typeface="Arial" panose="020B0604020202020204" pitchFamily="34" charset="0"/>
              <a:buChar char="•"/>
            </a:pPr>
            <a:r>
              <a:rPr lang="de-DE" sz="1100"/>
              <a:t>Soziale Situation (beruflich, familiär)</a:t>
            </a:r>
          </a:p>
          <a:p>
            <a:pPr marL="285750" indent="-285750">
              <a:buFont typeface="Arial" panose="020B0604020202020204" pitchFamily="34" charset="0"/>
              <a:buChar char="•"/>
            </a:pPr>
            <a:endParaRPr lang="de-DE" sz="1100"/>
          </a:p>
          <a:p>
            <a:pPr marL="285750" indent="-285750">
              <a:buFont typeface="Arial" panose="020B0604020202020204" pitchFamily="34" charset="0"/>
              <a:buChar char="•"/>
            </a:pPr>
            <a:r>
              <a:rPr lang="de-DE" sz="1100"/>
              <a:t>Belastungen (beruflich, familiär, umwelt-medizinisch)</a:t>
            </a:r>
          </a:p>
          <a:p>
            <a:pPr marL="285750" indent="-285750">
              <a:buFont typeface="Arial" panose="020B0604020202020204" pitchFamily="34" charset="0"/>
              <a:buChar char="•"/>
            </a:pPr>
            <a:r>
              <a:rPr lang="de-DE" sz="1100"/>
              <a:t>Subjektive Krankheitstheorien</a:t>
            </a:r>
          </a:p>
          <a:p>
            <a:pPr marL="285750" indent="-285750">
              <a:buFont typeface="Arial" panose="020B0604020202020204" pitchFamily="34" charset="0"/>
              <a:buChar char="•"/>
            </a:pPr>
            <a:r>
              <a:rPr lang="de-DE" sz="1100"/>
              <a:t>Schlaf</a:t>
            </a:r>
          </a:p>
          <a:p>
            <a:pPr marL="285750" indent="-285750">
              <a:buFont typeface="Arial" panose="020B0604020202020204" pitchFamily="34" charset="0"/>
              <a:buChar char="•"/>
            </a:pPr>
            <a:r>
              <a:rPr lang="de-DE" sz="1100"/>
              <a:t>Körperliche Fitness</a:t>
            </a:r>
          </a:p>
          <a:p>
            <a:pPr marL="285750" indent="-285750">
              <a:buFont typeface="Wingdings" panose="05000000000000000000" pitchFamily="2" charset="2"/>
              <a:buChar char="§"/>
            </a:pPr>
            <a:r>
              <a:rPr lang="de-DE" sz="1100"/>
              <a:t>Ernährung</a:t>
            </a:r>
          </a:p>
          <a:p>
            <a:pPr marL="285750" indent="-285750">
              <a:buFont typeface="Arial" panose="020B0604020202020204" pitchFamily="34" charset="0"/>
              <a:buChar char="•"/>
            </a:pPr>
            <a:r>
              <a:rPr lang="de-DE" sz="1100"/>
              <a:t>Suchtmittel, Alkohol</a:t>
            </a:r>
          </a:p>
          <a:p>
            <a:pPr marL="285750" indent="-285750">
              <a:buFont typeface="Arial" panose="020B0604020202020204" pitchFamily="34" charset="0"/>
              <a:buChar char="•"/>
            </a:pPr>
            <a:r>
              <a:rPr lang="de-DE" sz="1100"/>
              <a:t>Vegetative Anamnese</a:t>
            </a:r>
          </a:p>
          <a:p>
            <a:pPr marL="285750" indent="-285750">
              <a:buFont typeface="Arial" panose="020B0604020202020204" pitchFamily="34" charset="0"/>
              <a:buChar char="•"/>
            </a:pPr>
            <a:endParaRPr lang="de-DE" sz="1100"/>
          </a:p>
          <a:p>
            <a:pPr marL="285750" indent="-285750">
              <a:buFont typeface="Arial" panose="020B0604020202020204" pitchFamily="34" charset="0"/>
              <a:buChar char="•"/>
            </a:pPr>
            <a:endParaRPr lang="de-DE" sz="1100"/>
          </a:p>
        </p:txBody>
      </p:sp>
      <p:sp>
        <p:nvSpPr>
          <p:cNvPr id="8" name="Pfeil: Fünfeck 7">
            <a:extLst>
              <a:ext uri="{FF2B5EF4-FFF2-40B4-BE49-F238E27FC236}">
                <a16:creationId xmlns:a16="http://schemas.microsoft.com/office/drawing/2014/main" id="{E5283457-5A4C-16D7-2849-A972D0FCAFCC}"/>
              </a:ext>
            </a:extLst>
          </p:cNvPr>
          <p:cNvSpPr/>
          <p:nvPr/>
        </p:nvSpPr>
        <p:spPr>
          <a:xfrm rot="5400000">
            <a:off x="1009071" y="2376853"/>
            <a:ext cx="1765127" cy="2737859"/>
          </a:xfrm>
          <a:prstGeom prst="homePlate">
            <a:avLst>
              <a:gd name="adj" fmla="val 20639"/>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sz="1100" b="1"/>
          </a:p>
        </p:txBody>
      </p:sp>
      <p:sp>
        <p:nvSpPr>
          <p:cNvPr id="16" name="Rechteck 15">
            <a:extLst>
              <a:ext uri="{FF2B5EF4-FFF2-40B4-BE49-F238E27FC236}">
                <a16:creationId xmlns:a16="http://schemas.microsoft.com/office/drawing/2014/main" id="{26294DC2-BFB4-7682-331A-4C2AB939CB9B}"/>
              </a:ext>
            </a:extLst>
          </p:cNvPr>
          <p:cNvSpPr/>
          <p:nvPr/>
        </p:nvSpPr>
        <p:spPr>
          <a:xfrm>
            <a:off x="3473349" y="3961177"/>
            <a:ext cx="7812456" cy="1012545"/>
          </a:xfrm>
          <a:prstGeom prst="rect">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de-DE" sz="1100" b="1"/>
              <a:t>Laboruntersuchungen</a:t>
            </a:r>
          </a:p>
          <a:p>
            <a:pPr marL="285750" indent="-285750">
              <a:buFont typeface="Arial" panose="020B0604020202020204" pitchFamily="34" charset="0"/>
              <a:buChar char="•"/>
            </a:pPr>
            <a:r>
              <a:rPr lang="de-DE" sz="1100"/>
              <a:t>Elektrolyte, Glukose</a:t>
            </a:r>
          </a:p>
          <a:p>
            <a:pPr marL="285750" indent="-285750">
              <a:buFont typeface="Arial" panose="020B0604020202020204" pitchFamily="34" charset="0"/>
              <a:buChar char="•"/>
            </a:pPr>
            <a:r>
              <a:rPr lang="de-DE" sz="1100"/>
              <a:t>Transaminasen, g-CT, C-reaktives Protein</a:t>
            </a:r>
          </a:p>
          <a:p>
            <a:pPr marL="285750" indent="-285750">
              <a:buFont typeface="Arial" panose="020B0604020202020204" pitchFamily="34" charset="0"/>
              <a:buChar char="•"/>
            </a:pPr>
            <a:r>
              <a:rPr lang="de-DE" sz="1100"/>
              <a:t>Kleines Blutbild</a:t>
            </a:r>
          </a:p>
          <a:p>
            <a:pPr marL="285750" indent="-285750">
              <a:buFont typeface="Arial" panose="020B0604020202020204" pitchFamily="34" charset="0"/>
              <a:buChar char="•"/>
            </a:pPr>
            <a:r>
              <a:rPr lang="de-DE" sz="1100"/>
              <a:t>TSH</a:t>
            </a:r>
          </a:p>
          <a:p>
            <a:pPr marL="285750" indent="-285750">
              <a:buFont typeface="Arial" panose="020B0604020202020204" pitchFamily="34" charset="0"/>
              <a:buChar char="•"/>
            </a:pPr>
            <a:endParaRPr lang="de-DE" sz="1100"/>
          </a:p>
          <a:p>
            <a:pPr marL="285750" indent="-285750">
              <a:buFont typeface="Arial" panose="020B0604020202020204" pitchFamily="34" charset="0"/>
              <a:buChar char="•"/>
            </a:pPr>
            <a:endParaRPr lang="de-DE" sz="1100"/>
          </a:p>
        </p:txBody>
      </p:sp>
      <p:sp>
        <p:nvSpPr>
          <p:cNvPr id="19" name="Textfeld 18">
            <a:extLst>
              <a:ext uri="{FF2B5EF4-FFF2-40B4-BE49-F238E27FC236}">
                <a16:creationId xmlns:a16="http://schemas.microsoft.com/office/drawing/2014/main" id="{BD31DA27-2312-26BC-6BDA-D21F8C71D029}"/>
              </a:ext>
            </a:extLst>
          </p:cNvPr>
          <p:cNvSpPr txBox="1"/>
          <p:nvPr/>
        </p:nvSpPr>
        <p:spPr>
          <a:xfrm>
            <a:off x="522705" y="2863216"/>
            <a:ext cx="2737859" cy="430887"/>
          </a:xfrm>
          <a:prstGeom prst="rect">
            <a:avLst/>
          </a:prstGeom>
          <a:noFill/>
        </p:spPr>
        <p:txBody>
          <a:bodyPr wrap="square">
            <a:spAutoFit/>
          </a:bodyPr>
          <a:lstStyle/>
          <a:p>
            <a:pPr algn="ctr"/>
            <a:r>
              <a:rPr lang="de-DE" sz="1100" b="1">
                <a:solidFill>
                  <a:schemeClr val="bg1"/>
                </a:solidFill>
              </a:rPr>
              <a:t>Anamnese </a:t>
            </a:r>
          </a:p>
          <a:p>
            <a:pPr algn="ctr"/>
            <a:r>
              <a:rPr lang="de-DE" sz="1100">
                <a:solidFill>
                  <a:schemeClr val="bg1"/>
                </a:solidFill>
              </a:rPr>
              <a:t>(soweit nicht bekannt / zur Ergänzung)</a:t>
            </a:r>
          </a:p>
        </p:txBody>
      </p:sp>
      <p:sp>
        <p:nvSpPr>
          <p:cNvPr id="22" name="Rechteck 21">
            <a:extLst>
              <a:ext uri="{FF2B5EF4-FFF2-40B4-BE49-F238E27FC236}">
                <a16:creationId xmlns:a16="http://schemas.microsoft.com/office/drawing/2014/main" id="{1C44A2CB-0B39-3A21-71B4-42B2F930EB44}"/>
              </a:ext>
            </a:extLst>
          </p:cNvPr>
          <p:cNvSpPr/>
          <p:nvPr/>
        </p:nvSpPr>
        <p:spPr>
          <a:xfrm>
            <a:off x="522703" y="4704518"/>
            <a:ext cx="2737863" cy="269204"/>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a:t>Befund</a:t>
            </a:r>
          </a:p>
        </p:txBody>
      </p:sp>
      <p:sp>
        <p:nvSpPr>
          <p:cNvPr id="25" name="Textfeld 24">
            <a:extLst>
              <a:ext uri="{FF2B5EF4-FFF2-40B4-BE49-F238E27FC236}">
                <a16:creationId xmlns:a16="http://schemas.microsoft.com/office/drawing/2014/main" id="{C5590CF9-601C-503B-FC07-DD5C1623592F}"/>
              </a:ext>
            </a:extLst>
          </p:cNvPr>
          <p:cNvSpPr txBox="1"/>
          <p:nvPr/>
        </p:nvSpPr>
        <p:spPr>
          <a:xfrm>
            <a:off x="522705" y="3942299"/>
            <a:ext cx="2737859" cy="261610"/>
          </a:xfrm>
          <a:prstGeom prst="rect">
            <a:avLst/>
          </a:prstGeom>
          <a:noFill/>
        </p:spPr>
        <p:txBody>
          <a:bodyPr wrap="square">
            <a:spAutoFit/>
          </a:bodyPr>
          <a:lstStyle/>
          <a:p>
            <a:pPr algn="ctr"/>
            <a:r>
              <a:rPr lang="de-DE" sz="1100" b="1">
                <a:solidFill>
                  <a:schemeClr val="bg1"/>
                </a:solidFill>
              </a:rPr>
              <a:t>Labor</a:t>
            </a:r>
          </a:p>
        </p:txBody>
      </p:sp>
      <p:sp>
        <p:nvSpPr>
          <p:cNvPr id="27" name="Textfeld 26">
            <a:extLst>
              <a:ext uri="{FF2B5EF4-FFF2-40B4-BE49-F238E27FC236}">
                <a16:creationId xmlns:a16="http://schemas.microsoft.com/office/drawing/2014/main" id="{08E27CA1-245F-8979-1280-88922E72ABFB}"/>
              </a:ext>
            </a:extLst>
          </p:cNvPr>
          <p:cNvSpPr txBox="1"/>
          <p:nvPr/>
        </p:nvSpPr>
        <p:spPr>
          <a:xfrm>
            <a:off x="522705" y="3487396"/>
            <a:ext cx="2737859" cy="261610"/>
          </a:xfrm>
          <a:prstGeom prst="rect">
            <a:avLst/>
          </a:prstGeom>
          <a:noFill/>
        </p:spPr>
        <p:txBody>
          <a:bodyPr wrap="square">
            <a:spAutoFit/>
          </a:bodyPr>
          <a:lstStyle/>
          <a:p>
            <a:pPr algn="ctr"/>
            <a:r>
              <a:rPr lang="de-DE" sz="1100" b="1">
                <a:solidFill>
                  <a:schemeClr val="bg1"/>
                </a:solidFill>
              </a:rPr>
              <a:t>Körperliche Untersuchung</a:t>
            </a:r>
          </a:p>
        </p:txBody>
      </p:sp>
      <p:sp>
        <p:nvSpPr>
          <p:cNvPr id="31" name="Rechteck 30">
            <a:extLst>
              <a:ext uri="{FF2B5EF4-FFF2-40B4-BE49-F238E27FC236}">
                <a16:creationId xmlns:a16="http://schemas.microsoft.com/office/drawing/2014/main" id="{C1ABC13A-0870-D09D-BA27-9A7ABA52799F}"/>
              </a:ext>
            </a:extLst>
          </p:cNvPr>
          <p:cNvSpPr/>
          <p:nvPr/>
        </p:nvSpPr>
        <p:spPr>
          <a:xfrm>
            <a:off x="522701" y="5094304"/>
            <a:ext cx="10760704" cy="63236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100" b="1"/>
              <a:t>Bei Auffälligkeiten je nach Befund vertiefende Diagnostik </a:t>
            </a:r>
          </a:p>
          <a:p>
            <a:pPr algn="ctr"/>
            <a:r>
              <a:rPr lang="de-DE" sz="1100"/>
              <a:t>(beispielsweise gezielte Abklärung affektiver und neurologischer Störungen, internistischer Krankheiten, gegebenenfalls Tumorstatus, Schlafstörungen inklusive Apnoe, Ernährungszustand, Auslandsaufenthalt, Virusantikörper, etc.)</a:t>
            </a:r>
          </a:p>
        </p:txBody>
      </p:sp>
      <p:sp>
        <p:nvSpPr>
          <p:cNvPr id="33" name="Textplatzhalter 3">
            <a:extLst>
              <a:ext uri="{FF2B5EF4-FFF2-40B4-BE49-F238E27FC236}">
                <a16:creationId xmlns:a16="http://schemas.microsoft.com/office/drawing/2014/main" id="{BE712B04-9585-EF41-72F5-587809139E61}"/>
              </a:ext>
            </a:extLst>
          </p:cNvPr>
          <p:cNvSpPr>
            <a:spLocks noGrp="1"/>
          </p:cNvSpPr>
          <p:nvPr>
            <p:ph type="body" sz="quarter" idx="14"/>
          </p:nvPr>
        </p:nvSpPr>
        <p:spPr>
          <a:xfrm>
            <a:off x="-5" y="6177339"/>
            <a:ext cx="12192000" cy="715963"/>
          </a:xfrm>
        </p:spPr>
        <p:txBody>
          <a:bodyPr/>
          <a:lstStyle/>
          <a:p>
            <a:r>
              <a:rPr lang="de-DE" sz="900"/>
              <a:t>Referenzen: 1. </a:t>
            </a:r>
            <a:r>
              <a:rPr lang="de-DE" sz="900" b="0"/>
              <a:t>Horneber M et al. Tumor-assoziierte Fatigue. Deutsches Ärzteblatt 2014; 111 (1). </a:t>
            </a:r>
            <a:endParaRPr lang="de-DE" sz="900"/>
          </a:p>
        </p:txBody>
      </p:sp>
      <p:sp>
        <p:nvSpPr>
          <p:cNvPr id="3" name="Titel 1">
            <a:extLst>
              <a:ext uri="{FF2B5EF4-FFF2-40B4-BE49-F238E27FC236}">
                <a16:creationId xmlns:a16="http://schemas.microsoft.com/office/drawing/2014/main" id="{730690DB-2F57-F4F5-FCE9-5FDD2A108CC7}"/>
              </a:ext>
            </a:extLst>
          </p:cNvPr>
          <p:cNvSpPr txBox="1">
            <a:spLocks/>
          </p:cNvSpPr>
          <p:nvPr/>
        </p:nvSpPr>
        <p:spPr>
          <a:xfrm>
            <a:off x="482432"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(Differential-)Diagnose</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spTree>
    <p:extLst>
      <p:ext uri="{BB962C8B-B14F-4D97-AF65-F5344CB8AC3E}">
        <p14:creationId xmlns:p14="http://schemas.microsoft.com/office/powerpoint/2010/main" val="2657252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 </a:t>
            </a:r>
          </a:p>
        </p:txBody>
      </p:sp>
      <p:sp>
        <p:nvSpPr>
          <p:cNvPr id="3" name="Rechteck 2">
            <a:extLst>
              <a:ext uri="{FF2B5EF4-FFF2-40B4-BE49-F238E27FC236}">
                <a16:creationId xmlns:a16="http://schemas.microsoft.com/office/drawing/2014/main" id="{34DFFDC0-BCE0-ABEA-FD88-F569863746F5}"/>
              </a:ext>
            </a:extLst>
          </p:cNvPr>
          <p:cNvSpPr/>
          <p:nvPr/>
        </p:nvSpPr>
        <p:spPr>
          <a:xfrm>
            <a:off x="4153425" y="2999842"/>
            <a:ext cx="3113762" cy="1080000"/>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2000" b="1"/>
              <a:t>Tumor-assoziierte </a:t>
            </a:r>
            <a:br>
              <a:rPr lang="de-DE" sz="2000" b="1"/>
            </a:br>
            <a:r>
              <a:rPr lang="de-DE" sz="2000" b="1" err="1"/>
              <a:t>Fatigue</a:t>
            </a:r>
            <a:endParaRPr lang="de-DE" sz="2000"/>
          </a:p>
        </p:txBody>
      </p:sp>
      <p:sp>
        <p:nvSpPr>
          <p:cNvPr id="5" name="Rechteck 4">
            <a:extLst>
              <a:ext uri="{FF2B5EF4-FFF2-40B4-BE49-F238E27FC236}">
                <a16:creationId xmlns:a16="http://schemas.microsoft.com/office/drawing/2014/main" id="{BDE3CDEB-DEA4-2203-3348-688C525225FC}"/>
              </a:ext>
            </a:extLst>
          </p:cNvPr>
          <p:cNvSpPr/>
          <p:nvPr/>
        </p:nvSpPr>
        <p:spPr>
          <a:xfrm>
            <a:off x="4153424" y="2008722"/>
            <a:ext cx="3113762" cy="541141"/>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Schmerz</a:t>
            </a:r>
            <a:endParaRPr lang="de-DE" sz="1600"/>
          </a:p>
        </p:txBody>
      </p:sp>
      <p:sp>
        <p:nvSpPr>
          <p:cNvPr id="12" name="Rechteck 11">
            <a:extLst>
              <a:ext uri="{FF2B5EF4-FFF2-40B4-BE49-F238E27FC236}">
                <a16:creationId xmlns:a16="http://schemas.microsoft.com/office/drawing/2014/main" id="{F9D7DE34-52F8-1013-6240-C03A0B963E1D}"/>
              </a:ext>
            </a:extLst>
          </p:cNvPr>
          <p:cNvSpPr/>
          <p:nvPr/>
        </p:nvSpPr>
        <p:spPr>
          <a:xfrm>
            <a:off x="598182" y="2999842"/>
            <a:ext cx="2662957" cy="108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Psychische Belastung</a:t>
            </a:r>
          </a:p>
          <a:p>
            <a:pPr algn="ctr"/>
            <a:r>
              <a:rPr lang="de-DE" sz="1200"/>
              <a:t>Depression, Angst, Anpassungsstörungen, Belastungsreaktion</a:t>
            </a:r>
          </a:p>
        </p:txBody>
      </p:sp>
      <p:sp>
        <p:nvSpPr>
          <p:cNvPr id="14" name="Rechteck 13">
            <a:extLst>
              <a:ext uri="{FF2B5EF4-FFF2-40B4-BE49-F238E27FC236}">
                <a16:creationId xmlns:a16="http://schemas.microsoft.com/office/drawing/2014/main" id="{E6DDAD09-E0C1-5F5A-A247-D21FFB6C1904}"/>
              </a:ext>
            </a:extLst>
          </p:cNvPr>
          <p:cNvSpPr/>
          <p:nvPr/>
        </p:nvSpPr>
        <p:spPr>
          <a:xfrm>
            <a:off x="4153424" y="4527514"/>
            <a:ext cx="3113762" cy="1034789"/>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Ernährungsstörungen</a:t>
            </a:r>
          </a:p>
          <a:p>
            <a:pPr algn="ctr"/>
            <a:r>
              <a:rPr lang="de-DE" sz="1200"/>
              <a:t>Unterernährung, Anorexie / Kachexie, Dehydrierung / Elektrolytentgleisung</a:t>
            </a:r>
          </a:p>
        </p:txBody>
      </p:sp>
      <p:sp>
        <p:nvSpPr>
          <p:cNvPr id="15" name="Rechteck 14">
            <a:extLst>
              <a:ext uri="{FF2B5EF4-FFF2-40B4-BE49-F238E27FC236}">
                <a16:creationId xmlns:a16="http://schemas.microsoft.com/office/drawing/2014/main" id="{C4500E16-1F86-1E8C-7257-C94CC97E5D9C}"/>
              </a:ext>
            </a:extLst>
          </p:cNvPr>
          <p:cNvSpPr/>
          <p:nvPr/>
        </p:nvSpPr>
        <p:spPr>
          <a:xfrm>
            <a:off x="8159449" y="2999842"/>
            <a:ext cx="3113762" cy="108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Verminderte körperliche Leistungsfähigkeit</a:t>
            </a:r>
          </a:p>
          <a:p>
            <a:pPr algn="ctr"/>
            <a:r>
              <a:rPr lang="de-DE" sz="1200"/>
              <a:t>Reduzierte Fitness, Bewegungsmangel, </a:t>
            </a:r>
            <a:r>
              <a:rPr lang="de-DE" sz="1200" err="1"/>
              <a:t>Myopathie</a:t>
            </a:r>
            <a:r>
              <a:rPr lang="de-DE" sz="1200"/>
              <a:t> / </a:t>
            </a:r>
            <a:r>
              <a:rPr lang="de-DE" sz="1200" err="1"/>
              <a:t>Sarkopenie</a:t>
            </a:r>
            <a:endParaRPr lang="de-DE" sz="1200"/>
          </a:p>
        </p:txBody>
      </p:sp>
      <p:sp>
        <p:nvSpPr>
          <p:cNvPr id="47" name="Textplatzhalter 3">
            <a:extLst>
              <a:ext uri="{FF2B5EF4-FFF2-40B4-BE49-F238E27FC236}">
                <a16:creationId xmlns:a16="http://schemas.microsoft.com/office/drawing/2014/main" id="{A54B7E77-31DB-5554-F17B-4DA07580D334}"/>
              </a:ext>
            </a:extLst>
          </p:cNvPr>
          <p:cNvSpPr>
            <a:spLocks noGrp="1"/>
          </p:cNvSpPr>
          <p:nvPr>
            <p:ph type="body" sz="quarter" idx="14"/>
          </p:nvPr>
        </p:nvSpPr>
        <p:spPr>
          <a:xfrm>
            <a:off x="-5" y="6177339"/>
            <a:ext cx="12192000" cy="715963"/>
          </a:xfrm>
        </p:spPr>
        <p:txBody>
          <a:bodyPr/>
          <a:lstStyle/>
          <a:p>
            <a:r>
              <a:rPr lang="de-DE" sz="900"/>
              <a:t>Referenzen: 1. </a:t>
            </a:r>
            <a:r>
              <a:rPr lang="de-DE" sz="900" b="0"/>
              <a:t>Horneber M et al. Tumor-assoziierte Fatigue. Deutsches Ärzteblatt 2014; 111 (1). </a:t>
            </a:r>
            <a:r>
              <a:rPr lang="de-DE" sz="900"/>
              <a:t>2. </a:t>
            </a:r>
            <a:r>
              <a:rPr lang="de-DE" sz="900" b="0"/>
              <a:t>Mortimer JE et al. </a:t>
            </a:r>
            <a:r>
              <a:rPr lang="de-DE" sz="900" b="0" err="1"/>
              <a:t>Studying</a:t>
            </a:r>
            <a:r>
              <a:rPr lang="de-DE" sz="900" b="0"/>
              <a:t> </a:t>
            </a:r>
            <a:r>
              <a:rPr lang="de-DE" sz="900" b="0" err="1"/>
              <a:t>cancer-related</a:t>
            </a:r>
            <a:r>
              <a:rPr lang="de-DE" sz="900" b="0"/>
              <a:t> </a:t>
            </a:r>
            <a:r>
              <a:rPr lang="de-DE" sz="900" b="0" err="1"/>
              <a:t>fatigue</a:t>
            </a:r>
            <a:r>
              <a:rPr lang="de-DE" sz="900" b="0"/>
              <a:t>: </a:t>
            </a:r>
            <a:r>
              <a:rPr lang="de-DE" sz="900" b="0" err="1"/>
              <a:t>report</a:t>
            </a:r>
            <a:r>
              <a:rPr lang="de-DE" sz="900" b="0"/>
              <a:t> </a:t>
            </a:r>
            <a:r>
              <a:rPr lang="de-DE" sz="900" b="0" err="1"/>
              <a:t>of</a:t>
            </a:r>
            <a:r>
              <a:rPr lang="de-DE" sz="900" b="0"/>
              <a:t> </a:t>
            </a:r>
            <a:r>
              <a:rPr lang="de-DE" sz="900" b="0" err="1"/>
              <a:t>the</a:t>
            </a:r>
            <a:r>
              <a:rPr lang="de-DE" sz="900" b="0"/>
              <a:t> NCCN </a:t>
            </a:r>
            <a:r>
              <a:rPr lang="de-DE" sz="900" b="0" err="1"/>
              <a:t>scientific</a:t>
            </a:r>
            <a:r>
              <a:rPr lang="de-DE" sz="900" b="0"/>
              <a:t> </a:t>
            </a:r>
            <a:r>
              <a:rPr lang="de-DE" sz="900" b="0" err="1"/>
              <a:t>research</a:t>
            </a:r>
            <a:r>
              <a:rPr lang="de-DE" sz="900" b="0"/>
              <a:t> </a:t>
            </a:r>
            <a:r>
              <a:rPr lang="de-DE" sz="900" b="0" err="1"/>
              <a:t>committee</a:t>
            </a:r>
            <a:r>
              <a:rPr lang="de-DE" sz="900" b="0"/>
              <a:t>. J </a:t>
            </a:r>
            <a:r>
              <a:rPr lang="de-DE" sz="900" b="0" err="1"/>
              <a:t>Natl</a:t>
            </a:r>
            <a:r>
              <a:rPr lang="de-DE" sz="900" b="0"/>
              <a:t> </a:t>
            </a:r>
            <a:r>
              <a:rPr lang="de-DE" sz="900" b="0" err="1"/>
              <a:t>Compr</a:t>
            </a:r>
            <a:r>
              <a:rPr lang="de-DE" sz="900" b="0"/>
              <a:t> </a:t>
            </a:r>
            <a:r>
              <a:rPr lang="de-DE" sz="900" b="0" err="1"/>
              <a:t>Canc</a:t>
            </a:r>
            <a:r>
              <a:rPr lang="de-DE" sz="900" b="0"/>
              <a:t> </a:t>
            </a:r>
            <a:r>
              <a:rPr lang="de-DE" sz="900" b="0" err="1"/>
              <a:t>Netw</a:t>
            </a:r>
            <a:r>
              <a:rPr lang="de-DE" sz="900" b="0"/>
              <a:t> 2010; 8(12): 1331–1339. </a:t>
            </a:r>
          </a:p>
        </p:txBody>
      </p:sp>
      <p:sp>
        <p:nvSpPr>
          <p:cNvPr id="7" name="Titel 1">
            <a:extLst>
              <a:ext uri="{FF2B5EF4-FFF2-40B4-BE49-F238E27FC236}">
                <a16:creationId xmlns:a16="http://schemas.microsoft.com/office/drawing/2014/main" id="{1663CAF0-5B00-A506-D4D6-09F536B8DDDC}"/>
              </a:ext>
            </a:extLst>
          </p:cNvPr>
          <p:cNvSpPr txBox="1">
            <a:spLocks/>
          </p:cNvSpPr>
          <p:nvPr/>
        </p:nvSpPr>
        <p:spPr>
          <a:xfrm>
            <a:off x="494007" y="1233761"/>
            <a:ext cx="10515600" cy="4264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Einflussfaktoren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1, 2</a:t>
            </a:r>
          </a:p>
        </p:txBody>
      </p:sp>
      <p:cxnSp>
        <p:nvCxnSpPr>
          <p:cNvPr id="65" name="Gerade Verbindung mit Pfeil 64">
            <a:extLst>
              <a:ext uri="{FF2B5EF4-FFF2-40B4-BE49-F238E27FC236}">
                <a16:creationId xmlns:a16="http://schemas.microsoft.com/office/drawing/2014/main" id="{7577B899-0E73-B543-B97D-88DEB9140A62}"/>
              </a:ext>
            </a:extLst>
          </p:cNvPr>
          <p:cNvCxnSpPr>
            <a:cxnSpLocks/>
          </p:cNvCxnSpPr>
          <p:nvPr/>
        </p:nvCxnSpPr>
        <p:spPr>
          <a:xfrm flipH="1">
            <a:off x="7267187" y="3539842"/>
            <a:ext cx="892262" cy="0"/>
          </a:xfrm>
          <a:prstGeom prst="straightConnector1">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623F2349-2A18-5B42-A809-980C0624C79E}"/>
              </a:ext>
            </a:extLst>
          </p:cNvPr>
          <p:cNvCxnSpPr>
            <a:cxnSpLocks/>
          </p:cNvCxnSpPr>
          <p:nvPr/>
        </p:nvCxnSpPr>
        <p:spPr>
          <a:xfrm>
            <a:off x="3261162" y="3539842"/>
            <a:ext cx="892262" cy="0"/>
          </a:xfrm>
          <a:prstGeom prst="straightConnector1">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a:extLst>
              <a:ext uri="{FF2B5EF4-FFF2-40B4-BE49-F238E27FC236}">
                <a16:creationId xmlns:a16="http://schemas.microsoft.com/office/drawing/2014/main" id="{ABA8808D-6428-F743-9F9F-02167FB2E926}"/>
              </a:ext>
            </a:extLst>
          </p:cNvPr>
          <p:cNvCxnSpPr>
            <a:cxnSpLocks/>
          </p:cNvCxnSpPr>
          <p:nvPr/>
        </p:nvCxnSpPr>
        <p:spPr>
          <a:xfrm>
            <a:off x="5749191" y="2549863"/>
            <a:ext cx="0" cy="449979"/>
          </a:xfrm>
          <a:prstGeom prst="straightConnector1">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19A89427-938F-754C-A93D-5660B9BFEAB5}"/>
              </a:ext>
            </a:extLst>
          </p:cNvPr>
          <p:cNvCxnSpPr>
            <a:cxnSpLocks/>
          </p:cNvCxnSpPr>
          <p:nvPr/>
        </p:nvCxnSpPr>
        <p:spPr>
          <a:xfrm flipV="1">
            <a:off x="5749191" y="4076154"/>
            <a:ext cx="0" cy="449979"/>
          </a:xfrm>
          <a:prstGeom prst="straightConnector1">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90" name="Gewinkelte Verbindung 89">
            <a:extLst>
              <a:ext uri="{FF2B5EF4-FFF2-40B4-BE49-F238E27FC236}">
                <a16:creationId xmlns:a16="http://schemas.microsoft.com/office/drawing/2014/main" id="{F9DA62E4-B582-5B40-A56D-264C73742548}"/>
              </a:ext>
            </a:extLst>
          </p:cNvPr>
          <p:cNvCxnSpPr>
            <a:cxnSpLocks/>
          </p:cNvCxnSpPr>
          <p:nvPr/>
        </p:nvCxnSpPr>
        <p:spPr>
          <a:xfrm rot="10800000" flipV="1">
            <a:off x="7267186" y="2294297"/>
            <a:ext cx="985762" cy="963878"/>
          </a:xfrm>
          <a:prstGeom prst="bentConnector3">
            <a:avLst>
              <a:gd name="adj1" fmla="val 52498"/>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0CFCB9D9-6AFA-1E11-B7EC-C6F6801B761B}"/>
              </a:ext>
            </a:extLst>
          </p:cNvPr>
          <p:cNvSpPr/>
          <p:nvPr/>
        </p:nvSpPr>
        <p:spPr>
          <a:xfrm>
            <a:off x="8159448" y="2008722"/>
            <a:ext cx="3113762" cy="541141"/>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Anämie</a:t>
            </a:r>
            <a:endParaRPr lang="de-DE" sz="1600"/>
          </a:p>
        </p:txBody>
      </p:sp>
      <p:cxnSp>
        <p:nvCxnSpPr>
          <p:cNvPr id="93" name="Gewinkelte Verbindung 92">
            <a:extLst>
              <a:ext uri="{FF2B5EF4-FFF2-40B4-BE49-F238E27FC236}">
                <a16:creationId xmlns:a16="http://schemas.microsoft.com/office/drawing/2014/main" id="{1AE8E9D7-60AD-E741-98D5-743CC622BC9F}"/>
              </a:ext>
            </a:extLst>
          </p:cNvPr>
          <p:cNvCxnSpPr>
            <a:cxnSpLocks/>
          </p:cNvCxnSpPr>
          <p:nvPr/>
        </p:nvCxnSpPr>
        <p:spPr>
          <a:xfrm rot="10800000">
            <a:off x="7267186" y="3810437"/>
            <a:ext cx="985762" cy="963878"/>
          </a:xfrm>
          <a:prstGeom prst="bentConnector3">
            <a:avLst>
              <a:gd name="adj1" fmla="val 52498"/>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4852BD9C-661A-5B78-B95A-279814D23361}"/>
              </a:ext>
            </a:extLst>
          </p:cNvPr>
          <p:cNvSpPr/>
          <p:nvPr/>
        </p:nvSpPr>
        <p:spPr>
          <a:xfrm>
            <a:off x="8159448" y="4527515"/>
            <a:ext cx="3113762" cy="1034789"/>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Begleiterkrankungen</a:t>
            </a:r>
          </a:p>
          <a:p>
            <a:pPr algn="ctr"/>
            <a:r>
              <a:rPr lang="de-DE" sz="1200"/>
              <a:t>Infektionen, kardio-respiratorische Störungen, renale, hepatische, endokrine, neurologische Störungen, paraneoplastisches Syndrom</a:t>
            </a:r>
          </a:p>
        </p:txBody>
      </p:sp>
      <p:cxnSp>
        <p:nvCxnSpPr>
          <p:cNvPr id="95" name="Gewinkelte Verbindung 94">
            <a:extLst>
              <a:ext uri="{FF2B5EF4-FFF2-40B4-BE49-F238E27FC236}">
                <a16:creationId xmlns:a16="http://schemas.microsoft.com/office/drawing/2014/main" id="{09FE0ED5-0C07-AE46-9C55-353C0B300D97}"/>
              </a:ext>
            </a:extLst>
          </p:cNvPr>
          <p:cNvCxnSpPr>
            <a:cxnSpLocks/>
          </p:cNvCxnSpPr>
          <p:nvPr/>
        </p:nvCxnSpPr>
        <p:spPr>
          <a:xfrm rot="10800000" flipH="1" flipV="1">
            <a:off x="3167662" y="2294297"/>
            <a:ext cx="985762" cy="963878"/>
          </a:xfrm>
          <a:prstGeom prst="bentConnector3">
            <a:avLst>
              <a:gd name="adj1" fmla="val 52498"/>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cxnSp>
        <p:nvCxnSpPr>
          <p:cNvPr id="96" name="Gewinkelte Verbindung 95">
            <a:extLst>
              <a:ext uri="{FF2B5EF4-FFF2-40B4-BE49-F238E27FC236}">
                <a16:creationId xmlns:a16="http://schemas.microsoft.com/office/drawing/2014/main" id="{C010A6B4-08A1-1141-9215-562C24A96F88}"/>
              </a:ext>
            </a:extLst>
          </p:cNvPr>
          <p:cNvCxnSpPr>
            <a:cxnSpLocks/>
          </p:cNvCxnSpPr>
          <p:nvPr/>
        </p:nvCxnSpPr>
        <p:spPr>
          <a:xfrm rot="10800000" flipH="1">
            <a:off x="3167662" y="3810437"/>
            <a:ext cx="985762" cy="963878"/>
          </a:xfrm>
          <a:prstGeom prst="bentConnector3">
            <a:avLst>
              <a:gd name="adj1" fmla="val 52498"/>
            </a:avLst>
          </a:prstGeom>
          <a:ln w="25400">
            <a:solidFill>
              <a:srgbClr val="6DD17F"/>
            </a:solidFill>
            <a:tailEnd type="arrow"/>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2021C9E6-C84C-5D75-1284-DAC5B26C9B80}"/>
              </a:ext>
            </a:extLst>
          </p:cNvPr>
          <p:cNvSpPr/>
          <p:nvPr/>
        </p:nvSpPr>
        <p:spPr>
          <a:xfrm>
            <a:off x="598182" y="2008722"/>
            <a:ext cx="2662957" cy="541141"/>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Arzneimittelwirkungen</a:t>
            </a:r>
            <a:endParaRPr lang="de-DE" sz="1600"/>
          </a:p>
        </p:txBody>
      </p:sp>
      <p:sp>
        <p:nvSpPr>
          <p:cNvPr id="13" name="Rechteck 12">
            <a:extLst>
              <a:ext uri="{FF2B5EF4-FFF2-40B4-BE49-F238E27FC236}">
                <a16:creationId xmlns:a16="http://schemas.microsoft.com/office/drawing/2014/main" id="{81D1730D-D859-CC3F-1914-88AB9C8A8957}"/>
              </a:ext>
            </a:extLst>
          </p:cNvPr>
          <p:cNvSpPr/>
          <p:nvPr/>
        </p:nvSpPr>
        <p:spPr>
          <a:xfrm>
            <a:off x="598182" y="4527514"/>
            <a:ext cx="2662957" cy="103479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600" b="1"/>
              <a:t>Schlafstörungen</a:t>
            </a:r>
          </a:p>
          <a:p>
            <a:pPr algn="ctr"/>
            <a:r>
              <a:rPr lang="de-DE" sz="1200"/>
              <a:t>Insomnie, </a:t>
            </a:r>
            <a:r>
              <a:rPr lang="de-DE" sz="1200" err="1"/>
              <a:t>Hypersomnie</a:t>
            </a:r>
            <a:r>
              <a:rPr lang="de-DE" sz="1200"/>
              <a:t>, obstruktive Schlafapnoe, </a:t>
            </a:r>
            <a:r>
              <a:rPr lang="de-DE" sz="1200" err="1"/>
              <a:t>Restless</a:t>
            </a:r>
            <a:r>
              <a:rPr lang="de-DE" sz="1200"/>
              <a:t>-</a:t>
            </a:r>
            <a:r>
              <a:rPr lang="de-DE" sz="1200" err="1"/>
              <a:t>legs</a:t>
            </a:r>
            <a:r>
              <a:rPr lang="de-DE" sz="1200"/>
              <a:t>-Syndrom, Narkolepsie</a:t>
            </a:r>
          </a:p>
        </p:txBody>
      </p:sp>
    </p:spTree>
    <p:extLst>
      <p:ext uri="{BB962C8B-B14F-4D97-AF65-F5344CB8AC3E}">
        <p14:creationId xmlns:p14="http://schemas.microsoft.com/office/powerpoint/2010/main" val="104826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BB33592F-D797-C64D-86AF-CCD780A618CD}"/>
              </a:ext>
            </a:extLst>
          </p:cNvPr>
          <p:cNvPicPr>
            <a:picLocks noChangeAspect="1"/>
          </p:cNvPicPr>
          <p:nvPr/>
        </p:nvPicPr>
        <p:blipFill>
          <a:blip r:embed="rId3">
            <a:alphaModFix amt="14000"/>
          </a:blip>
          <a:stretch>
            <a:fillRect/>
          </a:stretch>
        </p:blipFill>
        <p:spPr>
          <a:xfrm rot="11504503">
            <a:off x="5966232" y="1466589"/>
            <a:ext cx="3176853" cy="3069163"/>
          </a:xfrm>
          <a:prstGeom prst="rect">
            <a:avLst/>
          </a:prstGeom>
        </p:spPr>
      </p:pic>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 </a:t>
            </a:r>
          </a:p>
        </p:txBody>
      </p:sp>
      <p:sp>
        <p:nvSpPr>
          <p:cNvPr id="3" name="Textplatzhalter 3">
            <a:extLst>
              <a:ext uri="{FF2B5EF4-FFF2-40B4-BE49-F238E27FC236}">
                <a16:creationId xmlns:a16="http://schemas.microsoft.com/office/drawing/2014/main" id="{B287D66A-7DCA-EC80-F3B7-7B63E9E15143}"/>
              </a:ext>
            </a:extLst>
          </p:cNvPr>
          <p:cNvSpPr>
            <a:spLocks noGrp="1"/>
          </p:cNvSpPr>
          <p:nvPr>
            <p:ph type="body" sz="quarter" idx="14"/>
          </p:nvPr>
        </p:nvSpPr>
        <p:spPr>
          <a:xfrm>
            <a:off x="-5" y="6177339"/>
            <a:ext cx="12192000" cy="715963"/>
          </a:xfrm>
        </p:spPr>
        <p:txBody>
          <a:bodyPr/>
          <a:lstStyle/>
          <a:p>
            <a:r>
              <a:rPr lang="de-DE" sz="900"/>
              <a:t>Referenzen: 1. </a:t>
            </a:r>
            <a:r>
              <a:rPr lang="de-DE" sz="900" b="0"/>
              <a:t>Horneber M et al. Tumor-assoziierte Fatigue. Deutsches Ärzteblatt 2014; 111 (1). </a:t>
            </a:r>
            <a:endParaRPr lang="de-DE" sz="900"/>
          </a:p>
        </p:txBody>
      </p:sp>
      <p:sp>
        <p:nvSpPr>
          <p:cNvPr id="7" name="Titel 1">
            <a:extLst>
              <a:ext uri="{FF2B5EF4-FFF2-40B4-BE49-F238E27FC236}">
                <a16:creationId xmlns:a16="http://schemas.microsoft.com/office/drawing/2014/main" id="{D2A9690A-C526-EC3A-B6C8-3995C69944CA}"/>
              </a:ext>
            </a:extLst>
          </p:cNvPr>
          <p:cNvSpPr txBox="1">
            <a:spLocks/>
          </p:cNvSpPr>
          <p:nvPr/>
        </p:nvSpPr>
        <p:spPr>
          <a:xfrm>
            <a:off x="494007" y="1233760"/>
            <a:ext cx="10515600" cy="6181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Mögliche pathophysiologische Faktoren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grpSp>
        <p:nvGrpSpPr>
          <p:cNvPr id="24" name="Gruppieren 23">
            <a:extLst>
              <a:ext uri="{FF2B5EF4-FFF2-40B4-BE49-F238E27FC236}">
                <a16:creationId xmlns:a16="http://schemas.microsoft.com/office/drawing/2014/main" id="{E90FF09A-6376-0B42-A178-65CC82C9447C}"/>
              </a:ext>
            </a:extLst>
          </p:cNvPr>
          <p:cNvGrpSpPr/>
          <p:nvPr/>
        </p:nvGrpSpPr>
        <p:grpSpPr>
          <a:xfrm>
            <a:off x="525102" y="2164861"/>
            <a:ext cx="5220000" cy="540000"/>
            <a:chOff x="525102" y="2129824"/>
            <a:chExt cx="5220000" cy="540000"/>
          </a:xfrm>
        </p:grpSpPr>
        <p:sp>
          <p:nvSpPr>
            <p:cNvPr id="9" name="Inhaltsplatzhalter 2">
              <a:extLst>
                <a:ext uri="{FF2B5EF4-FFF2-40B4-BE49-F238E27FC236}">
                  <a16:creationId xmlns:a16="http://schemas.microsoft.com/office/drawing/2014/main" id="{5E5DD7FC-356C-E141-BD58-C1C242AE2871}"/>
                </a:ext>
              </a:extLst>
            </p:cNvPr>
            <p:cNvSpPr txBox="1">
              <a:spLocks/>
            </p:cNvSpPr>
            <p:nvPr/>
          </p:nvSpPr>
          <p:spPr>
            <a:xfrm>
              <a:off x="525102" y="2129824"/>
              <a:ext cx="5220000" cy="540000"/>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gn="ctr">
                <a:lnSpc>
                  <a:spcPct val="100000"/>
                </a:lnSpc>
                <a:spcAft>
                  <a:spcPts val="600"/>
                </a:spcAft>
                <a:buFont typeface="Arial" panose="020B0604020202020204" pitchFamily="34" charset="0"/>
                <a:buNone/>
              </a:pPr>
              <a:endParaRPr lang="de-DE" sz="1600">
                <a:solidFill>
                  <a:srgbClr val="002060"/>
                </a:solidFill>
              </a:endParaRPr>
            </a:p>
          </p:txBody>
        </p:sp>
        <p:sp>
          <p:nvSpPr>
            <p:cNvPr id="5" name="Textfeld 4"/>
            <p:cNvSpPr txBox="1"/>
            <p:nvPr/>
          </p:nvSpPr>
          <p:spPr>
            <a:xfrm>
              <a:off x="808913" y="2215158"/>
              <a:ext cx="4652379" cy="369332"/>
            </a:xfrm>
            <a:prstGeom prst="rect">
              <a:avLst/>
            </a:prstGeom>
            <a:noFill/>
          </p:spPr>
          <p:txBody>
            <a:bodyPr wrap="square">
              <a:spAutoFit/>
            </a:bodyPr>
            <a:lstStyle>
              <a:defPPr>
                <a:defRPr lang="de-DE"/>
              </a:defPPr>
              <a:lvl1pPr>
                <a:defRPr sz="2000" b="1">
                  <a:solidFill>
                    <a:srgbClr val="002060"/>
                  </a:solidFill>
                  <a:latin typeface="Calibri" panose="020F0502020204030204"/>
                </a:defRPr>
              </a:lvl1pPr>
            </a:lstStyle>
            <a:p>
              <a:pPr algn="ctr">
                <a:spcBef>
                  <a:spcPts val="1000"/>
                </a:spcBef>
              </a:pPr>
              <a:r>
                <a:rPr lang="de-DE" sz="1800" b="0"/>
                <a:t>Dysregulation </a:t>
              </a:r>
              <a:r>
                <a:rPr lang="de-DE" sz="1800" b="0" err="1"/>
                <a:t>inflammatorischer</a:t>
              </a:r>
              <a:r>
                <a:rPr lang="de-DE" sz="1800" b="0"/>
                <a:t> </a:t>
              </a:r>
              <a:r>
                <a:rPr lang="de-DE" sz="1800" b="0" err="1"/>
                <a:t>Zytokine</a:t>
              </a:r>
              <a:r>
                <a:rPr lang="de-DE" sz="1800" b="0"/>
                <a:t> </a:t>
              </a:r>
            </a:p>
          </p:txBody>
        </p:sp>
      </p:grpSp>
      <p:grpSp>
        <p:nvGrpSpPr>
          <p:cNvPr id="6" name="Gruppieren 5">
            <a:extLst>
              <a:ext uri="{FF2B5EF4-FFF2-40B4-BE49-F238E27FC236}">
                <a16:creationId xmlns:a16="http://schemas.microsoft.com/office/drawing/2014/main" id="{442428DA-D188-9E46-9C65-C54B474F22AA}"/>
              </a:ext>
            </a:extLst>
          </p:cNvPr>
          <p:cNvGrpSpPr/>
          <p:nvPr/>
        </p:nvGrpSpPr>
        <p:grpSpPr>
          <a:xfrm>
            <a:off x="6075560" y="4673792"/>
            <a:ext cx="5220000" cy="540000"/>
            <a:chOff x="6075560" y="2886057"/>
            <a:chExt cx="5220000" cy="540000"/>
          </a:xfrm>
        </p:grpSpPr>
        <p:sp>
          <p:nvSpPr>
            <p:cNvPr id="20" name="Inhaltsplatzhalter 2">
              <a:extLst>
                <a:ext uri="{FF2B5EF4-FFF2-40B4-BE49-F238E27FC236}">
                  <a16:creationId xmlns:a16="http://schemas.microsoft.com/office/drawing/2014/main" id="{019BBEE3-F394-B840-B9A1-FEFC2BABCE06}"/>
                </a:ext>
              </a:extLst>
            </p:cNvPr>
            <p:cNvSpPr txBox="1">
              <a:spLocks/>
            </p:cNvSpPr>
            <p:nvPr/>
          </p:nvSpPr>
          <p:spPr>
            <a:xfrm>
              <a:off x="6075560" y="2886057"/>
              <a:ext cx="5220000" cy="540000"/>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gn="ctr">
                <a:lnSpc>
                  <a:spcPct val="100000"/>
                </a:lnSpc>
                <a:spcAft>
                  <a:spcPts val="600"/>
                </a:spcAft>
                <a:buFont typeface="Arial" panose="020B0604020202020204" pitchFamily="34" charset="0"/>
                <a:buNone/>
              </a:pPr>
              <a:endParaRPr lang="de-DE" sz="1600">
                <a:solidFill>
                  <a:srgbClr val="002060"/>
                </a:solidFill>
              </a:endParaRPr>
            </a:p>
          </p:txBody>
        </p:sp>
        <p:sp>
          <p:nvSpPr>
            <p:cNvPr id="11" name="Textfeld 10">
              <a:extLst>
                <a:ext uri="{FF2B5EF4-FFF2-40B4-BE49-F238E27FC236}">
                  <a16:creationId xmlns:a16="http://schemas.microsoft.com/office/drawing/2014/main" id="{87CA8349-D941-8D49-857B-5E6B4B1A6B39}"/>
                </a:ext>
              </a:extLst>
            </p:cNvPr>
            <p:cNvSpPr txBox="1"/>
            <p:nvPr/>
          </p:nvSpPr>
          <p:spPr>
            <a:xfrm>
              <a:off x="6360729" y="2971391"/>
              <a:ext cx="4649662" cy="369332"/>
            </a:xfrm>
            <a:prstGeom prst="rect">
              <a:avLst/>
            </a:prstGeom>
            <a:noFill/>
          </p:spPr>
          <p:txBody>
            <a:bodyPr wrap="square">
              <a:spAutoFit/>
            </a:bodyPr>
            <a:lstStyle/>
            <a:p>
              <a:pPr algn="ctr">
                <a:spcBef>
                  <a:spcPts val="1000"/>
                </a:spcBef>
              </a:pPr>
              <a:r>
                <a:rPr lang="de-DE" sz="1800" b="0">
                  <a:solidFill>
                    <a:srgbClr val="002060"/>
                  </a:solidFill>
                </a:rPr>
                <a:t>Genpolymorphismen für Regulationsproteine</a:t>
              </a:r>
            </a:p>
          </p:txBody>
        </p:sp>
      </p:grpSp>
      <p:grpSp>
        <p:nvGrpSpPr>
          <p:cNvPr id="23" name="Gruppieren 22">
            <a:extLst>
              <a:ext uri="{FF2B5EF4-FFF2-40B4-BE49-F238E27FC236}">
                <a16:creationId xmlns:a16="http://schemas.microsoft.com/office/drawing/2014/main" id="{D8DF6302-BF4E-324D-B721-22B0488FE642}"/>
              </a:ext>
            </a:extLst>
          </p:cNvPr>
          <p:cNvGrpSpPr/>
          <p:nvPr/>
        </p:nvGrpSpPr>
        <p:grpSpPr>
          <a:xfrm>
            <a:off x="525102" y="3001171"/>
            <a:ext cx="5220000" cy="540000"/>
            <a:chOff x="525102" y="2821803"/>
            <a:chExt cx="5220000" cy="540000"/>
          </a:xfrm>
        </p:grpSpPr>
        <p:sp>
          <p:nvSpPr>
            <p:cNvPr id="12" name="Inhaltsplatzhalter 2">
              <a:extLst>
                <a:ext uri="{FF2B5EF4-FFF2-40B4-BE49-F238E27FC236}">
                  <a16:creationId xmlns:a16="http://schemas.microsoft.com/office/drawing/2014/main" id="{55790106-5069-CA45-8018-13F5B794FA70}"/>
                </a:ext>
              </a:extLst>
            </p:cNvPr>
            <p:cNvSpPr txBox="1">
              <a:spLocks/>
            </p:cNvSpPr>
            <p:nvPr/>
          </p:nvSpPr>
          <p:spPr>
            <a:xfrm>
              <a:off x="525102" y="2821803"/>
              <a:ext cx="5220000" cy="540000"/>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gn="ctr">
                <a:lnSpc>
                  <a:spcPct val="100000"/>
                </a:lnSpc>
                <a:spcAft>
                  <a:spcPts val="600"/>
                </a:spcAft>
                <a:buFont typeface="Arial" panose="020B0604020202020204" pitchFamily="34" charset="0"/>
                <a:buNone/>
              </a:pPr>
              <a:endParaRPr lang="de-DE" sz="1600">
                <a:solidFill>
                  <a:srgbClr val="002060"/>
                </a:solidFill>
              </a:endParaRPr>
            </a:p>
          </p:txBody>
        </p:sp>
        <p:sp>
          <p:nvSpPr>
            <p:cNvPr id="15" name="Textfeld 14">
              <a:extLst>
                <a:ext uri="{FF2B5EF4-FFF2-40B4-BE49-F238E27FC236}">
                  <a16:creationId xmlns:a16="http://schemas.microsoft.com/office/drawing/2014/main" id="{2088612B-F769-9741-BD00-1794DC6224F3}"/>
                </a:ext>
              </a:extLst>
            </p:cNvPr>
            <p:cNvSpPr txBox="1"/>
            <p:nvPr/>
          </p:nvSpPr>
          <p:spPr>
            <a:xfrm>
              <a:off x="808913" y="2907137"/>
              <a:ext cx="4652379" cy="369332"/>
            </a:xfrm>
            <a:prstGeom prst="rect">
              <a:avLst/>
            </a:prstGeom>
            <a:noFill/>
          </p:spPr>
          <p:txBody>
            <a:bodyPr wrap="square">
              <a:spAutoFit/>
            </a:bodyPr>
            <a:lstStyle>
              <a:defPPr>
                <a:defRPr lang="de-DE"/>
              </a:defPPr>
              <a:lvl1pPr>
                <a:defRPr sz="2000" b="1">
                  <a:solidFill>
                    <a:srgbClr val="002060"/>
                  </a:solidFill>
                  <a:latin typeface="Calibri" panose="020F0502020204030204"/>
                </a:defRPr>
              </a:lvl1pPr>
            </a:lstStyle>
            <a:p>
              <a:pPr algn="ctr">
                <a:spcBef>
                  <a:spcPts val="1000"/>
                </a:spcBef>
              </a:pPr>
              <a:r>
                <a:rPr lang="de-DE" sz="1800" b="0"/>
                <a:t>Störung </a:t>
              </a:r>
              <a:r>
                <a:rPr lang="de-DE" sz="1800" b="0" err="1"/>
                <a:t>hypothalamischer</a:t>
              </a:r>
              <a:r>
                <a:rPr lang="de-DE" sz="1800" b="0"/>
                <a:t> Regelkreise </a:t>
              </a:r>
            </a:p>
          </p:txBody>
        </p:sp>
      </p:grpSp>
      <p:grpSp>
        <p:nvGrpSpPr>
          <p:cNvPr id="22" name="Gruppieren 21">
            <a:extLst>
              <a:ext uri="{FF2B5EF4-FFF2-40B4-BE49-F238E27FC236}">
                <a16:creationId xmlns:a16="http://schemas.microsoft.com/office/drawing/2014/main" id="{96F206B7-EED5-244E-9C87-CABECB55EE37}"/>
              </a:ext>
            </a:extLst>
          </p:cNvPr>
          <p:cNvGrpSpPr/>
          <p:nvPr/>
        </p:nvGrpSpPr>
        <p:grpSpPr>
          <a:xfrm>
            <a:off x="525102" y="3837481"/>
            <a:ext cx="5220000" cy="540000"/>
            <a:chOff x="525102" y="3550852"/>
            <a:chExt cx="5220000" cy="540000"/>
          </a:xfrm>
        </p:grpSpPr>
        <p:sp>
          <p:nvSpPr>
            <p:cNvPr id="13" name="Inhaltsplatzhalter 2">
              <a:extLst>
                <a:ext uri="{FF2B5EF4-FFF2-40B4-BE49-F238E27FC236}">
                  <a16:creationId xmlns:a16="http://schemas.microsoft.com/office/drawing/2014/main" id="{56F1B9BC-D6BC-CC48-B2A7-66DC155C9A8F}"/>
                </a:ext>
              </a:extLst>
            </p:cNvPr>
            <p:cNvSpPr txBox="1">
              <a:spLocks/>
            </p:cNvSpPr>
            <p:nvPr/>
          </p:nvSpPr>
          <p:spPr>
            <a:xfrm>
              <a:off x="525102" y="3550852"/>
              <a:ext cx="5220000" cy="540000"/>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gn="ctr">
                <a:lnSpc>
                  <a:spcPct val="100000"/>
                </a:lnSpc>
                <a:spcAft>
                  <a:spcPts val="600"/>
                </a:spcAft>
                <a:buFont typeface="Arial" panose="020B0604020202020204" pitchFamily="34" charset="0"/>
                <a:buNone/>
              </a:pPr>
              <a:endParaRPr lang="de-DE" sz="1600">
                <a:solidFill>
                  <a:srgbClr val="002060"/>
                </a:solidFill>
              </a:endParaRPr>
            </a:p>
          </p:txBody>
        </p:sp>
        <p:sp>
          <p:nvSpPr>
            <p:cNvPr id="16" name="Textfeld 15">
              <a:extLst>
                <a:ext uri="{FF2B5EF4-FFF2-40B4-BE49-F238E27FC236}">
                  <a16:creationId xmlns:a16="http://schemas.microsoft.com/office/drawing/2014/main" id="{42B92124-C56F-6142-952E-8BCA4E0822B1}"/>
                </a:ext>
              </a:extLst>
            </p:cNvPr>
            <p:cNvSpPr txBox="1"/>
            <p:nvPr/>
          </p:nvSpPr>
          <p:spPr>
            <a:xfrm>
              <a:off x="808913" y="3636186"/>
              <a:ext cx="4652379" cy="369332"/>
            </a:xfrm>
            <a:prstGeom prst="rect">
              <a:avLst/>
            </a:prstGeom>
            <a:noFill/>
          </p:spPr>
          <p:txBody>
            <a:bodyPr wrap="square">
              <a:spAutoFit/>
            </a:bodyPr>
            <a:lstStyle>
              <a:defPPr>
                <a:defRPr lang="de-DE"/>
              </a:defPPr>
              <a:lvl1pPr>
                <a:defRPr sz="2000" b="1">
                  <a:solidFill>
                    <a:srgbClr val="002060"/>
                  </a:solidFill>
                  <a:latin typeface="Calibri" panose="020F0502020204030204"/>
                </a:defRPr>
              </a:lvl1pPr>
            </a:lstStyle>
            <a:p>
              <a:pPr algn="ctr">
                <a:spcBef>
                  <a:spcPts val="1000"/>
                </a:spcBef>
              </a:pPr>
              <a:r>
                <a:rPr lang="de-DE" sz="1800" b="0"/>
                <a:t>Veränderungen im </a:t>
              </a:r>
              <a:r>
                <a:rPr lang="de-DE" sz="1800" b="0" err="1"/>
                <a:t>serotoninergen</a:t>
              </a:r>
              <a:r>
                <a:rPr lang="de-DE" sz="1800" b="0"/>
                <a:t> System </a:t>
              </a:r>
            </a:p>
          </p:txBody>
        </p:sp>
      </p:grpSp>
      <p:grpSp>
        <p:nvGrpSpPr>
          <p:cNvPr id="10" name="Gruppieren 9">
            <a:extLst>
              <a:ext uri="{FF2B5EF4-FFF2-40B4-BE49-F238E27FC236}">
                <a16:creationId xmlns:a16="http://schemas.microsoft.com/office/drawing/2014/main" id="{F8F922B4-9106-FF4C-8D72-ADA5CD84265D}"/>
              </a:ext>
            </a:extLst>
          </p:cNvPr>
          <p:cNvGrpSpPr/>
          <p:nvPr/>
        </p:nvGrpSpPr>
        <p:grpSpPr>
          <a:xfrm>
            <a:off x="525102" y="4673792"/>
            <a:ext cx="5220000" cy="540000"/>
            <a:chOff x="525102" y="4292258"/>
            <a:chExt cx="5220000" cy="540000"/>
          </a:xfrm>
        </p:grpSpPr>
        <p:sp>
          <p:nvSpPr>
            <p:cNvPr id="14" name="Inhaltsplatzhalter 2">
              <a:extLst>
                <a:ext uri="{FF2B5EF4-FFF2-40B4-BE49-F238E27FC236}">
                  <a16:creationId xmlns:a16="http://schemas.microsoft.com/office/drawing/2014/main" id="{65408922-6F60-E34D-BF00-3FCE36A640E1}"/>
                </a:ext>
              </a:extLst>
            </p:cNvPr>
            <p:cNvSpPr txBox="1">
              <a:spLocks/>
            </p:cNvSpPr>
            <p:nvPr/>
          </p:nvSpPr>
          <p:spPr>
            <a:xfrm>
              <a:off x="525102" y="4292258"/>
              <a:ext cx="5220000" cy="540000"/>
            </a:xfrm>
            <a:prstGeom prst="rect">
              <a:avLst/>
            </a:prstGeom>
            <a:solidFill>
              <a:schemeClr val="bg1">
                <a:lumMod val="95000"/>
              </a:schemeClr>
            </a:solidFill>
          </p:spPr>
          <p:txBody>
            <a:bodyPr vert="horz" lIns="180000" tIns="45720" rIns="14400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30400" algn="ctr">
                <a:lnSpc>
                  <a:spcPct val="100000"/>
                </a:lnSpc>
                <a:spcAft>
                  <a:spcPts val="600"/>
                </a:spcAft>
                <a:buFont typeface="Arial" panose="020B0604020202020204" pitchFamily="34" charset="0"/>
                <a:buNone/>
              </a:pPr>
              <a:endParaRPr lang="de-DE" sz="1600">
                <a:solidFill>
                  <a:srgbClr val="002060"/>
                </a:solidFill>
              </a:endParaRPr>
            </a:p>
          </p:txBody>
        </p:sp>
        <p:sp>
          <p:nvSpPr>
            <p:cNvPr id="17" name="Textfeld 16">
              <a:extLst>
                <a:ext uri="{FF2B5EF4-FFF2-40B4-BE49-F238E27FC236}">
                  <a16:creationId xmlns:a16="http://schemas.microsoft.com/office/drawing/2014/main" id="{29944A26-8A5F-FD47-ACB2-C0E7C8CB5F9E}"/>
                </a:ext>
              </a:extLst>
            </p:cNvPr>
            <p:cNvSpPr txBox="1"/>
            <p:nvPr/>
          </p:nvSpPr>
          <p:spPr>
            <a:xfrm>
              <a:off x="808913" y="4377592"/>
              <a:ext cx="4652379" cy="369332"/>
            </a:xfrm>
            <a:prstGeom prst="rect">
              <a:avLst/>
            </a:prstGeom>
            <a:noFill/>
          </p:spPr>
          <p:txBody>
            <a:bodyPr wrap="square">
              <a:spAutoFit/>
            </a:bodyPr>
            <a:lstStyle>
              <a:defPPr>
                <a:defRPr lang="de-DE"/>
              </a:defPPr>
              <a:lvl1pPr>
                <a:defRPr sz="2000" b="1">
                  <a:solidFill>
                    <a:srgbClr val="002060"/>
                  </a:solidFill>
                  <a:latin typeface="Calibri" panose="020F0502020204030204"/>
                </a:defRPr>
              </a:lvl1pPr>
            </a:lstStyle>
            <a:p>
              <a:pPr algn="ctr">
                <a:spcBef>
                  <a:spcPts val="1000"/>
                </a:spcBef>
              </a:pPr>
              <a:r>
                <a:rPr lang="de-DE" sz="1800" b="0"/>
                <a:t>Störung der zirkadianen </a:t>
              </a:r>
              <a:r>
                <a:rPr lang="de-DE" sz="1800" b="0" err="1"/>
                <a:t>Melatoninsekretion</a:t>
              </a:r>
              <a:r>
                <a:rPr lang="de-DE" sz="1800" b="0"/>
                <a:t> </a:t>
              </a:r>
            </a:p>
          </p:txBody>
        </p:sp>
      </p:grpSp>
      <p:pic>
        <p:nvPicPr>
          <p:cNvPr id="25" name="Grafik 24">
            <a:extLst>
              <a:ext uri="{FF2B5EF4-FFF2-40B4-BE49-F238E27FC236}">
                <a16:creationId xmlns:a16="http://schemas.microsoft.com/office/drawing/2014/main" id="{D28CBFA6-B1BF-B440-A6B4-DC62C4AEF613}"/>
              </a:ext>
            </a:extLst>
          </p:cNvPr>
          <p:cNvPicPr>
            <a:picLocks noChangeAspect="1"/>
          </p:cNvPicPr>
          <p:nvPr/>
        </p:nvPicPr>
        <p:blipFill>
          <a:blip r:embed="rId4"/>
          <a:stretch>
            <a:fillRect/>
          </a:stretch>
        </p:blipFill>
        <p:spPr>
          <a:xfrm>
            <a:off x="9856453" y="1677177"/>
            <a:ext cx="1291253" cy="1286846"/>
          </a:xfrm>
          <a:prstGeom prst="rect">
            <a:avLst/>
          </a:prstGeom>
        </p:spPr>
      </p:pic>
    </p:spTree>
    <p:extLst>
      <p:ext uri="{BB962C8B-B14F-4D97-AF65-F5344CB8AC3E}">
        <p14:creationId xmlns:p14="http://schemas.microsoft.com/office/powerpoint/2010/main" val="3399689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 </a:t>
            </a:r>
          </a:p>
        </p:txBody>
      </p:sp>
      <p:sp>
        <p:nvSpPr>
          <p:cNvPr id="9" name="Textplatzhalter 8">
            <a:extLst>
              <a:ext uri="{FF2B5EF4-FFF2-40B4-BE49-F238E27FC236}">
                <a16:creationId xmlns:a16="http://schemas.microsoft.com/office/drawing/2014/main" id="{608BC62E-C000-23F9-783F-3A01FE687967}"/>
              </a:ext>
            </a:extLst>
          </p:cNvPr>
          <p:cNvSpPr>
            <a:spLocks noGrp="1"/>
          </p:cNvSpPr>
          <p:nvPr>
            <p:ph type="body" sz="quarter" idx="14"/>
          </p:nvPr>
        </p:nvSpPr>
        <p:spPr/>
        <p:txBody>
          <a:bodyPr vert="horz" lIns="91440" tIns="45720" rIns="91440" bIns="45720" rtlCol="0" anchor="t">
            <a:noAutofit/>
          </a:bodyPr>
          <a:lstStyle/>
          <a:p>
            <a:r>
              <a:rPr lang="de-DE" sz="1050"/>
              <a:t>Referenzen: </a:t>
            </a:r>
            <a:r>
              <a:rPr lang="de-DE"/>
              <a:t>1</a:t>
            </a:r>
            <a:r>
              <a:rPr lang="de-DE" sz="1050"/>
              <a:t>. </a:t>
            </a:r>
            <a:r>
              <a:rPr lang="de-DE" sz="1050" b="0"/>
              <a:t>Horneber M et al. Tumor-assoziierte Fatigue. Deutsches Ärzteblatt 2014; 111 (1).</a:t>
            </a:r>
            <a:r>
              <a:rPr lang="de-DE" b="0"/>
              <a:t> </a:t>
            </a:r>
            <a:endParaRPr lang="de-DE" sz="1050"/>
          </a:p>
          <a:p>
            <a:endParaRPr lang="de-AT"/>
          </a:p>
        </p:txBody>
      </p:sp>
      <p:sp>
        <p:nvSpPr>
          <p:cNvPr id="3" name="Titel 1">
            <a:extLst>
              <a:ext uri="{FF2B5EF4-FFF2-40B4-BE49-F238E27FC236}">
                <a16:creationId xmlns:a16="http://schemas.microsoft.com/office/drawing/2014/main" id="{66E1D2F4-318E-DB77-9276-873BF0DB1847}"/>
              </a:ext>
            </a:extLst>
          </p:cNvPr>
          <p:cNvSpPr txBox="1">
            <a:spLocks/>
          </p:cNvSpPr>
          <p:nvPr/>
        </p:nvSpPr>
        <p:spPr>
          <a:xfrm>
            <a:off x="494007" y="1233760"/>
            <a:ext cx="10515600" cy="49844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Therapieansätze</a:t>
            </a:r>
            <a:r>
              <a:rPr lang="de-DE" sz="2800" b="1" baseline="30000">
                <a:solidFill>
                  <a:srgbClr val="002060"/>
                </a:solidFill>
                <a:latin typeface="Calibri" panose="020F0502020204030204"/>
              </a:rPr>
              <a:t>1</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4" name="Inhaltsplatzhalter 4">
            <a:extLst>
              <a:ext uri="{FF2B5EF4-FFF2-40B4-BE49-F238E27FC236}">
                <a16:creationId xmlns:a16="http://schemas.microsoft.com/office/drawing/2014/main" id="{249D17DA-B971-08B7-5CA1-592F82865E07}"/>
              </a:ext>
            </a:extLst>
          </p:cNvPr>
          <p:cNvSpPr txBox="1">
            <a:spLocks/>
          </p:cNvSpPr>
          <p:nvPr/>
        </p:nvSpPr>
        <p:spPr>
          <a:xfrm>
            <a:off x="494009" y="2244037"/>
            <a:ext cx="2719378" cy="197594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r>
              <a:rPr lang="de-DE" sz="1600">
                <a:solidFill>
                  <a:srgbClr val="002060"/>
                </a:solidFill>
                <a:latin typeface="Calibri" panose="020F0502020204030204"/>
                <a:ea typeface="+mj-ea"/>
                <a:cs typeface="+mj-cs"/>
              </a:rPr>
              <a:t>Kausale und verstärkende Faktoren mindern</a:t>
            </a:r>
          </a:p>
          <a:p>
            <a:pPr>
              <a:spcBef>
                <a:spcPct val="0"/>
              </a:spcBef>
              <a:spcAft>
                <a:spcPts val="1200"/>
              </a:spcAft>
              <a:buFont typeface="Wingdings" panose="05000000000000000000" pitchFamily="2" charset="2"/>
              <a:buChar char="§"/>
            </a:pPr>
            <a:r>
              <a:rPr lang="de-DE" sz="1600">
                <a:solidFill>
                  <a:srgbClr val="002060"/>
                </a:solidFill>
                <a:latin typeface="Calibri" panose="020F0502020204030204"/>
                <a:ea typeface="+mj-ea"/>
                <a:cs typeface="+mj-cs"/>
              </a:rPr>
              <a:t>Hilfen für Umgang mit Beschwerden und Belastungen geben</a:t>
            </a:r>
          </a:p>
          <a:p>
            <a:pPr>
              <a:spcBef>
                <a:spcPct val="0"/>
              </a:spcBef>
              <a:spcAft>
                <a:spcPts val="1200"/>
              </a:spcAft>
              <a:buFont typeface="Wingdings" panose="05000000000000000000" pitchFamily="2" charset="2"/>
              <a:buChar char="§"/>
            </a:pPr>
            <a:r>
              <a:rPr lang="de-DE" sz="1600">
                <a:solidFill>
                  <a:srgbClr val="002060"/>
                </a:solidFill>
                <a:latin typeface="Calibri" panose="020F0502020204030204"/>
                <a:ea typeface="+mj-ea"/>
                <a:cs typeface="+mj-cs"/>
              </a:rPr>
              <a:t>Vorhandene Kräfte und Ressourcen aktivieren </a:t>
            </a:r>
          </a:p>
        </p:txBody>
      </p:sp>
      <p:sp>
        <p:nvSpPr>
          <p:cNvPr id="6" name="Titel 1">
            <a:extLst>
              <a:ext uri="{FF2B5EF4-FFF2-40B4-BE49-F238E27FC236}">
                <a16:creationId xmlns:a16="http://schemas.microsoft.com/office/drawing/2014/main" id="{6A37ABB3-7BA5-7F43-A531-931D15673A10}"/>
              </a:ext>
            </a:extLst>
          </p:cNvPr>
          <p:cNvSpPr txBox="1">
            <a:spLocks/>
          </p:cNvSpPr>
          <p:nvPr/>
        </p:nvSpPr>
        <p:spPr>
          <a:xfrm>
            <a:off x="490180" y="1831712"/>
            <a:ext cx="3107785"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de-DE" sz="2000" b="1">
                <a:solidFill>
                  <a:srgbClr val="6DD17F"/>
                </a:solidFill>
                <a:latin typeface="Calibri" panose="020F0502020204030204"/>
              </a:rPr>
              <a:t>Therapieziele:</a:t>
            </a:r>
          </a:p>
        </p:txBody>
      </p:sp>
      <p:sp>
        <p:nvSpPr>
          <p:cNvPr id="8" name="Titel 1">
            <a:extLst>
              <a:ext uri="{FF2B5EF4-FFF2-40B4-BE49-F238E27FC236}">
                <a16:creationId xmlns:a16="http://schemas.microsoft.com/office/drawing/2014/main" id="{FDBDFAFE-9ED2-596E-7424-D1B2E2704448}"/>
              </a:ext>
            </a:extLst>
          </p:cNvPr>
          <p:cNvSpPr txBox="1">
            <a:spLocks/>
          </p:cNvSpPr>
          <p:nvPr/>
        </p:nvSpPr>
        <p:spPr>
          <a:xfrm>
            <a:off x="3393420" y="1801835"/>
            <a:ext cx="3107785" cy="4335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de-DE" sz="2000" b="1">
                <a:solidFill>
                  <a:srgbClr val="6DD17F"/>
                </a:solidFill>
                <a:latin typeface="Calibri" panose="020F0502020204030204"/>
              </a:rPr>
              <a:t>Grundsätzliches:</a:t>
            </a:r>
          </a:p>
        </p:txBody>
      </p:sp>
      <p:sp>
        <p:nvSpPr>
          <p:cNvPr id="10" name="Rechteck 9">
            <a:extLst>
              <a:ext uri="{FF2B5EF4-FFF2-40B4-BE49-F238E27FC236}">
                <a16:creationId xmlns:a16="http://schemas.microsoft.com/office/drawing/2014/main" id="{73905A1F-3A7C-1951-BDA4-27E519D33403}"/>
              </a:ext>
            </a:extLst>
          </p:cNvPr>
          <p:cNvSpPr/>
          <p:nvPr/>
        </p:nvSpPr>
        <p:spPr>
          <a:xfrm>
            <a:off x="3393234" y="3289224"/>
            <a:ext cx="7901608" cy="799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de-DE"/>
          </a:p>
        </p:txBody>
      </p:sp>
      <p:sp>
        <p:nvSpPr>
          <p:cNvPr id="11" name="Rechteck 10">
            <a:extLst>
              <a:ext uri="{FF2B5EF4-FFF2-40B4-BE49-F238E27FC236}">
                <a16:creationId xmlns:a16="http://schemas.microsoft.com/office/drawing/2014/main" id="{92E25662-FDA5-0F95-879E-299EB961E199}"/>
              </a:ext>
            </a:extLst>
          </p:cNvPr>
          <p:cNvSpPr/>
          <p:nvPr/>
        </p:nvSpPr>
        <p:spPr>
          <a:xfrm>
            <a:off x="3393420" y="2244037"/>
            <a:ext cx="7877740" cy="883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de-DE"/>
          </a:p>
        </p:txBody>
      </p:sp>
      <p:sp>
        <p:nvSpPr>
          <p:cNvPr id="14" name="Inhaltsplatzhalter 4">
            <a:extLst>
              <a:ext uri="{FF2B5EF4-FFF2-40B4-BE49-F238E27FC236}">
                <a16:creationId xmlns:a16="http://schemas.microsoft.com/office/drawing/2014/main" id="{97F6A229-FC51-4D7C-7A18-D880981B1686}"/>
              </a:ext>
            </a:extLst>
          </p:cNvPr>
          <p:cNvSpPr txBox="1">
            <a:spLocks/>
          </p:cNvSpPr>
          <p:nvPr/>
        </p:nvSpPr>
        <p:spPr>
          <a:xfrm>
            <a:off x="4448340" y="2289724"/>
            <a:ext cx="5625039" cy="791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de-DE" sz="1600" b="1">
                <a:solidFill>
                  <a:srgbClr val="002060"/>
                </a:solidFill>
                <a:latin typeface="Calibri" panose="020F0502020204030204"/>
                <a:ea typeface="+mj-ea"/>
                <a:cs typeface="+mj-cs"/>
              </a:rPr>
              <a:t>Fatigue so früh wie möglich behandeln.</a:t>
            </a:r>
          </a:p>
          <a:p>
            <a:pPr marL="0" indent="0">
              <a:spcBef>
                <a:spcPct val="0"/>
              </a:spcBef>
              <a:spcAft>
                <a:spcPts val="1200"/>
              </a:spcAft>
              <a:buNone/>
            </a:pPr>
            <a:r>
              <a:rPr lang="de-DE" sz="1400">
                <a:solidFill>
                  <a:srgbClr val="002060"/>
                </a:solidFill>
                <a:latin typeface="Calibri" panose="020F0502020204030204"/>
                <a:ea typeface="+mj-ea"/>
                <a:cs typeface="+mj-cs"/>
              </a:rPr>
              <a:t>Insb. wenn Fatigue bereits während Akuttherapie der Tumorerkrankung besteht, um Chronifizierung entgegenzuwirken.  </a:t>
            </a:r>
          </a:p>
        </p:txBody>
      </p:sp>
      <p:sp>
        <p:nvSpPr>
          <p:cNvPr id="15" name="Textfeld 14">
            <a:extLst>
              <a:ext uri="{FF2B5EF4-FFF2-40B4-BE49-F238E27FC236}">
                <a16:creationId xmlns:a16="http://schemas.microsoft.com/office/drawing/2014/main" id="{5CAAA409-4E9E-CB4D-3F7F-30C9B538DFE7}"/>
              </a:ext>
            </a:extLst>
          </p:cNvPr>
          <p:cNvSpPr txBox="1"/>
          <p:nvPr/>
        </p:nvSpPr>
        <p:spPr>
          <a:xfrm>
            <a:off x="4448340" y="3385814"/>
            <a:ext cx="6132572" cy="606320"/>
          </a:xfrm>
          <a:prstGeom prst="rect">
            <a:avLst/>
          </a:prstGeom>
          <a:noFill/>
        </p:spPr>
        <p:txBody>
          <a:bodyPr wrap="square">
            <a:spAutoFit/>
          </a:bodyPr>
          <a:lstStyle/>
          <a:p>
            <a:pPr>
              <a:lnSpc>
                <a:spcPct val="90000"/>
              </a:lnSpc>
              <a:spcBef>
                <a:spcPct val="0"/>
              </a:spcBef>
              <a:spcAft>
                <a:spcPts val="600"/>
              </a:spcAft>
            </a:pPr>
            <a:r>
              <a:rPr lang="de-DE" sz="1600" b="1">
                <a:solidFill>
                  <a:srgbClr val="002060"/>
                </a:solidFill>
                <a:latin typeface="Calibri" panose="020F0502020204030204"/>
                <a:ea typeface="+mj-ea"/>
                <a:cs typeface="+mj-cs"/>
              </a:rPr>
              <a:t>Verknüpfung verschiedener Therapieansätze. </a:t>
            </a:r>
          </a:p>
          <a:p>
            <a:pPr>
              <a:spcBef>
                <a:spcPct val="0"/>
              </a:spcBef>
              <a:spcAft>
                <a:spcPts val="1200"/>
              </a:spcAft>
            </a:pPr>
            <a:r>
              <a:rPr lang="de-DE" sz="1400">
                <a:solidFill>
                  <a:srgbClr val="002060"/>
                </a:solidFill>
                <a:latin typeface="Calibri" panose="020F0502020204030204"/>
                <a:ea typeface="+mj-ea"/>
                <a:cs typeface="+mj-cs"/>
              </a:rPr>
              <a:t>Gemäß den individuellen körperlichen, psychischen und kognitiven Beschwerden.</a:t>
            </a:r>
          </a:p>
        </p:txBody>
      </p:sp>
      <p:sp>
        <p:nvSpPr>
          <p:cNvPr id="16" name="Rechteck 15">
            <a:extLst>
              <a:ext uri="{FF2B5EF4-FFF2-40B4-BE49-F238E27FC236}">
                <a16:creationId xmlns:a16="http://schemas.microsoft.com/office/drawing/2014/main" id="{C84D6E53-961F-C93D-66F6-A8CECB838A9F}"/>
              </a:ext>
            </a:extLst>
          </p:cNvPr>
          <p:cNvSpPr/>
          <p:nvPr/>
        </p:nvSpPr>
        <p:spPr>
          <a:xfrm>
            <a:off x="3369366" y="4228954"/>
            <a:ext cx="7901608" cy="16542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de-DE"/>
          </a:p>
        </p:txBody>
      </p:sp>
      <p:sp>
        <p:nvSpPr>
          <p:cNvPr id="17" name="Textfeld 16">
            <a:extLst>
              <a:ext uri="{FF2B5EF4-FFF2-40B4-BE49-F238E27FC236}">
                <a16:creationId xmlns:a16="http://schemas.microsoft.com/office/drawing/2014/main" id="{54867259-E5EA-C5EB-D5DA-C6DEEBA919BC}"/>
              </a:ext>
            </a:extLst>
          </p:cNvPr>
          <p:cNvSpPr txBox="1"/>
          <p:nvPr/>
        </p:nvSpPr>
        <p:spPr>
          <a:xfrm>
            <a:off x="4448340" y="4270751"/>
            <a:ext cx="6393830" cy="1570686"/>
          </a:xfrm>
          <a:prstGeom prst="rect">
            <a:avLst/>
          </a:prstGeom>
          <a:noFill/>
        </p:spPr>
        <p:txBody>
          <a:bodyPr wrap="square">
            <a:spAutoFit/>
          </a:bodyPr>
          <a:lstStyle/>
          <a:p>
            <a:pPr indent="0">
              <a:lnSpc>
                <a:spcPct val="90000"/>
              </a:lnSpc>
              <a:spcBef>
                <a:spcPct val="0"/>
              </a:spcBef>
              <a:spcAft>
                <a:spcPts val="600"/>
              </a:spcAft>
              <a:buNone/>
            </a:pPr>
            <a:r>
              <a:rPr lang="de-DE" sz="1600" b="1">
                <a:solidFill>
                  <a:srgbClr val="002060"/>
                </a:solidFill>
                <a:latin typeface="Calibri" panose="020F0502020204030204"/>
                <a:ea typeface="+mj-ea"/>
                <a:cs typeface="+mj-cs"/>
              </a:rPr>
              <a:t>Nicht-medikamentöse Behandlungsmöglichkeiten spielen tragende Rolle.</a:t>
            </a:r>
          </a:p>
          <a:p>
            <a:pPr>
              <a:spcBef>
                <a:spcPct val="0"/>
              </a:spcBef>
              <a:spcAft>
                <a:spcPts val="200"/>
              </a:spcAft>
            </a:pPr>
            <a:r>
              <a:rPr lang="de-DE" sz="1400">
                <a:solidFill>
                  <a:srgbClr val="002060"/>
                </a:solidFill>
                <a:latin typeface="Calibri" panose="020F0502020204030204"/>
                <a:ea typeface="+mj-ea"/>
                <a:cs typeface="+mj-cs"/>
              </a:rPr>
              <a:t>Überzeugende Datenlage für </a:t>
            </a:r>
          </a:p>
          <a:p>
            <a:pPr marL="285750" lvl="1" indent="-285750">
              <a:spcBef>
                <a:spcPct val="0"/>
              </a:spcBef>
              <a:spcAft>
                <a:spcPts val="200"/>
              </a:spcAft>
              <a:buFont typeface="Wingdings" panose="05000000000000000000" pitchFamily="2" charset="2"/>
              <a:buChar char="§"/>
            </a:pPr>
            <a:r>
              <a:rPr lang="de-DE" sz="1400">
                <a:solidFill>
                  <a:srgbClr val="002060"/>
                </a:solidFill>
                <a:latin typeface="Calibri" panose="020F0502020204030204"/>
                <a:ea typeface="+mj-ea"/>
                <a:cs typeface="+mj-cs"/>
              </a:rPr>
              <a:t>Sport / Bewegung</a:t>
            </a:r>
          </a:p>
          <a:p>
            <a:pPr marL="285750" lvl="1" indent="-285750">
              <a:spcBef>
                <a:spcPct val="0"/>
              </a:spcBef>
              <a:spcAft>
                <a:spcPts val="200"/>
              </a:spcAft>
              <a:buFont typeface="Wingdings" panose="05000000000000000000" pitchFamily="2" charset="2"/>
              <a:buChar char="§"/>
            </a:pPr>
            <a:r>
              <a:rPr lang="de-DE" sz="1400">
                <a:solidFill>
                  <a:srgbClr val="002060"/>
                </a:solidFill>
                <a:latin typeface="Calibri" panose="020F0502020204030204"/>
                <a:ea typeface="+mj-ea"/>
                <a:cs typeface="+mj-cs"/>
              </a:rPr>
              <a:t>Psychoedukation, kognitive Verhaltenstherapie</a:t>
            </a:r>
          </a:p>
          <a:p>
            <a:pPr marL="285750" lvl="1" indent="-285750">
              <a:spcBef>
                <a:spcPct val="0"/>
              </a:spcBef>
              <a:spcAft>
                <a:spcPts val="200"/>
              </a:spcAft>
              <a:buFont typeface="Wingdings" panose="05000000000000000000" pitchFamily="2" charset="2"/>
              <a:buChar char="§"/>
            </a:pPr>
            <a:r>
              <a:rPr lang="de-DE" sz="1400">
                <a:solidFill>
                  <a:srgbClr val="002060"/>
                </a:solidFill>
                <a:latin typeface="Calibri" panose="020F0502020204030204"/>
                <a:ea typeface="+mj-ea"/>
                <a:cs typeface="+mj-cs"/>
              </a:rPr>
              <a:t>Aktivitäts- und Energiemanagement</a:t>
            </a:r>
          </a:p>
          <a:p>
            <a:pPr marL="285750" lvl="1" indent="-285750">
              <a:spcBef>
                <a:spcPct val="0"/>
              </a:spcBef>
              <a:spcAft>
                <a:spcPts val="200"/>
              </a:spcAft>
              <a:buFont typeface="Wingdings" panose="05000000000000000000" pitchFamily="2" charset="2"/>
              <a:buChar char="§"/>
            </a:pPr>
            <a:r>
              <a:rPr lang="de-DE" sz="1400">
                <a:solidFill>
                  <a:srgbClr val="002060"/>
                </a:solidFill>
                <a:latin typeface="Calibri" panose="020F0502020204030204"/>
                <a:ea typeface="+mj-ea"/>
                <a:cs typeface="+mj-cs"/>
              </a:rPr>
              <a:t>Entspannungstechniken, Achtsamkeit</a:t>
            </a:r>
          </a:p>
        </p:txBody>
      </p:sp>
      <p:pic>
        <p:nvPicPr>
          <p:cNvPr id="29" name="Grafik 28">
            <a:extLst>
              <a:ext uri="{FF2B5EF4-FFF2-40B4-BE49-F238E27FC236}">
                <a16:creationId xmlns:a16="http://schemas.microsoft.com/office/drawing/2014/main" id="{76B5FB7B-3470-1446-8DB6-5640A18FBC4A}"/>
              </a:ext>
            </a:extLst>
          </p:cNvPr>
          <p:cNvPicPr>
            <a:picLocks noChangeAspect="1"/>
          </p:cNvPicPr>
          <p:nvPr/>
        </p:nvPicPr>
        <p:blipFill>
          <a:blip r:embed="rId3"/>
          <a:stretch>
            <a:fillRect/>
          </a:stretch>
        </p:blipFill>
        <p:spPr>
          <a:xfrm>
            <a:off x="3665996" y="4615135"/>
            <a:ext cx="469570" cy="932026"/>
          </a:xfrm>
          <a:prstGeom prst="rect">
            <a:avLst/>
          </a:prstGeom>
        </p:spPr>
      </p:pic>
      <p:pic>
        <p:nvPicPr>
          <p:cNvPr id="31" name="Grafik 30">
            <a:extLst>
              <a:ext uri="{FF2B5EF4-FFF2-40B4-BE49-F238E27FC236}">
                <a16:creationId xmlns:a16="http://schemas.microsoft.com/office/drawing/2014/main" id="{47E52F9F-95E2-E945-A803-285E8AED881B}"/>
              </a:ext>
            </a:extLst>
          </p:cNvPr>
          <p:cNvPicPr>
            <a:picLocks noChangeAspect="1"/>
          </p:cNvPicPr>
          <p:nvPr/>
        </p:nvPicPr>
        <p:blipFill>
          <a:blip r:embed="rId4"/>
          <a:stretch>
            <a:fillRect/>
          </a:stretch>
        </p:blipFill>
        <p:spPr>
          <a:xfrm>
            <a:off x="3566059" y="3375957"/>
            <a:ext cx="648000" cy="626034"/>
          </a:xfrm>
          <a:prstGeom prst="rect">
            <a:avLst/>
          </a:prstGeom>
        </p:spPr>
      </p:pic>
      <p:pic>
        <p:nvPicPr>
          <p:cNvPr id="34" name="Grafik 33">
            <a:extLst>
              <a:ext uri="{FF2B5EF4-FFF2-40B4-BE49-F238E27FC236}">
                <a16:creationId xmlns:a16="http://schemas.microsoft.com/office/drawing/2014/main" id="{FD047D39-A404-4049-939B-C79494943D4C}"/>
              </a:ext>
            </a:extLst>
          </p:cNvPr>
          <p:cNvPicPr>
            <a:picLocks noChangeAspect="1"/>
          </p:cNvPicPr>
          <p:nvPr/>
        </p:nvPicPr>
        <p:blipFill>
          <a:blip r:embed="rId5"/>
          <a:stretch>
            <a:fillRect/>
          </a:stretch>
        </p:blipFill>
        <p:spPr>
          <a:xfrm>
            <a:off x="3567796" y="2364724"/>
            <a:ext cx="641951" cy="641951"/>
          </a:xfrm>
          <a:prstGeom prst="rect">
            <a:avLst/>
          </a:prstGeom>
        </p:spPr>
      </p:pic>
    </p:spTree>
    <p:extLst>
      <p:ext uri="{BB962C8B-B14F-4D97-AF65-F5344CB8AC3E}">
        <p14:creationId xmlns:p14="http://schemas.microsoft.com/office/powerpoint/2010/main" val="1151238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lstStyle/>
          <a:p>
            <a:r>
              <a:rPr lang="de-DE" sz="3600"/>
              <a:t>4.1 Zusatzinfo Fatigue </a:t>
            </a:r>
          </a:p>
        </p:txBody>
      </p:sp>
      <p:sp>
        <p:nvSpPr>
          <p:cNvPr id="4" name="Textfeld 3"/>
          <p:cNvSpPr txBox="1"/>
          <p:nvPr/>
        </p:nvSpPr>
        <p:spPr>
          <a:xfrm>
            <a:off x="489781" y="1956218"/>
            <a:ext cx="3193314" cy="3494253"/>
          </a:xfrm>
          <a:prstGeom prst="rect">
            <a:avLst/>
          </a:prstGeom>
        </p:spPr>
        <p:txBody>
          <a:bodyPr vert="horz" lIns="91440" tIns="45720" rIns="91440" bIns="45720" rtlCol="0">
            <a:noAutofit/>
          </a:bodyPr>
          <a:lstStyle>
            <a:lvl1pPr marL="228600" indent="-228600">
              <a:lnSpc>
                <a:spcPct val="90000"/>
              </a:lnSpc>
              <a:spcBef>
                <a:spcPct val="0"/>
              </a:spcBef>
              <a:spcAft>
                <a:spcPts val="1200"/>
              </a:spcAft>
              <a:buFont typeface="Wingdings" panose="05000000000000000000" pitchFamily="2" charset="2"/>
              <a:buChar char="§"/>
              <a:defRPr sz="2000"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30400" indent="-230400">
              <a:lnSpc>
                <a:spcPct val="100000"/>
              </a:lnSpc>
              <a:spcBef>
                <a:spcPts val="1000"/>
              </a:spcBef>
              <a:spcAft>
                <a:spcPts val="0"/>
              </a:spcAft>
              <a:buNone/>
            </a:pPr>
            <a:endParaRPr lang="de-DE" sz="1800" b="0"/>
          </a:p>
        </p:txBody>
      </p:sp>
      <p:sp>
        <p:nvSpPr>
          <p:cNvPr id="61" name="Textplatzhalter 3">
            <a:extLst>
              <a:ext uri="{FF2B5EF4-FFF2-40B4-BE49-F238E27FC236}">
                <a16:creationId xmlns:a16="http://schemas.microsoft.com/office/drawing/2014/main" id="{E82B80F7-1009-9381-8DBE-6CFF3EAFEE7C}"/>
              </a:ext>
            </a:extLst>
          </p:cNvPr>
          <p:cNvSpPr>
            <a:spLocks noGrp="1"/>
          </p:cNvSpPr>
          <p:nvPr>
            <p:ph type="body" sz="quarter" idx="14"/>
          </p:nvPr>
        </p:nvSpPr>
        <p:spPr>
          <a:xfrm>
            <a:off x="-5" y="6177339"/>
            <a:ext cx="5052370" cy="715963"/>
          </a:xfrm>
        </p:spPr>
        <p:txBody>
          <a:bodyPr/>
          <a:lstStyle/>
          <a:p>
            <a:r>
              <a:rPr lang="de-DE" sz="900"/>
              <a:t>Referenzen: 1. </a:t>
            </a:r>
            <a:r>
              <a:rPr lang="de-DE" sz="900" b="0"/>
              <a:t>Horneber M et al. Tumor-assoziierte Fatigue. Deutsches Ärzteblatt 2014; 111 (1). </a:t>
            </a:r>
            <a:endParaRPr lang="de-DE" sz="900"/>
          </a:p>
        </p:txBody>
      </p:sp>
      <p:sp>
        <p:nvSpPr>
          <p:cNvPr id="8" name="Titel 1">
            <a:extLst>
              <a:ext uri="{FF2B5EF4-FFF2-40B4-BE49-F238E27FC236}">
                <a16:creationId xmlns:a16="http://schemas.microsoft.com/office/drawing/2014/main" id="{9D0EDACC-8CE8-65A0-304B-E9ACBFF27417}"/>
              </a:ext>
            </a:extLst>
          </p:cNvPr>
          <p:cNvSpPr txBox="1">
            <a:spLocks/>
          </p:cNvSpPr>
          <p:nvPr/>
        </p:nvSpPr>
        <p:spPr>
          <a:xfrm>
            <a:off x="494007" y="1233760"/>
            <a:ext cx="3458564" cy="5532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grpSp>
        <p:nvGrpSpPr>
          <p:cNvPr id="9" name="Gruppieren 8">
            <a:extLst>
              <a:ext uri="{FF2B5EF4-FFF2-40B4-BE49-F238E27FC236}">
                <a16:creationId xmlns:a16="http://schemas.microsoft.com/office/drawing/2014/main" id="{ED862633-9C19-1549-8201-17928B2AC668}"/>
              </a:ext>
            </a:extLst>
          </p:cNvPr>
          <p:cNvGrpSpPr/>
          <p:nvPr/>
        </p:nvGrpSpPr>
        <p:grpSpPr>
          <a:xfrm>
            <a:off x="3243521" y="1124694"/>
            <a:ext cx="7828544" cy="4982007"/>
            <a:chOff x="3243521" y="1124694"/>
            <a:chExt cx="7828544" cy="4982007"/>
          </a:xfrm>
        </p:grpSpPr>
        <p:sp>
          <p:nvSpPr>
            <p:cNvPr id="7" name="Rechteck 6">
              <a:extLst>
                <a:ext uri="{FF2B5EF4-FFF2-40B4-BE49-F238E27FC236}">
                  <a16:creationId xmlns:a16="http://schemas.microsoft.com/office/drawing/2014/main" id="{8DE6D85F-621F-3BBB-A70B-A960E6DE9233}"/>
                </a:ext>
              </a:extLst>
            </p:cNvPr>
            <p:cNvSpPr/>
            <p:nvPr/>
          </p:nvSpPr>
          <p:spPr>
            <a:xfrm>
              <a:off x="3243521" y="1124694"/>
              <a:ext cx="7828544" cy="360000"/>
            </a:xfrm>
            <a:prstGeom prst="rect">
              <a:avLst/>
            </a:prstGeom>
            <a:solidFill>
              <a:srgbClr val="6DD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a:t>Tumor-assoziierte Fatigue </a:t>
              </a:r>
              <a:r>
                <a:rPr lang="de-DE" sz="1600"/>
                <a:t>(alle Situationen der Tumorerkrankung)</a:t>
              </a:r>
            </a:p>
          </p:txBody>
        </p:sp>
        <p:sp>
          <p:nvSpPr>
            <p:cNvPr id="10" name="Rechteck 9">
              <a:extLst>
                <a:ext uri="{FF2B5EF4-FFF2-40B4-BE49-F238E27FC236}">
                  <a16:creationId xmlns:a16="http://schemas.microsoft.com/office/drawing/2014/main" id="{B8455333-3E48-D5B0-A3A0-7E3F526D0F1D}"/>
                </a:ext>
              </a:extLst>
            </p:cNvPr>
            <p:cNvSpPr/>
            <p:nvPr/>
          </p:nvSpPr>
          <p:spPr>
            <a:xfrm>
              <a:off x="3511938" y="1551322"/>
              <a:ext cx="3565607" cy="216000"/>
            </a:xfrm>
            <a:prstGeom prst="rect">
              <a:avLst/>
            </a:prstGeom>
            <a:solidFill>
              <a:srgbClr val="2F4E7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100" b="1"/>
                <a:t>Kausal</a:t>
              </a:r>
              <a:endParaRPr lang="de-DE" sz="1100"/>
            </a:p>
          </p:txBody>
        </p:sp>
        <p:sp>
          <p:nvSpPr>
            <p:cNvPr id="11" name="Rechteck 10">
              <a:extLst>
                <a:ext uri="{FF2B5EF4-FFF2-40B4-BE49-F238E27FC236}">
                  <a16:creationId xmlns:a16="http://schemas.microsoft.com/office/drawing/2014/main" id="{CBD8B604-FFE3-7026-0894-0FE43707D433}"/>
                </a:ext>
              </a:extLst>
            </p:cNvPr>
            <p:cNvSpPr/>
            <p:nvPr/>
          </p:nvSpPr>
          <p:spPr>
            <a:xfrm>
              <a:off x="7508064" y="1551322"/>
              <a:ext cx="3564000" cy="216000"/>
            </a:xfrm>
            <a:prstGeom prst="rect">
              <a:avLst/>
            </a:prstGeom>
            <a:solidFill>
              <a:srgbClr val="2F4E7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100" b="1"/>
                <a:t>Symptomatisch</a:t>
              </a:r>
              <a:endParaRPr lang="de-DE" sz="1100"/>
            </a:p>
          </p:txBody>
        </p:sp>
        <p:sp>
          <p:nvSpPr>
            <p:cNvPr id="12" name="Rechteck 11">
              <a:extLst>
                <a:ext uri="{FF2B5EF4-FFF2-40B4-BE49-F238E27FC236}">
                  <a16:creationId xmlns:a16="http://schemas.microsoft.com/office/drawing/2014/main" id="{A7245B0C-E9D0-7B60-98BD-1A11A2802606}"/>
                </a:ext>
              </a:extLst>
            </p:cNvPr>
            <p:cNvSpPr/>
            <p:nvPr/>
          </p:nvSpPr>
          <p:spPr>
            <a:xfrm>
              <a:off x="3511938" y="1867266"/>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Anämie</a:t>
              </a:r>
              <a:endParaRPr lang="de-DE" sz="1000">
                <a:latin typeface="+mj-lt"/>
              </a:endParaRPr>
            </a:p>
          </p:txBody>
        </p:sp>
        <p:sp>
          <p:nvSpPr>
            <p:cNvPr id="13" name="Rechteck 12">
              <a:extLst>
                <a:ext uri="{FF2B5EF4-FFF2-40B4-BE49-F238E27FC236}">
                  <a16:creationId xmlns:a16="http://schemas.microsoft.com/office/drawing/2014/main" id="{371B9F07-B561-C5AC-811A-9094AF6D957A}"/>
                </a:ext>
              </a:extLst>
            </p:cNvPr>
            <p:cNvSpPr/>
            <p:nvPr/>
          </p:nvSpPr>
          <p:spPr>
            <a:xfrm>
              <a:off x="5421545" y="1867266"/>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ESA, Transfusion</a:t>
              </a:r>
              <a:endParaRPr lang="de-DE" sz="1000">
                <a:latin typeface="+mj-lt"/>
              </a:endParaRPr>
            </a:p>
          </p:txBody>
        </p:sp>
        <p:sp>
          <p:nvSpPr>
            <p:cNvPr id="14" name="Rechteck 13">
              <a:extLst>
                <a:ext uri="{FF2B5EF4-FFF2-40B4-BE49-F238E27FC236}">
                  <a16:creationId xmlns:a16="http://schemas.microsoft.com/office/drawing/2014/main" id="{4130914F-0BE8-6621-17E2-860C86399120}"/>
                </a:ext>
              </a:extLst>
            </p:cNvPr>
            <p:cNvSpPr/>
            <p:nvPr/>
          </p:nvSpPr>
          <p:spPr>
            <a:xfrm>
              <a:off x="3511938" y="2183210"/>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Depression</a:t>
              </a:r>
              <a:endParaRPr lang="de-DE" sz="1000">
                <a:latin typeface="+mj-lt"/>
              </a:endParaRPr>
            </a:p>
          </p:txBody>
        </p:sp>
        <p:sp>
          <p:nvSpPr>
            <p:cNvPr id="15" name="Rechteck 14">
              <a:extLst>
                <a:ext uri="{FF2B5EF4-FFF2-40B4-BE49-F238E27FC236}">
                  <a16:creationId xmlns:a16="http://schemas.microsoft.com/office/drawing/2014/main" id="{91741982-558A-948D-D2E9-B34DB902A4C4}"/>
                </a:ext>
              </a:extLst>
            </p:cNvPr>
            <p:cNvSpPr/>
            <p:nvPr/>
          </p:nvSpPr>
          <p:spPr>
            <a:xfrm>
              <a:off x="5421545" y="2183210"/>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Antidepressiva, Psychotherapie</a:t>
              </a:r>
              <a:endParaRPr lang="de-DE" sz="1000">
                <a:latin typeface="+mj-lt"/>
              </a:endParaRPr>
            </a:p>
          </p:txBody>
        </p:sp>
        <p:sp>
          <p:nvSpPr>
            <p:cNvPr id="16" name="Rechteck 15">
              <a:extLst>
                <a:ext uri="{FF2B5EF4-FFF2-40B4-BE49-F238E27FC236}">
                  <a16:creationId xmlns:a16="http://schemas.microsoft.com/office/drawing/2014/main" id="{71483AD7-789B-EA4E-33BB-3CE83D258AD7}"/>
                </a:ext>
              </a:extLst>
            </p:cNvPr>
            <p:cNvSpPr/>
            <p:nvPr/>
          </p:nvSpPr>
          <p:spPr>
            <a:xfrm>
              <a:off x="3511938" y="2643154"/>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Unterernährung / Exsikkose</a:t>
              </a:r>
              <a:endParaRPr lang="de-DE" sz="1000">
                <a:latin typeface="+mj-lt"/>
              </a:endParaRPr>
            </a:p>
          </p:txBody>
        </p:sp>
        <p:sp>
          <p:nvSpPr>
            <p:cNvPr id="17" name="Rechteck 16">
              <a:extLst>
                <a:ext uri="{FF2B5EF4-FFF2-40B4-BE49-F238E27FC236}">
                  <a16:creationId xmlns:a16="http://schemas.microsoft.com/office/drawing/2014/main" id="{79AC5407-0CC9-2F3B-9C7C-7183318C7932}"/>
                </a:ext>
              </a:extLst>
            </p:cNvPr>
            <p:cNvSpPr/>
            <p:nvPr/>
          </p:nvSpPr>
          <p:spPr>
            <a:xfrm>
              <a:off x="5421545" y="2643154"/>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Ernährung verbessern, Anabolika, Hydration</a:t>
              </a:r>
              <a:endParaRPr lang="de-DE" sz="1000">
                <a:latin typeface="+mj-lt"/>
              </a:endParaRPr>
            </a:p>
          </p:txBody>
        </p:sp>
        <p:sp>
          <p:nvSpPr>
            <p:cNvPr id="18" name="Rechteck 17">
              <a:extLst>
                <a:ext uri="{FF2B5EF4-FFF2-40B4-BE49-F238E27FC236}">
                  <a16:creationId xmlns:a16="http://schemas.microsoft.com/office/drawing/2014/main" id="{67D4551A-0972-4240-5498-771DF42DE249}"/>
                </a:ext>
              </a:extLst>
            </p:cNvPr>
            <p:cNvSpPr/>
            <p:nvPr/>
          </p:nvSpPr>
          <p:spPr>
            <a:xfrm>
              <a:off x="3511938" y="3103098"/>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Hypothyreose / </a:t>
              </a:r>
              <a:r>
                <a:rPr lang="de-DE" sz="1000" b="1" err="1">
                  <a:latin typeface="+mj-lt"/>
                </a:rPr>
                <a:t>Hypogonadismus</a:t>
              </a:r>
              <a:endParaRPr lang="de-DE" sz="1000">
                <a:latin typeface="+mj-lt"/>
              </a:endParaRPr>
            </a:p>
          </p:txBody>
        </p:sp>
        <p:sp>
          <p:nvSpPr>
            <p:cNvPr id="19" name="Rechteck 18">
              <a:extLst>
                <a:ext uri="{FF2B5EF4-FFF2-40B4-BE49-F238E27FC236}">
                  <a16:creationId xmlns:a16="http://schemas.microsoft.com/office/drawing/2014/main" id="{C9DD78FD-6EA5-D25F-4566-D71944AC6F2B}"/>
                </a:ext>
              </a:extLst>
            </p:cNvPr>
            <p:cNvSpPr/>
            <p:nvPr/>
          </p:nvSpPr>
          <p:spPr>
            <a:xfrm>
              <a:off x="5421545" y="3103098"/>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Hormone substituieren</a:t>
              </a:r>
              <a:endParaRPr lang="de-DE" sz="1000">
                <a:latin typeface="+mj-lt"/>
              </a:endParaRPr>
            </a:p>
          </p:txBody>
        </p:sp>
        <p:sp>
          <p:nvSpPr>
            <p:cNvPr id="20" name="Rechteck 19">
              <a:extLst>
                <a:ext uri="{FF2B5EF4-FFF2-40B4-BE49-F238E27FC236}">
                  <a16:creationId xmlns:a16="http://schemas.microsoft.com/office/drawing/2014/main" id="{C693AEE1-DDDB-7887-1571-90ACA110875A}"/>
                </a:ext>
              </a:extLst>
            </p:cNvPr>
            <p:cNvSpPr/>
            <p:nvPr/>
          </p:nvSpPr>
          <p:spPr>
            <a:xfrm>
              <a:off x="3511938" y="3563042"/>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Ungleichgewicht im Elektrolythaushalt</a:t>
              </a:r>
              <a:endParaRPr lang="de-DE" sz="1000">
                <a:latin typeface="+mj-lt"/>
              </a:endParaRPr>
            </a:p>
          </p:txBody>
        </p:sp>
        <p:sp>
          <p:nvSpPr>
            <p:cNvPr id="21" name="Rechteck 20">
              <a:extLst>
                <a:ext uri="{FF2B5EF4-FFF2-40B4-BE49-F238E27FC236}">
                  <a16:creationId xmlns:a16="http://schemas.microsoft.com/office/drawing/2014/main" id="{11D62CD4-DDB0-113D-B644-CFD62AC1A8F0}"/>
                </a:ext>
              </a:extLst>
            </p:cNvPr>
            <p:cNvSpPr/>
            <p:nvPr/>
          </p:nvSpPr>
          <p:spPr>
            <a:xfrm>
              <a:off x="5421545" y="3563042"/>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Substitution </a:t>
              </a:r>
              <a:r>
                <a:rPr lang="de-DE" sz="1000" b="1" err="1">
                  <a:latin typeface="+mj-lt"/>
                </a:rPr>
                <a:t>Bisphosphonate</a:t>
              </a:r>
              <a:endParaRPr lang="de-DE" sz="1000">
                <a:latin typeface="+mj-lt"/>
              </a:endParaRPr>
            </a:p>
          </p:txBody>
        </p:sp>
        <p:sp>
          <p:nvSpPr>
            <p:cNvPr id="22" name="Rechteck 21">
              <a:extLst>
                <a:ext uri="{FF2B5EF4-FFF2-40B4-BE49-F238E27FC236}">
                  <a16:creationId xmlns:a16="http://schemas.microsoft.com/office/drawing/2014/main" id="{636C7E5D-9F95-2E1D-59F4-A0E0D0371D42}"/>
                </a:ext>
              </a:extLst>
            </p:cNvPr>
            <p:cNvSpPr/>
            <p:nvPr/>
          </p:nvSpPr>
          <p:spPr>
            <a:xfrm>
              <a:off x="3511938" y="4022986"/>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Infektionen / Fieber</a:t>
              </a:r>
              <a:endParaRPr lang="de-DE" sz="1000">
                <a:latin typeface="+mj-lt"/>
              </a:endParaRPr>
            </a:p>
          </p:txBody>
        </p:sp>
        <p:sp>
          <p:nvSpPr>
            <p:cNvPr id="23" name="Rechteck 22">
              <a:extLst>
                <a:ext uri="{FF2B5EF4-FFF2-40B4-BE49-F238E27FC236}">
                  <a16:creationId xmlns:a16="http://schemas.microsoft.com/office/drawing/2014/main" id="{1BA5436D-3AB6-3F15-C905-3F16E3A23624}"/>
                </a:ext>
              </a:extLst>
            </p:cNvPr>
            <p:cNvSpPr/>
            <p:nvPr/>
          </p:nvSpPr>
          <p:spPr>
            <a:xfrm>
              <a:off x="3511938" y="4338930"/>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Weitere Komorbiditäten</a:t>
              </a:r>
              <a:endParaRPr lang="de-DE" sz="1000">
                <a:latin typeface="+mj-lt"/>
              </a:endParaRPr>
            </a:p>
          </p:txBody>
        </p:sp>
        <p:sp>
          <p:nvSpPr>
            <p:cNvPr id="24" name="Rechteck 23">
              <a:extLst>
                <a:ext uri="{FF2B5EF4-FFF2-40B4-BE49-F238E27FC236}">
                  <a16:creationId xmlns:a16="http://schemas.microsoft.com/office/drawing/2014/main" id="{14DDDA62-60BA-DA4B-FDB1-6527C19B7353}"/>
                </a:ext>
              </a:extLst>
            </p:cNvPr>
            <p:cNvSpPr/>
            <p:nvPr/>
          </p:nvSpPr>
          <p:spPr>
            <a:xfrm>
              <a:off x="5421545" y="4022986"/>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err="1">
                  <a:latin typeface="+mj-lt"/>
                </a:rPr>
                <a:t>Antiinfektiva</a:t>
              </a:r>
              <a:r>
                <a:rPr lang="de-DE" sz="1000" b="1">
                  <a:latin typeface="+mj-lt"/>
                </a:rPr>
                <a:t>, Antipyretika</a:t>
              </a:r>
              <a:endParaRPr lang="de-DE" sz="1000">
                <a:latin typeface="+mj-lt"/>
              </a:endParaRPr>
            </a:p>
          </p:txBody>
        </p:sp>
        <p:sp>
          <p:nvSpPr>
            <p:cNvPr id="25" name="Rechteck 24">
              <a:extLst>
                <a:ext uri="{FF2B5EF4-FFF2-40B4-BE49-F238E27FC236}">
                  <a16:creationId xmlns:a16="http://schemas.microsoft.com/office/drawing/2014/main" id="{2033BBE7-7C18-F2E3-DFAF-09D82B3903C2}"/>
                </a:ext>
              </a:extLst>
            </p:cNvPr>
            <p:cNvSpPr/>
            <p:nvPr/>
          </p:nvSpPr>
          <p:spPr>
            <a:xfrm>
              <a:off x="5421545" y="4338930"/>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Angemessen behandeln</a:t>
              </a:r>
              <a:endParaRPr lang="de-DE" sz="1000">
                <a:latin typeface="+mj-lt"/>
              </a:endParaRPr>
            </a:p>
          </p:txBody>
        </p:sp>
        <p:sp>
          <p:nvSpPr>
            <p:cNvPr id="26" name="Rechteck 25">
              <a:extLst>
                <a:ext uri="{FF2B5EF4-FFF2-40B4-BE49-F238E27FC236}">
                  <a16:creationId xmlns:a16="http://schemas.microsoft.com/office/drawing/2014/main" id="{B74F04A1-8F94-B047-AB6A-A1E75DDB9426}"/>
                </a:ext>
              </a:extLst>
            </p:cNvPr>
            <p:cNvSpPr/>
            <p:nvPr/>
          </p:nvSpPr>
          <p:spPr>
            <a:xfrm>
              <a:off x="3511938" y="4654874"/>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Unerwünschte Arzneimittelwirkungen</a:t>
              </a:r>
              <a:endParaRPr lang="de-DE" sz="1000">
                <a:latin typeface="+mj-lt"/>
              </a:endParaRPr>
            </a:p>
          </p:txBody>
        </p:sp>
        <p:sp>
          <p:nvSpPr>
            <p:cNvPr id="27" name="Rechteck 26">
              <a:extLst>
                <a:ext uri="{FF2B5EF4-FFF2-40B4-BE49-F238E27FC236}">
                  <a16:creationId xmlns:a16="http://schemas.microsoft.com/office/drawing/2014/main" id="{1A13902B-B13E-CBD7-63CD-8668B0218ABD}"/>
                </a:ext>
              </a:extLst>
            </p:cNvPr>
            <p:cNvSpPr/>
            <p:nvPr/>
          </p:nvSpPr>
          <p:spPr>
            <a:xfrm>
              <a:off x="5421545" y="4654874"/>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Dosisreduktion / Umstellung erwägen</a:t>
              </a:r>
              <a:endParaRPr lang="de-DE" sz="1000">
                <a:latin typeface="+mj-lt"/>
              </a:endParaRPr>
            </a:p>
          </p:txBody>
        </p:sp>
        <p:sp>
          <p:nvSpPr>
            <p:cNvPr id="28" name="Rechteck 27">
              <a:extLst>
                <a:ext uri="{FF2B5EF4-FFF2-40B4-BE49-F238E27FC236}">
                  <a16:creationId xmlns:a16="http://schemas.microsoft.com/office/drawing/2014/main" id="{97FB4FE3-A547-D910-7F33-B2491A233BD2}"/>
                </a:ext>
              </a:extLst>
            </p:cNvPr>
            <p:cNvSpPr/>
            <p:nvPr/>
          </p:nvSpPr>
          <p:spPr>
            <a:xfrm>
              <a:off x="3511938" y="5114818"/>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Schlafstörungen</a:t>
              </a:r>
              <a:endParaRPr lang="de-DE" sz="1000">
                <a:latin typeface="+mj-lt"/>
              </a:endParaRPr>
            </a:p>
          </p:txBody>
        </p:sp>
        <p:sp>
          <p:nvSpPr>
            <p:cNvPr id="29" name="Rechteck 28">
              <a:extLst>
                <a:ext uri="{FF2B5EF4-FFF2-40B4-BE49-F238E27FC236}">
                  <a16:creationId xmlns:a16="http://schemas.microsoft.com/office/drawing/2014/main" id="{EF4247EF-DBA2-68B7-39B9-CDD7E872760E}"/>
                </a:ext>
              </a:extLst>
            </p:cNvPr>
            <p:cNvSpPr/>
            <p:nvPr/>
          </p:nvSpPr>
          <p:spPr>
            <a:xfrm>
              <a:off x="5421545" y="5114818"/>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Schlafhygiene, Sedativa</a:t>
              </a:r>
              <a:endParaRPr lang="de-DE" sz="1000">
                <a:latin typeface="+mj-lt"/>
              </a:endParaRPr>
            </a:p>
          </p:txBody>
        </p:sp>
        <p:sp>
          <p:nvSpPr>
            <p:cNvPr id="30" name="Rechteck 29">
              <a:extLst>
                <a:ext uri="{FF2B5EF4-FFF2-40B4-BE49-F238E27FC236}">
                  <a16:creationId xmlns:a16="http://schemas.microsoft.com/office/drawing/2014/main" id="{7996D7CC-44EB-7DCB-1858-926C5DACDCC6}"/>
                </a:ext>
              </a:extLst>
            </p:cNvPr>
            <p:cNvSpPr/>
            <p:nvPr/>
          </p:nvSpPr>
          <p:spPr>
            <a:xfrm>
              <a:off x="3511938" y="5430762"/>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Tumorerkrankungen</a:t>
              </a:r>
              <a:endParaRPr lang="de-DE" sz="1000">
                <a:latin typeface="+mj-lt"/>
              </a:endParaRPr>
            </a:p>
          </p:txBody>
        </p:sp>
        <p:sp>
          <p:nvSpPr>
            <p:cNvPr id="31" name="Rechteck 30">
              <a:extLst>
                <a:ext uri="{FF2B5EF4-FFF2-40B4-BE49-F238E27FC236}">
                  <a16:creationId xmlns:a16="http://schemas.microsoft.com/office/drawing/2014/main" id="{8CC6F32D-34F0-9700-4E90-E555782EAA08}"/>
                </a:ext>
              </a:extLst>
            </p:cNvPr>
            <p:cNvSpPr/>
            <p:nvPr/>
          </p:nvSpPr>
          <p:spPr>
            <a:xfrm>
              <a:off x="5421545" y="5430762"/>
              <a:ext cx="1656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Nach Leitlinien therapieren</a:t>
              </a:r>
              <a:endParaRPr lang="de-DE" sz="1000">
                <a:latin typeface="+mj-lt"/>
              </a:endParaRPr>
            </a:p>
          </p:txBody>
        </p:sp>
        <p:sp>
          <p:nvSpPr>
            <p:cNvPr id="32" name="Rechteck 31">
              <a:extLst>
                <a:ext uri="{FF2B5EF4-FFF2-40B4-BE49-F238E27FC236}">
                  <a16:creationId xmlns:a16="http://schemas.microsoft.com/office/drawing/2014/main" id="{00B0DB49-92B8-FA3D-3804-E5AE1535224C}"/>
                </a:ext>
              </a:extLst>
            </p:cNvPr>
            <p:cNvSpPr/>
            <p:nvPr/>
          </p:nvSpPr>
          <p:spPr>
            <a:xfrm>
              <a:off x="3511938" y="5746701"/>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Nebenwirkungen der Tumortherapie</a:t>
              </a:r>
              <a:endParaRPr lang="de-DE" sz="1000">
                <a:latin typeface="+mj-lt"/>
              </a:endParaRPr>
            </a:p>
          </p:txBody>
        </p:sp>
        <p:sp>
          <p:nvSpPr>
            <p:cNvPr id="33" name="Rechteck 32">
              <a:extLst>
                <a:ext uri="{FF2B5EF4-FFF2-40B4-BE49-F238E27FC236}">
                  <a16:creationId xmlns:a16="http://schemas.microsoft.com/office/drawing/2014/main" id="{514C8CA1-0E0C-FDD7-A1B2-9312922F6B2A}"/>
                </a:ext>
              </a:extLst>
            </p:cNvPr>
            <p:cNvSpPr/>
            <p:nvPr/>
          </p:nvSpPr>
          <p:spPr>
            <a:xfrm>
              <a:off x="5421545" y="5746701"/>
              <a:ext cx="1656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Gegebenenfalls ändern </a:t>
              </a:r>
              <a:r>
                <a:rPr lang="de-DE" sz="1000">
                  <a:latin typeface="+mj-lt"/>
                </a:rPr>
                <a:t>(falls kein Wirkungsverlust)</a:t>
              </a:r>
            </a:p>
          </p:txBody>
        </p:sp>
        <p:cxnSp>
          <p:nvCxnSpPr>
            <p:cNvPr id="35" name="Verbinder: gewinkelt 34">
              <a:extLst>
                <a:ext uri="{FF2B5EF4-FFF2-40B4-BE49-F238E27FC236}">
                  <a16:creationId xmlns:a16="http://schemas.microsoft.com/office/drawing/2014/main" id="{D285846E-8214-8B78-29E5-71AC4E2E6DC7}"/>
                </a:ext>
              </a:extLst>
            </p:cNvPr>
            <p:cNvCxnSpPr>
              <a:cxnSpLocks/>
              <a:stCxn id="10" idx="1"/>
            </p:cNvCxnSpPr>
            <p:nvPr/>
          </p:nvCxnSpPr>
          <p:spPr>
            <a:xfrm rot="10800000" flipV="1">
              <a:off x="3243522" y="1659322"/>
              <a:ext cx="268416" cy="4290870"/>
            </a:xfrm>
            <a:prstGeom prst="bentConnector2">
              <a:avLst/>
            </a:prstGeom>
            <a:ln w="19050">
              <a:solidFill>
                <a:srgbClr val="6DD17F"/>
              </a:solidFill>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65EF5690-9975-6DF0-8D13-9950007BC533}"/>
                </a:ext>
              </a:extLst>
            </p:cNvPr>
            <p:cNvCxnSpPr>
              <a:cxnSpLocks/>
            </p:cNvCxnSpPr>
            <p:nvPr/>
          </p:nvCxnSpPr>
          <p:spPr>
            <a:xfrm>
              <a:off x="3244064" y="1975266"/>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D03A29B5-ADBD-E280-A9B9-4F4FB5F6FD2E}"/>
                </a:ext>
              </a:extLst>
            </p:cNvPr>
            <p:cNvCxnSpPr>
              <a:cxnSpLocks/>
            </p:cNvCxnSpPr>
            <p:nvPr/>
          </p:nvCxnSpPr>
          <p:spPr>
            <a:xfrm>
              <a:off x="3244064" y="2363210"/>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9DEC20A0-E661-FF3D-C71C-28FECDB2A5D9}"/>
                </a:ext>
              </a:extLst>
            </p:cNvPr>
            <p:cNvCxnSpPr>
              <a:cxnSpLocks/>
            </p:cNvCxnSpPr>
            <p:nvPr/>
          </p:nvCxnSpPr>
          <p:spPr>
            <a:xfrm>
              <a:off x="3244064" y="2823154"/>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0979BCF1-AEA4-F221-2C96-3E9C5288435A}"/>
                </a:ext>
              </a:extLst>
            </p:cNvPr>
            <p:cNvCxnSpPr>
              <a:cxnSpLocks/>
            </p:cNvCxnSpPr>
            <p:nvPr/>
          </p:nvCxnSpPr>
          <p:spPr>
            <a:xfrm>
              <a:off x="3244064" y="3283098"/>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8DD2DF61-F60F-AE3B-28CC-CF64CD0FBF6B}"/>
                </a:ext>
              </a:extLst>
            </p:cNvPr>
            <p:cNvCxnSpPr>
              <a:cxnSpLocks/>
            </p:cNvCxnSpPr>
            <p:nvPr/>
          </p:nvCxnSpPr>
          <p:spPr>
            <a:xfrm>
              <a:off x="3244064" y="3743042"/>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00E70A96-7B97-1344-2C69-AE463C531F9D}"/>
                </a:ext>
              </a:extLst>
            </p:cNvPr>
            <p:cNvCxnSpPr>
              <a:cxnSpLocks/>
            </p:cNvCxnSpPr>
            <p:nvPr/>
          </p:nvCxnSpPr>
          <p:spPr>
            <a:xfrm flipV="1">
              <a:off x="5174488" y="1973986"/>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B9610E79-2292-9B0D-CD90-C7D1363D24CD}"/>
                </a:ext>
              </a:extLst>
            </p:cNvPr>
            <p:cNvCxnSpPr>
              <a:cxnSpLocks/>
            </p:cNvCxnSpPr>
            <p:nvPr/>
          </p:nvCxnSpPr>
          <p:spPr>
            <a:xfrm flipV="1">
              <a:off x="5174488" y="2361930"/>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72EDC48E-EE3F-76DB-3A3D-85DD5A3A9C84}"/>
                </a:ext>
              </a:extLst>
            </p:cNvPr>
            <p:cNvCxnSpPr>
              <a:cxnSpLocks/>
            </p:cNvCxnSpPr>
            <p:nvPr/>
          </p:nvCxnSpPr>
          <p:spPr>
            <a:xfrm>
              <a:off x="3245647" y="5926701"/>
              <a:ext cx="268417"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5" name="Gerade Verbindung mit Pfeil 54">
              <a:extLst>
                <a:ext uri="{FF2B5EF4-FFF2-40B4-BE49-F238E27FC236}">
                  <a16:creationId xmlns:a16="http://schemas.microsoft.com/office/drawing/2014/main" id="{D16EE5D4-5D91-D391-410E-5C38E2C3DEA7}"/>
                </a:ext>
              </a:extLst>
            </p:cNvPr>
            <p:cNvCxnSpPr>
              <a:cxnSpLocks/>
            </p:cNvCxnSpPr>
            <p:nvPr/>
          </p:nvCxnSpPr>
          <p:spPr>
            <a:xfrm>
              <a:off x="3244064" y="4130986"/>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6" name="Gerade Verbindung mit Pfeil 55">
              <a:extLst>
                <a:ext uri="{FF2B5EF4-FFF2-40B4-BE49-F238E27FC236}">
                  <a16:creationId xmlns:a16="http://schemas.microsoft.com/office/drawing/2014/main" id="{E0FA11AA-8E82-0BA5-F226-4F65D652DADB}"/>
                </a:ext>
              </a:extLst>
            </p:cNvPr>
            <p:cNvCxnSpPr>
              <a:cxnSpLocks/>
            </p:cNvCxnSpPr>
            <p:nvPr/>
          </p:nvCxnSpPr>
          <p:spPr>
            <a:xfrm>
              <a:off x="3244064" y="4446930"/>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7" name="Gerade Verbindung mit Pfeil 56">
              <a:extLst>
                <a:ext uri="{FF2B5EF4-FFF2-40B4-BE49-F238E27FC236}">
                  <a16:creationId xmlns:a16="http://schemas.microsoft.com/office/drawing/2014/main" id="{3C2F3233-B4AA-D562-2212-DD1FC851CE15}"/>
                </a:ext>
              </a:extLst>
            </p:cNvPr>
            <p:cNvCxnSpPr>
              <a:cxnSpLocks/>
            </p:cNvCxnSpPr>
            <p:nvPr/>
          </p:nvCxnSpPr>
          <p:spPr>
            <a:xfrm>
              <a:off x="3244064" y="4834874"/>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B5AD5E0B-5A02-3675-87BD-DA36C0B34EA8}"/>
                </a:ext>
              </a:extLst>
            </p:cNvPr>
            <p:cNvCxnSpPr>
              <a:cxnSpLocks/>
            </p:cNvCxnSpPr>
            <p:nvPr/>
          </p:nvCxnSpPr>
          <p:spPr>
            <a:xfrm>
              <a:off x="3244064" y="5538762"/>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9" name="Gerade Verbindung mit Pfeil 58">
              <a:extLst>
                <a:ext uri="{FF2B5EF4-FFF2-40B4-BE49-F238E27FC236}">
                  <a16:creationId xmlns:a16="http://schemas.microsoft.com/office/drawing/2014/main" id="{55A8527D-9D7F-3CEA-5946-E48E6264AB48}"/>
                </a:ext>
              </a:extLst>
            </p:cNvPr>
            <p:cNvCxnSpPr>
              <a:cxnSpLocks/>
            </p:cNvCxnSpPr>
            <p:nvPr/>
          </p:nvCxnSpPr>
          <p:spPr>
            <a:xfrm>
              <a:off x="3244064" y="5222818"/>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65" name="Verbinder: gewinkelt 64">
              <a:extLst>
                <a:ext uri="{FF2B5EF4-FFF2-40B4-BE49-F238E27FC236}">
                  <a16:creationId xmlns:a16="http://schemas.microsoft.com/office/drawing/2014/main" id="{8AB6F8D9-C147-3E28-66A4-6A6E6831182E}"/>
                </a:ext>
              </a:extLst>
            </p:cNvPr>
            <p:cNvCxnSpPr>
              <a:cxnSpLocks/>
              <a:stCxn id="11" idx="1"/>
            </p:cNvCxnSpPr>
            <p:nvPr/>
          </p:nvCxnSpPr>
          <p:spPr>
            <a:xfrm rot="10800000" flipV="1">
              <a:off x="7238064" y="1659322"/>
              <a:ext cx="270000" cy="2809040"/>
            </a:xfrm>
            <a:prstGeom prst="bentConnector2">
              <a:avLst/>
            </a:prstGeom>
            <a:ln w="19050">
              <a:solidFill>
                <a:srgbClr val="6DD17F"/>
              </a:solidFill>
            </a:ln>
          </p:spPr>
          <p:style>
            <a:lnRef idx="1">
              <a:schemeClr val="dk1"/>
            </a:lnRef>
            <a:fillRef idx="0">
              <a:schemeClr val="dk1"/>
            </a:fillRef>
            <a:effectRef idx="0">
              <a:schemeClr val="dk1"/>
            </a:effectRef>
            <a:fontRef idx="minor">
              <a:schemeClr val="tx1"/>
            </a:fontRef>
          </p:style>
        </p:cxnSp>
        <p:sp>
          <p:nvSpPr>
            <p:cNvPr id="67" name="Rechteck 66">
              <a:extLst>
                <a:ext uri="{FF2B5EF4-FFF2-40B4-BE49-F238E27FC236}">
                  <a16:creationId xmlns:a16="http://schemas.microsoft.com/office/drawing/2014/main" id="{23D306EA-0589-38AC-63BC-E8578EB304A5}"/>
                </a:ext>
              </a:extLst>
            </p:cNvPr>
            <p:cNvSpPr/>
            <p:nvPr/>
          </p:nvSpPr>
          <p:spPr>
            <a:xfrm>
              <a:off x="7508064" y="1838091"/>
              <a:ext cx="3564000" cy="216000"/>
            </a:xfrm>
            <a:prstGeom prst="rect">
              <a:avLst/>
            </a:prstGeom>
            <a:solidFill>
              <a:srgbClr val="2F4E7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100" b="1">
                  <a:solidFill>
                    <a:schemeClr val="bg1"/>
                  </a:solidFill>
                </a:rPr>
                <a:t>Nicht medikamentös</a:t>
              </a:r>
              <a:endParaRPr lang="de-DE" sz="1100">
                <a:solidFill>
                  <a:schemeClr val="bg1"/>
                </a:solidFill>
              </a:endParaRPr>
            </a:p>
          </p:txBody>
        </p:sp>
        <p:sp>
          <p:nvSpPr>
            <p:cNvPr id="68" name="Rechteck 67">
              <a:extLst>
                <a:ext uri="{FF2B5EF4-FFF2-40B4-BE49-F238E27FC236}">
                  <a16:creationId xmlns:a16="http://schemas.microsoft.com/office/drawing/2014/main" id="{4DBB541C-F8DE-B324-DDC0-3BC673A4BBB0}"/>
                </a:ext>
              </a:extLst>
            </p:cNvPr>
            <p:cNvSpPr/>
            <p:nvPr/>
          </p:nvSpPr>
          <p:spPr>
            <a:xfrm>
              <a:off x="7508064" y="4360363"/>
              <a:ext cx="3564000" cy="216000"/>
            </a:xfrm>
            <a:prstGeom prst="rect">
              <a:avLst/>
            </a:prstGeom>
            <a:solidFill>
              <a:srgbClr val="2F4E7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100" b="1">
                  <a:solidFill>
                    <a:schemeClr val="bg1"/>
                  </a:solidFill>
                </a:rPr>
                <a:t>Medikamentös</a:t>
              </a:r>
              <a:endParaRPr lang="de-DE" sz="1100">
                <a:solidFill>
                  <a:schemeClr val="bg1"/>
                </a:solidFill>
              </a:endParaRPr>
            </a:p>
          </p:txBody>
        </p:sp>
        <p:cxnSp>
          <p:nvCxnSpPr>
            <p:cNvPr id="69" name="Gerade Verbindung mit Pfeil 68">
              <a:extLst>
                <a:ext uri="{FF2B5EF4-FFF2-40B4-BE49-F238E27FC236}">
                  <a16:creationId xmlns:a16="http://schemas.microsoft.com/office/drawing/2014/main" id="{02A81E1D-C6B1-CFDA-E206-E5D427E342D2}"/>
                </a:ext>
              </a:extLst>
            </p:cNvPr>
            <p:cNvCxnSpPr>
              <a:cxnSpLocks/>
            </p:cNvCxnSpPr>
            <p:nvPr/>
          </p:nvCxnSpPr>
          <p:spPr>
            <a:xfrm>
              <a:off x="7239647" y="1946091"/>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8E53BE20-F8CB-C940-FB61-A84DB5777B98}"/>
                </a:ext>
              </a:extLst>
            </p:cNvPr>
            <p:cNvCxnSpPr>
              <a:cxnSpLocks/>
            </p:cNvCxnSpPr>
            <p:nvPr/>
          </p:nvCxnSpPr>
          <p:spPr>
            <a:xfrm>
              <a:off x="7239647" y="4468363"/>
              <a:ext cx="270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sp>
          <p:nvSpPr>
            <p:cNvPr id="71" name="Rechteck 70">
              <a:extLst>
                <a:ext uri="{FF2B5EF4-FFF2-40B4-BE49-F238E27FC236}">
                  <a16:creationId xmlns:a16="http://schemas.microsoft.com/office/drawing/2014/main" id="{BC332149-3D83-AB87-725D-BCCC6B9F969C}"/>
                </a:ext>
              </a:extLst>
            </p:cNvPr>
            <p:cNvSpPr/>
            <p:nvPr/>
          </p:nvSpPr>
          <p:spPr>
            <a:xfrm>
              <a:off x="7816825" y="2183210"/>
              <a:ext cx="1512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Körperliches Training</a:t>
              </a:r>
              <a:endParaRPr lang="de-DE" sz="1000">
                <a:latin typeface="+mj-lt"/>
              </a:endParaRPr>
            </a:p>
          </p:txBody>
        </p:sp>
        <p:sp>
          <p:nvSpPr>
            <p:cNvPr id="72" name="Rechteck 71">
              <a:extLst>
                <a:ext uri="{FF2B5EF4-FFF2-40B4-BE49-F238E27FC236}">
                  <a16:creationId xmlns:a16="http://schemas.microsoft.com/office/drawing/2014/main" id="{108FFCB3-FE20-7482-11D8-B794B7018521}"/>
                </a:ext>
              </a:extLst>
            </p:cNvPr>
            <p:cNvSpPr/>
            <p:nvPr/>
          </p:nvSpPr>
          <p:spPr>
            <a:xfrm>
              <a:off x="7816825" y="2487154"/>
              <a:ext cx="1512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Psychoedukation / Beratung</a:t>
              </a:r>
              <a:endParaRPr lang="de-DE" sz="1000">
                <a:latin typeface="+mj-lt"/>
              </a:endParaRPr>
            </a:p>
          </p:txBody>
        </p:sp>
        <p:sp>
          <p:nvSpPr>
            <p:cNvPr id="73" name="Rechteck 72">
              <a:extLst>
                <a:ext uri="{FF2B5EF4-FFF2-40B4-BE49-F238E27FC236}">
                  <a16:creationId xmlns:a16="http://schemas.microsoft.com/office/drawing/2014/main" id="{54B6A32E-CA71-85A6-00E1-4FC8D356A6B3}"/>
                </a:ext>
              </a:extLst>
            </p:cNvPr>
            <p:cNvSpPr/>
            <p:nvPr/>
          </p:nvSpPr>
          <p:spPr>
            <a:xfrm>
              <a:off x="7816825" y="2935098"/>
              <a:ext cx="1512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Aktivitäts- und Energie-management</a:t>
              </a:r>
              <a:endParaRPr lang="de-DE" sz="1000">
                <a:latin typeface="+mj-lt"/>
              </a:endParaRPr>
            </a:p>
          </p:txBody>
        </p:sp>
        <p:sp>
          <p:nvSpPr>
            <p:cNvPr id="74" name="Rechteck 73">
              <a:extLst>
                <a:ext uri="{FF2B5EF4-FFF2-40B4-BE49-F238E27FC236}">
                  <a16:creationId xmlns:a16="http://schemas.microsoft.com/office/drawing/2014/main" id="{1A476192-6DFB-457A-EED8-2D083CB4B094}"/>
                </a:ext>
              </a:extLst>
            </p:cNvPr>
            <p:cNvSpPr/>
            <p:nvPr/>
          </p:nvSpPr>
          <p:spPr>
            <a:xfrm>
              <a:off x="7816825" y="3383042"/>
              <a:ext cx="1512000" cy="54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(Kognitive) Verhaltenstherapie</a:t>
              </a:r>
              <a:endParaRPr lang="de-DE" sz="1000">
                <a:latin typeface="+mj-lt"/>
              </a:endParaRPr>
            </a:p>
          </p:txBody>
        </p:sp>
        <p:sp>
          <p:nvSpPr>
            <p:cNvPr id="75" name="Rechteck 74">
              <a:extLst>
                <a:ext uri="{FF2B5EF4-FFF2-40B4-BE49-F238E27FC236}">
                  <a16:creationId xmlns:a16="http://schemas.microsoft.com/office/drawing/2014/main" id="{65825460-542E-3F07-0913-ADD08E0D0C33}"/>
                </a:ext>
              </a:extLst>
            </p:cNvPr>
            <p:cNvSpPr/>
            <p:nvPr/>
          </p:nvSpPr>
          <p:spPr>
            <a:xfrm>
              <a:off x="9560064" y="2935098"/>
              <a:ext cx="1512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Kräfte einteilen, Entspannung, Genuss</a:t>
              </a:r>
              <a:endParaRPr lang="de-DE" sz="1000">
                <a:latin typeface="+mj-lt"/>
              </a:endParaRPr>
            </a:p>
          </p:txBody>
        </p:sp>
        <p:sp>
          <p:nvSpPr>
            <p:cNvPr id="76" name="Rechteck 75">
              <a:extLst>
                <a:ext uri="{FF2B5EF4-FFF2-40B4-BE49-F238E27FC236}">
                  <a16:creationId xmlns:a16="http://schemas.microsoft.com/office/drawing/2014/main" id="{830D7493-DB4F-515D-396E-63F08F11B423}"/>
                </a:ext>
              </a:extLst>
            </p:cNvPr>
            <p:cNvSpPr/>
            <p:nvPr/>
          </p:nvSpPr>
          <p:spPr>
            <a:xfrm>
              <a:off x="9560064" y="3383042"/>
              <a:ext cx="1512000" cy="54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Adäquatere Bewertung und bessere Akzeptanz der eigenen Situation</a:t>
              </a:r>
              <a:endParaRPr lang="de-DE" sz="1000">
                <a:latin typeface="+mj-lt"/>
              </a:endParaRPr>
            </a:p>
          </p:txBody>
        </p:sp>
        <p:cxnSp>
          <p:nvCxnSpPr>
            <p:cNvPr id="78" name="Gerader Verbinder 77">
              <a:extLst>
                <a:ext uri="{FF2B5EF4-FFF2-40B4-BE49-F238E27FC236}">
                  <a16:creationId xmlns:a16="http://schemas.microsoft.com/office/drawing/2014/main" id="{B49DBC79-7F49-3D93-C120-B567147BF822}"/>
                </a:ext>
              </a:extLst>
            </p:cNvPr>
            <p:cNvCxnSpPr>
              <a:cxnSpLocks/>
            </p:cNvCxnSpPr>
            <p:nvPr/>
          </p:nvCxnSpPr>
          <p:spPr>
            <a:xfrm>
              <a:off x="7585585" y="2054091"/>
              <a:ext cx="0" cy="1598951"/>
            </a:xfrm>
            <a:prstGeom prst="line">
              <a:avLst/>
            </a:prstGeom>
            <a:ln w="19050">
              <a:solidFill>
                <a:srgbClr val="6DD17F"/>
              </a:solidFill>
            </a:ln>
          </p:spPr>
          <p:style>
            <a:lnRef idx="1">
              <a:schemeClr val="dk1"/>
            </a:lnRef>
            <a:fillRef idx="0">
              <a:schemeClr val="dk1"/>
            </a:fillRef>
            <a:effectRef idx="0">
              <a:schemeClr val="dk1"/>
            </a:effectRef>
            <a:fontRef idx="minor">
              <a:schemeClr val="tx1"/>
            </a:fontRef>
          </p:style>
        </p:cxnSp>
        <p:cxnSp>
          <p:nvCxnSpPr>
            <p:cNvPr id="79" name="Gerade Verbindung mit Pfeil 78">
              <a:extLst>
                <a:ext uri="{FF2B5EF4-FFF2-40B4-BE49-F238E27FC236}">
                  <a16:creationId xmlns:a16="http://schemas.microsoft.com/office/drawing/2014/main" id="{10698CF0-0D10-EA0F-2A3E-413B4E34DAE6}"/>
                </a:ext>
              </a:extLst>
            </p:cNvPr>
            <p:cNvCxnSpPr>
              <a:cxnSpLocks/>
            </p:cNvCxnSpPr>
            <p:nvPr/>
          </p:nvCxnSpPr>
          <p:spPr>
            <a:xfrm flipV="1">
              <a:off x="9326064" y="3111783"/>
              <a:ext cx="234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1419E2D0-F20C-866B-7A0E-930E7DA1DB0C}"/>
                </a:ext>
              </a:extLst>
            </p:cNvPr>
            <p:cNvCxnSpPr>
              <a:cxnSpLocks/>
            </p:cNvCxnSpPr>
            <p:nvPr/>
          </p:nvCxnSpPr>
          <p:spPr>
            <a:xfrm flipV="1">
              <a:off x="9326064" y="3653042"/>
              <a:ext cx="234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sp>
          <p:nvSpPr>
            <p:cNvPr id="89" name="Rechteck 88">
              <a:extLst>
                <a:ext uri="{FF2B5EF4-FFF2-40B4-BE49-F238E27FC236}">
                  <a16:creationId xmlns:a16="http://schemas.microsoft.com/office/drawing/2014/main" id="{91310881-09EB-0879-B49B-6C150C40AD94}"/>
                </a:ext>
              </a:extLst>
            </p:cNvPr>
            <p:cNvSpPr/>
            <p:nvPr/>
          </p:nvSpPr>
          <p:spPr>
            <a:xfrm>
              <a:off x="7816825" y="4685564"/>
              <a:ext cx="1512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err="1">
                  <a:latin typeface="+mj-lt"/>
                </a:rPr>
                <a:t>Phytopharmaka</a:t>
              </a:r>
              <a:endParaRPr lang="de-DE" sz="1000">
                <a:latin typeface="+mj-lt"/>
              </a:endParaRPr>
            </a:p>
          </p:txBody>
        </p:sp>
        <p:sp>
          <p:nvSpPr>
            <p:cNvPr id="90" name="Rechteck 89">
              <a:extLst>
                <a:ext uri="{FF2B5EF4-FFF2-40B4-BE49-F238E27FC236}">
                  <a16:creationId xmlns:a16="http://schemas.microsoft.com/office/drawing/2014/main" id="{14EA3ED9-6118-71E4-37C8-05039B998FBF}"/>
                </a:ext>
              </a:extLst>
            </p:cNvPr>
            <p:cNvSpPr/>
            <p:nvPr/>
          </p:nvSpPr>
          <p:spPr>
            <a:xfrm>
              <a:off x="9560064" y="4684168"/>
              <a:ext cx="1512000" cy="216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P. Ginseng, </a:t>
              </a:r>
              <a:r>
                <a:rPr lang="de-DE" sz="1000" b="1" err="1">
                  <a:latin typeface="+mj-lt"/>
                </a:rPr>
                <a:t>Guaraná</a:t>
              </a:r>
              <a:endParaRPr lang="de-DE" sz="1000">
                <a:latin typeface="+mj-lt"/>
              </a:endParaRPr>
            </a:p>
          </p:txBody>
        </p:sp>
        <p:sp>
          <p:nvSpPr>
            <p:cNvPr id="91" name="Rechteck 90">
              <a:extLst>
                <a:ext uri="{FF2B5EF4-FFF2-40B4-BE49-F238E27FC236}">
                  <a16:creationId xmlns:a16="http://schemas.microsoft.com/office/drawing/2014/main" id="{18D91D40-FE85-DC0B-D61C-35540C518E23}"/>
                </a:ext>
              </a:extLst>
            </p:cNvPr>
            <p:cNvSpPr/>
            <p:nvPr/>
          </p:nvSpPr>
          <p:spPr>
            <a:xfrm>
              <a:off x="9560064" y="4945434"/>
              <a:ext cx="1512000" cy="72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err="1">
                  <a:latin typeface="+mj-lt"/>
                </a:rPr>
                <a:t>Prednisolon</a:t>
              </a:r>
              <a:r>
                <a:rPr lang="de-DE" sz="1000" b="1">
                  <a:latin typeface="+mj-lt"/>
                </a:rPr>
                <a:t>, </a:t>
              </a:r>
            </a:p>
            <a:p>
              <a:pPr algn="ctr"/>
              <a:r>
                <a:rPr lang="de-DE" sz="1000" b="1">
                  <a:latin typeface="+mj-lt"/>
                </a:rPr>
                <a:t>1–2 Wochen (vor allem in fortgeschrittener Palliativsituation)</a:t>
              </a:r>
              <a:endParaRPr lang="de-DE" sz="1000">
                <a:latin typeface="+mj-lt"/>
              </a:endParaRPr>
            </a:p>
          </p:txBody>
        </p:sp>
        <p:sp>
          <p:nvSpPr>
            <p:cNvPr id="92" name="Rechteck 91">
              <a:extLst>
                <a:ext uri="{FF2B5EF4-FFF2-40B4-BE49-F238E27FC236}">
                  <a16:creationId xmlns:a16="http://schemas.microsoft.com/office/drawing/2014/main" id="{A7C2B4B7-E650-64B8-397D-A174813D78BE}"/>
                </a:ext>
              </a:extLst>
            </p:cNvPr>
            <p:cNvSpPr/>
            <p:nvPr/>
          </p:nvSpPr>
          <p:spPr>
            <a:xfrm>
              <a:off x="7816825" y="4946133"/>
              <a:ext cx="1512000" cy="72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Kortikosteroide</a:t>
              </a:r>
              <a:endParaRPr lang="de-DE" sz="1000">
                <a:latin typeface="+mj-lt"/>
              </a:endParaRPr>
            </a:p>
          </p:txBody>
        </p:sp>
        <p:sp>
          <p:nvSpPr>
            <p:cNvPr id="93" name="Rechteck 92">
              <a:extLst>
                <a:ext uri="{FF2B5EF4-FFF2-40B4-BE49-F238E27FC236}">
                  <a16:creationId xmlns:a16="http://schemas.microsoft.com/office/drawing/2014/main" id="{DACF8FFB-A54A-BF88-AEA5-A2E9797A84F3}"/>
                </a:ext>
              </a:extLst>
            </p:cNvPr>
            <p:cNvSpPr/>
            <p:nvPr/>
          </p:nvSpPr>
          <p:spPr>
            <a:xfrm>
              <a:off x="7816825" y="5746701"/>
              <a:ext cx="1512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„Off-label“</a:t>
              </a:r>
            </a:p>
            <a:p>
              <a:pPr algn="ctr"/>
              <a:r>
                <a:rPr lang="de-DE" sz="1000" b="1">
                  <a:latin typeface="+mj-lt"/>
                </a:rPr>
                <a:t>(Stimulantien / TRH)</a:t>
              </a:r>
              <a:endParaRPr lang="de-DE" sz="1000">
                <a:latin typeface="+mj-lt"/>
              </a:endParaRPr>
            </a:p>
          </p:txBody>
        </p:sp>
        <p:sp>
          <p:nvSpPr>
            <p:cNvPr id="94" name="Rechteck 93">
              <a:extLst>
                <a:ext uri="{FF2B5EF4-FFF2-40B4-BE49-F238E27FC236}">
                  <a16:creationId xmlns:a16="http://schemas.microsoft.com/office/drawing/2014/main" id="{30BBDE6C-FCCB-898D-FAEB-377AB397A716}"/>
                </a:ext>
              </a:extLst>
            </p:cNvPr>
            <p:cNvSpPr/>
            <p:nvPr/>
          </p:nvSpPr>
          <p:spPr>
            <a:xfrm>
              <a:off x="9560064" y="5746701"/>
              <a:ext cx="1512000" cy="360000"/>
            </a:xfrm>
            <a:prstGeom prst="rect">
              <a:avLst/>
            </a:prstGeom>
            <a:solidFill>
              <a:srgbClr val="2F4E7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de-DE" sz="1000" b="1">
                  <a:latin typeface="+mj-lt"/>
                </a:rPr>
                <a:t>Methylphenidat, </a:t>
              </a:r>
              <a:r>
                <a:rPr lang="de-DE" sz="1000" b="1" err="1">
                  <a:latin typeface="+mj-lt"/>
                </a:rPr>
                <a:t>Modafinil</a:t>
              </a:r>
              <a:r>
                <a:rPr lang="de-DE" sz="1000" b="1">
                  <a:latin typeface="+mj-lt"/>
                </a:rPr>
                <a:t>, TRH</a:t>
              </a:r>
              <a:endParaRPr lang="de-DE" sz="1000">
                <a:latin typeface="+mj-lt"/>
              </a:endParaRPr>
            </a:p>
          </p:txBody>
        </p:sp>
        <p:cxnSp>
          <p:nvCxnSpPr>
            <p:cNvPr id="95" name="Gerader Verbinder 94">
              <a:extLst>
                <a:ext uri="{FF2B5EF4-FFF2-40B4-BE49-F238E27FC236}">
                  <a16:creationId xmlns:a16="http://schemas.microsoft.com/office/drawing/2014/main" id="{46CD1A25-48EE-44F9-2CF0-47B28DB1C681}"/>
                </a:ext>
              </a:extLst>
            </p:cNvPr>
            <p:cNvCxnSpPr>
              <a:cxnSpLocks/>
            </p:cNvCxnSpPr>
            <p:nvPr/>
          </p:nvCxnSpPr>
          <p:spPr>
            <a:xfrm>
              <a:off x="7585585" y="4576363"/>
              <a:ext cx="10720" cy="1345793"/>
            </a:xfrm>
            <a:prstGeom prst="line">
              <a:avLst/>
            </a:prstGeom>
            <a:ln w="19050">
              <a:solidFill>
                <a:srgbClr val="6DD17F"/>
              </a:solidFill>
            </a:ln>
          </p:spPr>
          <p:style>
            <a:lnRef idx="1">
              <a:schemeClr val="dk1"/>
            </a:lnRef>
            <a:fillRef idx="0">
              <a:schemeClr val="dk1"/>
            </a:fillRef>
            <a:effectRef idx="0">
              <a:schemeClr val="dk1"/>
            </a:effectRef>
            <a:fontRef idx="minor">
              <a:schemeClr val="tx1"/>
            </a:fontRef>
          </p:style>
        </p:cxnSp>
        <p:cxnSp>
          <p:nvCxnSpPr>
            <p:cNvPr id="96" name="Gerade Verbindung mit Pfeil 95">
              <a:extLst>
                <a:ext uri="{FF2B5EF4-FFF2-40B4-BE49-F238E27FC236}">
                  <a16:creationId xmlns:a16="http://schemas.microsoft.com/office/drawing/2014/main" id="{24EC9AA4-C4B2-BFD9-4D8F-066A18A6B19C}"/>
                </a:ext>
              </a:extLst>
            </p:cNvPr>
            <p:cNvCxnSpPr>
              <a:cxnSpLocks/>
              <a:endCxn id="93" idx="1"/>
            </p:cNvCxnSpPr>
            <p:nvPr/>
          </p:nvCxnSpPr>
          <p:spPr>
            <a:xfrm>
              <a:off x="7607025" y="5922156"/>
              <a:ext cx="209800" cy="4545"/>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97" name="Gerade Verbindung mit Pfeil 96">
              <a:extLst>
                <a:ext uri="{FF2B5EF4-FFF2-40B4-BE49-F238E27FC236}">
                  <a16:creationId xmlns:a16="http://schemas.microsoft.com/office/drawing/2014/main" id="{3364FDA5-9157-8973-76F6-B6D9339C8086}"/>
                </a:ext>
              </a:extLst>
            </p:cNvPr>
            <p:cNvCxnSpPr>
              <a:cxnSpLocks/>
            </p:cNvCxnSpPr>
            <p:nvPr/>
          </p:nvCxnSpPr>
          <p:spPr>
            <a:xfrm>
              <a:off x="7596305" y="5257441"/>
              <a:ext cx="22052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98" name="Gerade Verbindung mit Pfeil 97">
              <a:extLst>
                <a:ext uri="{FF2B5EF4-FFF2-40B4-BE49-F238E27FC236}">
                  <a16:creationId xmlns:a16="http://schemas.microsoft.com/office/drawing/2014/main" id="{8E119A0A-E4EB-B267-46E9-340F2CDF6CA0}"/>
                </a:ext>
              </a:extLst>
            </p:cNvPr>
            <p:cNvCxnSpPr>
              <a:cxnSpLocks/>
            </p:cNvCxnSpPr>
            <p:nvPr/>
          </p:nvCxnSpPr>
          <p:spPr>
            <a:xfrm>
              <a:off x="7596305" y="4768368"/>
              <a:ext cx="22052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 name="Gerade Verbindung mit Pfeil 4">
              <a:extLst>
                <a:ext uri="{FF2B5EF4-FFF2-40B4-BE49-F238E27FC236}">
                  <a16:creationId xmlns:a16="http://schemas.microsoft.com/office/drawing/2014/main" id="{D6B51945-B49E-DB0F-3653-3A9D415E8430}"/>
                </a:ext>
              </a:extLst>
            </p:cNvPr>
            <p:cNvCxnSpPr>
              <a:cxnSpLocks/>
            </p:cNvCxnSpPr>
            <p:nvPr/>
          </p:nvCxnSpPr>
          <p:spPr>
            <a:xfrm flipV="1">
              <a:off x="9326064" y="4768368"/>
              <a:ext cx="234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6" name="Gerade Verbindung mit Pfeil 5">
              <a:extLst>
                <a:ext uri="{FF2B5EF4-FFF2-40B4-BE49-F238E27FC236}">
                  <a16:creationId xmlns:a16="http://schemas.microsoft.com/office/drawing/2014/main" id="{F8DD1E4A-CF93-CB4A-C490-1ACF74425FEC}"/>
                </a:ext>
              </a:extLst>
            </p:cNvPr>
            <p:cNvCxnSpPr>
              <a:cxnSpLocks/>
            </p:cNvCxnSpPr>
            <p:nvPr/>
          </p:nvCxnSpPr>
          <p:spPr>
            <a:xfrm flipV="1">
              <a:off x="9326064" y="5253491"/>
              <a:ext cx="234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D1C26038-7896-B537-8BC0-0E022D30E9D8}"/>
                </a:ext>
              </a:extLst>
            </p:cNvPr>
            <p:cNvCxnSpPr>
              <a:cxnSpLocks/>
            </p:cNvCxnSpPr>
            <p:nvPr/>
          </p:nvCxnSpPr>
          <p:spPr>
            <a:xfrm flipV="1">
              <a:off x="9326064" y="5922156"/>
              <a:ext cx="23400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AE1A6EB9-1440-C5BF-9FB7-521B7E5325FC}"/>
                </a:ext>
              </a:extLst>
            </p:cNvPr>
            <p:cNvCxnSpPr>
              <a:cxnSpLocks/>
            </p:cNvCxnSpPr>
            <p:nvPr/>
          </p:nvCxnSpPr>
          <p:spPr>
            <a:xfrm flipV="1">
              <a:off x="5174488" y="2821874"/>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F756AA0F-EEC5-F890-EF34-919136833712}"/>
                </a:ext>
              </a:extLst>
            </p:cNvPr>
            <p:cNvCxnSpPr>
              <a:cxnSpLocks/>
            </p:cNvCxnSpPr>
            <p:nvPr/>
          </p:nvCxnSpPr>
          <p:spPr>
            <a:xfrm flipV="1">
              <a:off x="5174488" y="3281818"/>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3A8131CE-A268-D61C-E5E8-B3541DECF62D}"/>
                </a:ext>
              </a:extLst>
            </p:cNvPr>
            <p:cNvCxnSpPr>
              <a:cxnSpLocks/>
            </p:cNvCxnSpPr>
            <p:nvPr/>
          </p:nvCxnSpPr>
          <p:spPr>
            <a:xfrm flipV="1">
              <a:off x="5174488" y="3741762"/>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C243FCEE-76A2-D4C3-01BE-8018A0E3FB86}"/>
                </a:ext>
              </a:extLst>
            </p:cNvPr>
            <p:cNvCxnSpPr>
              <a:cxnSpLocks/>
            </p:cNvCxnSpPr>
            <p:nvPr/>
          </p:nvCxnSpPr>
          <p:spPr>
            <a:xfrm flipV="1">
              <a:off x="5174488" y="4129706"/>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22152581-DA62-D26E-2416-01BBD85F7431}"/>
                </a:ext>
              </a:extLst>
            </p:cNvPr>
            <p:cNvCxnSpPr>
              <a:cxnSpLocks/>
            </p:cNvCxnSpPr>
            <p:nvPr/>
          </p:nvCxnSpPr>
          <p:spPr>
            <a:xfrm flipV="1">
              <a:off x="5174488" y="4445650"/>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BEE9E5AC-862F-AB71-2373-425145CAA056}"/>
                </a:ext>
              </a:extLst>
            </p:cNvPr>
            <p:cNvCxnSpPr>
              <a:cxnSpLocks/>
            </p:cNvCxnSpPr>
            <p:nvPr/>
          </p:nvCxnSpPr>
          <p:spPr>
            <a:xfrm flipV="1">
              <a:off x="5174488" y="4833594"/>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D05A0994-1375-B25C-FEB5-F4506FE448ED}"/>
                </a:ext>
              </a:extLst>
            </p:cNvPr>
            <p:cNvCxnSpPr>
              <a:cxnSpLocks/>
            </p:cNvCxnSpPr>
            <p:nvPr/>
          </p:nvCxnSpPr>
          <p:spPr>
            <a:xfrm flipV="1">
              <a:off x="5174488" y="5221538"/>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49" name="Gerade Verbindung mit Pfeil 48">
              <a:extLst>
                <a:ext uri="{FF2B5EF4-FFF2-40B4-BE49-F238E27FC236}">
                  <a16:creationId xmlns:a16="http://schemas.microsoft.com/office/drawing/2014/main" id="{CEC901FE-B687-D63E-E8B9-635BB30A9B75}"/>
                </a:ext>
              </a:extLst>
            </p:cNvPr>
            <p:cNvCxnSpPr>
              <a:cxnSpLocks/>
            </p:cNvCxnSpPr>
            <p:nvPr/>
          </p:nvCxnSpPr>
          <p:spPr>
            <a:xfrm flipV="1">
              <a:off x="5174488" y="5537482"/>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51" name="Gerade Verbindung mit Pfeil 50">
              <a:extLst>
                <a:ext uri="{FF2B5EF4-FFF2-40B4-BE49-F238E27FC236}">
                  <a16:creationId xmlns:a16="http://schemas.microsoft.com/office/drawing/2014/main" id="{BF123B11-2A07-2B79-06C6-3937B892064E}"/>
                </a:ext>
              </a:extLst>
            </p:cNvPr>
            <p:cNvCxnSpPr>
              <a:cxnSpLocks/>
            </p:cNvCxnSpPr>
            <p:nvPr/>
          </p:nvCxnSpPr>
          <p:spPr>
            <a:xfrm flipV="1">
              <a:off x="5174488" y="5925421"/>
              <a:ext cx="253607" cy="256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102" name="Gerade Verbindung mit Pfeil 101">
              <a:extLst>
                <a:ext uri="{FF2B5EF4-FFF2-40B4-BE49-F238E27FC236}">
                  <a16:creationId xmlns:a16="http://schemas.microsoft.com/office/drawing/2014/main" id="{5E28DF4E-3D27-7A4A-8FED-5E95F1072B9A}"/>
                </a:ext>
              </a:extLst>
            </p:cNvPr>
            <p:cNvCxnSpPr>
              <a:cxnSpLocks/>
            </p:cNvCxnSpPr>
            <p:nvPr/>
          </p:nvCxnSpPr>
          <p:spPr>
            <a:xfrm>
              <a:off x="7585585" y="2253895"/>
              <a:ext cx="23124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106" name="Gerade Verbindung mit Pfeil 105">
              <a:extLst>
                <a:ext uri="{FF2B5EF4-FFF2-40B4-BE49-F238E27FC236}">
                  <a16:creationId xmlns:a16="http://schemas.microsoft.com/office/drawing/2014/main" id="{F99E8921-BDAC-2B41-9EB4-B6A23CC18F3E}"/>
                </a:ext>
              </a:extLst>
            </p:cNvPr>
            <p:cNvCxnSpPr>
              <a:cxnSpLocks/>
            </p:cNvCxnSpPr>
            <p:nvPr/>
          </p:nvCxnSpPr>
          <p:spPr>
            <a:xfrm>
              <a:off x="7585585" y="3653042"/>
              <a:ext cx="23124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108" name="Gerade Verbindung mit Pfeil 107">
              <a:extLst>
                <a:ext uri="{FF2B5EF4-FFF2-40B4-BE49-F238E27FC236}">
                  <a16:creationId xmlns:a16="http://schemas.microsoft.com/office/drawing/2014/main" id="{6DF25E8B-CAC9-E043-A1E5-861B44C833BF}"/>
                </a:ext>
              </a:extLst>
            </p:cNvPr>
            <p:cNvCxnSpPr>
              <a:cxnSpLocks/>
            </p:cNvCxnSpPr>
            <p:nvPr/>
          </p:nvCxnSpPr>
          <p:spPr>
            <a:xfrm>
              <a:off x="7591420" y="3103098"/>
              <a:ext cx="23124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cxnSp>
          <p:nvCxnSpPr>
            <p:cNvPr id="109" name="Gerade Verbindung mit Pfeil 108">
              <a:extLst>
                <a:ext uri="{FF2B5EF4-FFF2-40B4-BE49-F238E27FC236}">
                  <a16:creationId xmlns:a16="http://schemas.microsoft.com/office/drawing/2014/main" id="{34E01B11-896C-4D44-B16A-0C8C95A4D7AF}"/>
                </a:ext>
              </a:extLst>
            </p:cNvPr>
            <p:cNvCxnSpPr>
              <a:cxnSpLocks/>
            </p:cNvCxnSpPr>
            <p:nvPr/>
          </p:nvCxnSpPr>
          <p:spPr>
            <a:xfrm>
              <a:off x="7585585" y="2652533"/>
              <a:ext cx="231240" cy="0"/>
            </a:xfrm>
            <a:prstGeom prst="straightConnector1">
              <a:avLst/>
            </a:prstGeom>
            <a:ln w="19050">
              <a:solidFill>
                <a:srgbClr val="6DD17F"/>
              </a:solidFill>
              <a:tailEnd type="arrow"/>
            </a:ln>
          </p:spPr>
          <p:style>
            <a:lnRef idx="1">
              <a:schemeClr val="dk1"/>
            </a:lnRef>
            <a:fillRef idx="0">
              <a:schemeClr val="dk1"/>
            </a:fillRef>
            <a:effectRef idx="0">
              <a:schemeClr val="dk1"/>
            </a:effectRef>
            <a:fontRef idx="minor">
              <a:schemeClr val="tx1"/>
            </a:fontRef>
          </p:style>
        </p:cxnSp>
      </p:grpSp>
      <p:sp>
        <p:nvSpPr>
          <p:cNvPr id="36" name="Titel 1">
            <a:extLst>
              <a:ext uri="{FF2B5EF4-FFF2-40B4-BE49-F238E27FC236}">
                <a16:creationId xmlns:a16="http://schemas.microsoft.com/office/drawing/2014/main" id="{61A485ED-8085-EBAC-81F8-843B4C8B5D82}"/>
              </a:ext>
            </a:extLst>
          </p:cNvPr>
          <p:cNvSpPr txBox="1">
            <a:spLocks/>
          </p:cNvSpPr>
          <p:nvPr/>
        </p:nvSpPr>
        <p:spPr>
          <a:xfrm>
            <a:off x="494007" y="1233760"/>
            <a:ext cx="2211093" cy="13094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Therapie-optionen </a:t>
            </a:r>
            <a:br>
              <a:rPr lang="de-DE" sz="2800" b="1">
                <a:solidFill>
                  <a:srgbClr val="002060"/>
                </a:solidFill>
                <a:latin typeface="Calibri" panose="020F0502020204030204"/>
              </a:rPr>
            </a:br>
            <a:r>
              <a:rPr lang="de-DE" sz="2800" b="1">
                <a:solidFill>
                  <a:srgbClr val="002060"/>
                </a:solidFill>
                <a:latin typeface="Calibri" panose="020F0502020204030204"/>
              </a:rPr>
              <a:t>im Überblick</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481176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 </a:t>
            </a:r>
          </a:p>
        </p:txBody>
      </p:sp>
      <p:sp>
        <p:nvSpPr>
          <p:cNvPr id="4" name="Textplatzhalter 3">
            <a:extLst>
              <a:ext uri="{FF2B5EF4-FFF2-40B4-BE49-F238E27FC236}">
                <a16:creationId xmlns:a16="http://schemas.microsoft.com/office/drawing/2014/main" id="{3A58A977-F930-2943-70CF-D5783E172A6F}"/>
              </a:ext>
            </a:extLst>
          </p:cNvPr>
          <p:cNvSpPr>
            <a:spLocks noGrp="1"/>
          </p:cNvSpPr>
          <p:nvPr>
            <p:ph type="body" sz="quarter" idx="14"/>
          </p:nvPr>
        </p:nvSpPr>
        <p:spPr>
          <a:xfrm>
            <a:off x="-5" y="6177339"/>
            <a:ext cx="12192000" cy="715963"/>
          </a:xfrm>
        </p:spPr>
        <p:txBody>
          <a:bodyPr/>
          <a:lstStyle/>
          <a:p>
            <a:r>
              <a:rPr lang="de-DE" sz="900"/>
              <a:t>Referenzen: 1. </a:t>
            </a:r>
            <a:r>
              <a:rPr lang="de-DE" sz="900" b="0"/>
              <a:t>Horneber M et al. Tumor-assoziierte Fatigue. Deutsches Ärzteblatt 2014; 111 (1). </a:t>
            </a:r>
            <a:endParaRPr lang="de-DE" sz="900"/>
          </a:p>
        </p:txBody>
      </p:sp>
      <p:graphicFrame>
        <p:nvGraphicFramePr>
          <p:cNvPr id="5" name="Inhaltsplatzhalter 6">
            <a:extLst>
              <a:ext uri="{FF2B5EF4-FFF2-40B4-BE49-F238E27FC236}">
                <a16:creationId xmlns:a16="http://schemas.microsoft.com/office/drawing/2014/main" id="{A2A608EA-F914-F1DD-D16E-876E101BAA85}"/>
              </a:ext>
            </a:extLst>
          </p:cNvPr>
          <p:cNvGraphicFramePr>
            <a:graphicFrameLocks/>
          </p:cNvGraphicFramePr>
          <p:nvPr>
            <p:extLst>
              <p:ext uri="{D42A27DB-BD31-4B8C-83A1-F6EECF244321}">
                <p14:modId xmlns:p14="http://schemas.microsoft.com/office/powerpoint/2010/main" val="1483395725"/>
              </p:ext>
            </p:extLst>
          </p:nvPr>
        </p:nvGraphicFramePr>
        <p:xfrm>
          <a:off x="494005" y="1903760"/>
          <a:ext cx="8404667" cy="3885918"/>
        </p:xfrm>
        <a:graphic>
          <a:graphicData uri="http://schemas.openxmlformats.org/drawingml/2006/table">
            <a:tbl>
              <a:tblPr firstRow="1" bandRow="1">
                <a:tableStyleId>{00A15C55-8517-42AA-B614-E9B94910E393}</a:tableStyleId>
              </a:tblPr>
              <a:tblGrid>
                <a:gridCol w="2052960">
                  <a:extLst>
                    <a:ext uri="{9D8B030D-6E8A-4147-A177-3AD203B41FA5}">
                      <a16:colId xmlns:a16="http://schemas.microsoft.com/office/drawing/2014/main" val="816735432"/>
                    </a:ext>
                  </a:extLst>
                </a:gridCol>
                <a:gridCol w="6351707">
                  <a:extLst>
                    <a:ext uri="{9D8B030D-6E8A-4147-A177-3AD203B41FA5}">
                      <a16:colId xmlns:a16="http://schemas.microsoft.com/office/drawing/2014/main" val="2331230424"/>
                    </a:ext>
                  </a:extLst>
                </a:gridCol>
              </a:tblGrid>
              <a:tr h="521420">
                <a:tc>
                  <a:txBody>
                    <a:bodyPr/>
                    <a:lstStyle/>
                    <a:p>
                      <a:pPr algn="ctr"/>
                      <a:r>
                        <a:rPr lang="de-DE" sz="1600" b="1"/>
                        <a:t>Intervention</a:t>
                      </a:r>
                    </a:p>
                  </a:txBody>
                  <a:tcPr anchor="ctr">
                    <a:solidFill>
                      <a:srgbClr val="2F4E73"/>
                    </a:solidFill>
                  </a:tcPr>
                </a:tc>
                <a:tc>
                  <a:txBody>
                    <a:bodyPr/>
                    <a:lstStyle/>
                    <a:p>
                      <a:pPr algn="ctr"/>
                      <a:r>
                        <a:rPr lang="de-DE" sz="1600" b="1"/>
                        <a:t>Inhaltliche Gestaltung</a:t>
                      </a:r>
                    </a:p>
                  </a:txBody>
                  <a:tcPr anchor="ctr">
                    <a:solidFill>
                      <a:srgbClr val="2F4E73"/>
                    </a:solidFill>
                  </a:tcPr>
                </a:tc>
                <a:extLst>
                  <a:ext uri="{0D108BD9-81ED-4DB2-BD59-A6C34878D82A}">
                    <a16:rowId xmlns:a16="http://schemas.microsoft.com/office/drawing/2014/main" val="2691731161"/>
                  </a:ext>
                </a:extLst>
              </a:tr>
              <a:tr h="737369">
                <a:tc>
                  <a:txBody>
                    <a:bodyPr/>
                    <a:lstStyle/>
                    <a:p>
                      <a:pPr algn="ctr"/>
                      <a:r>
                        <a:rPr lang="de-DE" sz="1400" b="1">
                          <a:solidFill>
                            <a:srgbClr val="2F4E73"/>
                          </a:solidFill>
                        </a:rPr>
                        <a:t>Sport / Bewegung</a:t>
                      </a:r>
                    </a:p>
                  </a:txBody>
                  <a:tcPr anchor="ctr">
                    <a:solidFill>
                      <a:srgbClr val="D5DC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rgbClr val="2F4E73"/>
                          </a:solidFill>
                        </a:rPr>
                        <a:t>Mehrmals wöchentliches Ausdauer- und Krafttraining bei moderater Belastungsintensität, je 30–45 min, langsame Steigerung der Intensität, </a:t>
                      </a:r>
                      <a:br>
                        <a:rPr lang="de-DE" sz="1400">
                          <a:solidFill>
                            <a:srgbClr val="2F4E73"/>
                          </a:solidFill>
                        </a:rPr>
                      </a:br>
                      <a:r>
                        <a:rPr lang="de-DE" sz="1400">
                          <a:solidFill>
                            <a:srgbClr val="2F4E73"/>
                          </a:solidFill>
                        </a:rPr>
                        <a:t>individuelle Anpassung der Übungen, fachkundige Anleitung wünschenswert </a:t>
                      </a:r>
                      <a:br>
                        <a:rPr lang="de-DE" sz="1400">
                          <a:solidFill>
                            <a:srgbClr val="2F4E73"/>
                          </a:solidFill>
                        </a:rPr>
                      </a:br>
                      <a:r>
                        <a:rPr lang="de-DE" sz="1400">
                          <a:solidFill>
                            <a:srgbClr val="2F4E73"/>
                          </a:solidFill>
                        </a:rPr>
                        <a:t>(bei Krafttraining erforderlich)</a:t>
                      </a:r>
                    </a:p>
                  </a:txBody>
                  <a:tcPr anchor="ctr">
                    <a:solidFill>
                      <a:srgbClr val="D5DCE3"/>
                    </a:solidFill>
                  </a:tcPr>
                </a:tc>
                <a:extLst>
                  <a:ext uri="{0D108BD9-81ED-4DB2-BD59-A6C34878D82A}">
                    <a16:rowId xmlns:a16="http://schemas.microsoft.com/office/drawing/2014/main" val="409023955"/>
                  </a:ext>
                </a:extLst>
              </a:tr>
              <a:tr h="737369">
                <a:tc>
                  <a:txBody>
                    <a:bodyPr/>
                    <a:lstStyle/>
                    <a:p>
                      <a:pPr algn="ctr"/>
                      <a:r>
                        <a:rPr lang="de-DE" sz="1400" b="1">
                          <a:solidFill>
                            <a:srgbClr val="2F4E73"/>
                          </a:solidFill>
                        </a:rPr>
                        <a:t>Psychoedukation,</a:t>
                      </a:r>
                      <a:br>
                        <a:rPr lang="de-DE" sz="1400" b="1">
                          <a:solidFill>
                            <a:srgbClr val="2F4E73"/>
                          </a:solidFill>
                        </a:rPr>
                      </a:br>
                      <a:r>
                        <a:rPr lang="de-DE" sz="1400" b="1">
                          <a:solidFill>
                            <a:srgbClr val="2F4E73"/>
                          </a:solidFill>
                        </a:rPr>
                        <a:t> kognitive Verhaltenstherapie</a:t>
                      </a:r>
                    </a:p>
                  </a:txBody>
                  <a:tcPr anchor="ctr">
                    <a:solidFill>
                      <a:srgbClr val="D5DC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rgbClr val="2F4E73"/>
                          </a:solidFill>
                        </a:rPr>
                        <a:t>Gezielte Beratung / Information über CrF, Entlastung der Patienten, Identifikation adaptiver und maladaptiver Einstellungen, Abbau von Ängsten, Hilfen beim Umgang mit Stress und erlebten Belastungen, Förderung aktiver problemzentrierter Verarbeitungsstrategien, Erlernen von Kontrollmöglichkeiten</a:t>
                      </a:r>
                    </a:p>
                  </a:txBody>
                  <a:tcPr anchor="ctr">
                    <a:solidFill>
                      <a:srgbClr val="D5DCE3"/>
                    </a:solidFill>
                  </a:tcPr>
                </a:tc>
                <a:extLst>
                  <a:ext uri="{0D108BD9-81ED-4DB2-BD59-A6C34878D82A}">
                    <a16:rowId xmlns:a16="http://schemas.microsoft.com/office/drawing/2014/main" val="1904287394"/>
                  </a:ext>
                </a:extLst>
              </a:tr>
              <a:tr h="737369">
                <a:tc>
                  <a:txBody>
                    <a:bodyPr/>
                    <a:lstStyle/>
                    <a:p>
                      <a:pPr algn="ctr"/>
                      <a:r>
                        <a:rPr lang="de-DE" sz="1400" b="1">
                          <a:solidFill>
                            <a:srgbClr val="2F4E73"/>
                          </a:solidFill>
                        </a:rPr>
                        <a:t>Aktivitäts- und Energiemanagement</a:t>
                      </a:r>
                    </a:p>
                  </a:txBody>
                  <a:tcPr anchor="ctr">
                    <a:solidFill>
                      <a:srgbClr val="D5DC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rgbClr val="2F4E73"/>
                          </a:solidFill>
                        </a:rPr>
                        <a:t>Einteilen von Kräften, Aufgabenplanung, Einlegen von Pausen und </a:t>
                      </a:r>
                      <a:br>
                        <a:rPr lang="de-DE" sz="1400">
                          <a:solidFill>
                            <a:srgbClr val="2F4E73"/>
                          </a:solidFill>
                        </a:rPr>
                      </a:br>
                      <a:r>
                        <a:rPr lang="de-DE" sz="1400">
                          <a:solidFill>
                            <a:srgbClr val="2F4E73"/>
                          </a:solidFill>
                        </a:rPr>
                        <a:t>Ruhephasen, Maßnahmen zur Gesundheitsförderung</a:t>
                      </a:r>
                    </a:p>
                  </a:txBody>
                  <a:tcPr anchor="ctr">
                    <a:solidFill>
                      <a:srgbClr val="D5DCE3"/>
                    </a:solidFill>
                  </a:tcPr>
                </a:tc>
                <a:extLst>
                  <a:ext uri="{0D108BD9-81ED-4DB2-BD59-A6C34878D82A}">
                    <a16:rowId xmlns:a16="http://schemas.microsoft.com/office/drawing/2014/main" val="374434448"/>
                  </a:ext>
                </a:extLst>
              </a:tr>
              <a:tr h="737369">
                <a:tc>
                  <a:txBody>
                    <a:bodyPr/>
                    <a:lstStyle/>
                    <a:p>
                      <a:pPr algn="ctr"/>
                      <a:r>
                        <a:rPr lang="de-DE" sz="1400" b="1">
                          <a:solidFill>
                            <a:srgbClr val="2F4E73"/>
                          </a:solidFill>
                        </a:rPr>
                        <a:t>Entspannungstechniken, Achtsamkeit</a:t>
                      </a:r>
                    </a:p>
                  </a:txBody>
                  <a:tcPr anchor="ctr">
                    <a:solidFill>
                      <a:srgbClr val="D5DCE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a:solidFill>
                            <a:srgbClr val="2F4E73"/>
                          </a:solidFill>
                        </a:rPr>
                        <a:t>Progressive Muskelrelaxation, achtsamkeitsbasierte Stressreduktion (MBSR)</a:t>
                      </a:r>
                    </a:p>
                  </a:txBody>
                  <a:tcPr anchor="ctr">
                    <a:solidFill>
                      <a:srgbClr val="D5DCE3"/>
                    </a:solidFill>
                  </a:tcPr>
                </a:tc>
                <a:extLst>
                  <a:ext uri="{0D108BD9-81ED-4DB2-BD59-A6C34878D82A}">
                    <a16:rowId xmlns:a16="http://schemas.microsoft.com/office/drawing/2014/main" val="642216802"/>
                  </a:ext>
                </a:extLst>
              </a:tr>
            </a:tbl>
          </a:graphicData>
        </a:graphic>
      </p:graphicFrame>
      <p:sp>
        <p:nvSpPr>
          <p:cNvPr id="7" name="Inhaltsplatzhalter 2">
            <a:extLst>
              <a:ext uri="{FF2B5EF4-FFF2-40B4-BE49-F238E27FC236}">
                <a16:creationId xmlns:a16="http://schemas.microsoft.com/office/drawing/2014/main" id="{EB7C6A30-86DB-B7E3-7F86-D5C7438AA4ED}"/>
              </a:ext>
            </a:extLst>
          </p:cNvPr>
          <p:cNvSpPr txBox="1">
            <a:spLocks/>
          </p:cNvSpPr>
          <p:nvPr/>
        </p:nvSpPr>
        <p:spPr>
          <a:xfrm>
            <a:off x="8999033" y="3351684"/>
            <a:ext cx="2310650" cy="2437994"/>
          </a:xfrm>
          <a:prstGeom prst="rect">
            <a:avLst/>
          </a:prstGeom>
          <a:solidFill>
            <a:srgbClr val="6DD17F"/>
          </a:solidFill>
        </p:spPr>
        <p:txBody>
          <a:bodyPr vert="horz" lIns="180000" tIns="45720" rIns="144000" bIns="45720" numCol="1"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lnSpc>
                <a:spcPct val="110000"/>
              </a:lnSpc>
              <a:buFont typeface="Arial" panose="020B0604020202020204" pitchFamily="34" charset="0"/>
              <a:buNone/>
            </a:pPr>
            <a:r>
              <a:rPr lang="de-DE" sz="1800" b="1">
                <a:solidFill>
                  <a:schemeClr val="bg1"/>
                </a:solidFill>
              </a:rPr>
              <a:t>Effektives Training</a:t>
            </a:r>
          </a:p>
          <a:p>
            <a:pPr marL="3175" indent="0">
              <a:lnSpc>
                <a:spcPct val="110000"/>
              </a:lnSpc>
              <a:buNone/>
            </a:pPr>
            <a:r>
              <a:rPr lang="de-DE" sz="1600">
                <a:solidFill>
                  <a:schemeClr val="bg1"/>
                </a:solidFill>
              </a:rPr>
              <a:t>Für ein effektives Training sollte die Intensität bei einem Puls von 70–80 % der maximalen Herz-frequenz liegen. </a:t>
            </a:r>
            <a:br>
              <a:rPr lang="de-DE" sz="1600">
                <a:solidFill>
                  <a:schemeClr val="bg1"/>
                </a:solidFill>
              </a:rPr>
            </a:br>
            <a:r>
              <a:rPr lang="de-DE" sz="1600">
                <a:solidFill>
                  <a:schemeClr val="bg1"/>
                </a:solidFill>
              </a:rPr>
              <a:t>Ein Leitsatz hierfür ist:</a:t>
            </a:r>
            <a:br>
              <a:rPr lang="de-DE" sz="1600">
                <a:solidFill>
                  <a:schemeClr val="bg1"/>
                </a:solidFill>
              </a:rPr>
            </a:br>
            <a:r>
              <a:rPr lang="de-DE" sz="1600" b="1">
                <a:solidFill>
                  <a:schemeClr val="bg1"/>
                </a:solidFill>
              </a:rPr>
              <a:t>„Laufen, ohne zu schnaufen“</a:t>
            </a:r>
          </a:p>
        </p:txBody>
      </p:sp>
      <p:sp>
        <p:nvSpPr>
          <p:cNvPr id="8" name="Titel 1">
            <a:extLst>
              <a:ext uri="{FF2B5EF4-FFF2-40B4-BE49-F238E27FC236}">
                <a16:creationId xmlns:a16="http://schemas.microsoft.com/office/drawing/2014/main" id="{18E8C748-1544-015E-CED8-9738DA67CC7A}"/>
              </a:ext>
            </a:extLst>
          </p:cNvPr>
          <p:cNvSpPr txBox="1">
            <a:spLocks/>
          </p:cNvSpPr>
          <p:nvPr/>
        </p:nvSpPr>
        <p:spPr>
          <a:xfrm>
            <a:off x="494007" y="1233760"/>
            <a:ext cx="10515600" cy="6674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Nicht-medikamentöse Behandlungsmöglichkeiten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p>
        </p:txBody>
      </p:sp>
      <p:pic>
        <p:nvPicPr>
          <p:cNvPr id="6" name="Grafik 5">
            <a:extLst>
              <a:ext uri="{FF2B5EF4-FFF2-40B4-BE49-F238E27FC236}">
                <a16:creationId xmlns:a16="http://schemas.microsoft.com/office/drawing/2014/main" id="{1D5FF977-3A79-72D1-2699-F1A66F2BE732}"/>
              </a:ext>
            </a:extLst>
          </p:cNvPr>
          <p:cNvPicPr>
            <a:picLocks noChangeAspect="1"/>
          </p:cNvPicPr>
          <p:nvPr/>
        </p:nvPicPr>
        <p:blipFill>
          <a:blip r:embed="rId2"/>
          <a:stretch>
            <a:fillRect/>
          </a:stretch>
        </p:blipFill>
        <p:spPr>
          <a:xfrm>
            <a:off x="9974889" y="1903760"/>
            <a:ext cx="1334793" cy="992671"/>
          </a:xfrm>
          <a:prstGeom prst="rect">
            <a:avLst/>
          </a:prstGeom>
        </p:spPr>
      </p:pic>
    </p:spTree>
    <p:extLst>
      <p:ext uri="{BB962C8B-B14F-4D97-AF65-F5344CB8AC3E}">
        <p14:creationId xmlns:p14="http://schemas.microsoft.com/office/powerpoint/2010/main" val="3974878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a:t>
            </a:r>
          </a:p>
        </p:txBody>
      </p:sp>
      <p:sp>
        <p:nvSpPr>
          <p:cNvPr id="9" name="Textplatzhalter 8">
            <a:extLst>
              <a:ext uri="{FF2B5EF4-FFF2-40B4-BE49-F238E27FC236}">
                <a16:creationId xmlns:a16="http://schemas.microsoft.com/office/drawing/2014/main" id="{518CDAA6-7902-F15C-A2AA-7468C75DF4AF}"/>
              </a:ext>
            </a:extLst>
          </p:cNvPr>
          <p:cNvSpPr>
            <a:spLocks noGrp="1"/>
          </p:cNvSpPr>
          <p:nvPr>
            <p:ph type="body" sz="quarter" idx="14"/>
          </p:nvPr>
        </p:nvSpPr>
        <p:spPr/>
        <p:txBody>
          <a:bodyPr>
            <a:noAutofit/>
          </a:bodyPr>
          <a:lstStyle/>
          <a:p>
            <a:r>
              <a:rPr lang="de-DE" sz="900" dirty="0"/>
              <a:t>Referenzen: 1. </a:t>
            </a:r>
            <a:r>
              <a:rPr lang="de-DE" sz="900" b="0" dirty="0"/>
              <a:t>Schmidt ME et al. </a:t>
            </a:r>
            <a:r>
              <a:rPr lang="de-DE" sz="900" b="0" dirty="0" err="1"/>
              <a:t>Effects</a:t>
            </a:r>
            <a:r>
              <a:rPr lang="de-DE" sz="900" b="0" dirty="0"/>
              <a:t> </a:t>
            </a:r>
            <a:r>
              <a:rPr lang="de-DE" sz="900" b="0" dirty="0" err="1"/>
              <a:t>of</a:t>
            </a:r>
            <a:r>
              <a:rPr lang="de-DE" sz="900" b="0" dirty="0"/>
              <a:t> </a:t>
            </a:r>
            <a:r>
              <a:rPr lang="de-DE" sz="900" b="0" dirty="0" err="1"/>
              <a:t>resistance</a:t>
            </a:r>
            <a:r>
              <a:rPr lang="de-DE" sz="900" b="0" dirty="0"/>
              <a:t> </a:t>
            </a:r>
            <a:r>
              <a:rPr lang="de-DE" sz="900" b="0" dirty="0" err="1"/>
              <a:t>exercise</a:t>
            </a:r>
            <a:r>
              <a:rPr lang="de-DE" sz="900" b="0" dirty="0"/>
              <a:t> on </a:t>
            </a:r>
            <a:r>
              <a:rPr lang="de-DE" sz="900" b="0" dirty="0" err="1"/>
              <a:t>fatigue</a:t>
            </a:r>
            <a:r>
              <a:rPr lang="de-DE" sz="900" b="0" dirty="0"/>
              <a:t> and </a:t>
            </a:r>
            <a:r>
              <a:rPr lang="de-DE" sz="900" b="0" dirty="0" err="1"/>
              <a:t>quality</a:t>
            </a:r>
            <a:r>
              <a:rPr lang="de-DE" sz="900" b="0" dirty="0"/>
              <a:t> </a:t>
            </a:r>
            <a:r>
              <a:rPr lang="de-DE" sz="900" b="0" dirty="0" err="1"/>
              <a:t>of</a:t>
            </a:r>
            <a:r>
              <a:rPr lang="de-DE" sz="900" b="0" dirty="0"/>
              <a:t> </a:t>
            </a:r>
            <a:r>
              <a:rPr lang="de-DE" sz="900" b="0" dirty="0" err="1"/>
              <a:t>life</a:t>
            </a:r>
            <a:r>
              <a:rPr lang="de-DE" sz="900" b="0" dirty="0"/>
              <a:t> in </a:t>
            </a:r>
            <a:r>
              <a:rPr lang="de-DE" sz="900" b="0" dirty="0" err="1"/>
              <a:t>breast</a:t>
            </a:r>
            <a:r>
              <a:rPr lang="de-DE" sz="900" b="0" dirty="0"/>
              <a:t> </a:t>
            </a:r>
            <a:r>
              <a:rPr lang="de-DE" sz="900" b="0" dirty="0" err="1"/>
              <a:t>cancer</a:t>
            </a:r>
            <a:r>
              <a:rPr lang="de-DE" sz="900" b="0" dirty="0"/>
              <a:t> </a:t>
            </a:r>
            <a:r>
              <a:rPr lang="de-DE" sz="900" b="0" dirty="0" err="1"/>
              <a:t>patients</a:t>
            </a:r>
            <a:r>
              <a:rPr lang="de-DE" sz="900" b="0" dirty="0"/>
              <a:t> </a:t>
            </a:r>
            <a:r>
              <a:rPr lang="de-DE" sz="900" b="0" dirty="0" err="1"/>
              <a:t>undergoing</a:t>
            </a:r>
            <a:r>
              <a:rPr lang="de-DE" sz="900" b="0" dirty="0"/>
              <a:t> adjuvant </a:t>
            </a:r>
            <a:r>
              <a:rPr lang="de-DE" sz="900" b="0" dirty="0" err="1"/>
              <a:t>chemotherapy</a:t>
            </a:r>
            <a:r>
              <a:rPr lang="de-DE" sz="900" b="0" dirty="0"/>
              <a:t>: A </a:t>
            </a:r>
            <a:r>
              <a:rPr lang="de-DE" sz="900" b="0" dirty="0" err="1"/>
              <a:t>randomized</a:t>
            </a:r>
            <a:r>
              <a:rPr lang="de-DE" sz="900" b="0" dirty="0"/>
              <a:t> </a:t>
            </a:r>
            <a:r>
              <a:rPr lang="de-DE" sz="900" b="0" dirty="0" err="1"/>
              <a:t>controlled</a:t>
            </a:r>
            <a:r>
              <a:rPr lang="de-DE" sz="900" b="0" dirty="0"/>
              <a:t> </a:t>
            </a:r>
            <a:r>
              <a:rPr lang="de-DE" sz="900" b="0" dirty="0" err="1"/>
              <a:t>trial</a:t>
            </a:r>
            <a:r>
              <a:rPr lang="de-DE" sz="900" b="0" dirty="0"/>
              <a:t>. </a:t>
            </a:r>
            <a:r>
              <a:rPr lang="de-DE" sz="900" b="0" dirty="0" err="1"/>
              <a:t>Int</a:t>
            </a:r>
            <a:r>
              <a:rPr lang="de-DE" sz="900" b="0" dirty="0"/>
              <a:t> J Cancer 2015; 137 (2): 471–480. </a:t>
            </a:r>
            <a:r>
              <a:rPr lang="de-DE" sz="900" dirty="0"/>
              <a:t>2. </a:t>
            </a:r>
            <a:r>
              <a:rPr lang="de-DE" sz="900" b="0" dirty="0" err="1"/>
              <a:t>Wiskemann</a:t>
            </a:r>
            <a:r>
              <a:rPr lang="de-DE" sz="900" b="0" dirty="0"/>
              <a:t> J et al. Nebenwirkungsorientierte Behandlungspfade für die bewegungstherapeutische Betreuung onkologischer Patienten. B&amp;G Bewegungstherapie und Gesundheitssport 2014; 30 (04): 146–150. </a:t>
            </a:r>
            <a:r>
              <a:rPr lang="de-DE" sz="900" dirty="0"/>
              <a:t>3. </a:t>
            </a:r>
            <a:r>
              <a:rPr lang="de-DE" sz="900" b="0" dirty="0"/>
              <a:t>Steindorf K et al. </a:t>
            </a:r>
            <a:r>
              <a:rPr lang="de-DE" sz="900" b="0" dirty="0" err="1"/>
              <a:t>Randomized</a:t>
            </a:r>
            <a:r>
              <a:rPr lang="de-DE" sz="900" b="0" dirty="0"/>
              <a:t>, </a:t>
            </a:r>
            <a:r>
              <a:rPr lang="de-DE" sz="900" b="0" dirty="0" err="1"/>
              <a:t>controlled</a:t>
            </a:r>
            <a:r>
              <a:rPr lang="de-DE" sz="900" b="0" dirty="0"/>
              <a:t> </a:t>
            </a:r>
            <a:r>
              <a:rPr lang="de-DE" sz="900" b="0" dirty="0" err="1"/>
              <a:t>trial</a:t>
            </a:r>
            <a:r>
              <a:rPr lang="de-DE" sz="900" b="0" dirty="0"/>
              <a:t> </a:t>
            </a:r>
            <a:r>
              <a:rPr lang="de-DE" sz="900" b="0" dirty="0" err="1"/>
              <a:t>of</a:t>
            </a:r>
            <a:r>
              <a:rPr lang="de-DE" sz="900" b="0" dirty="0"/>
              <a:t> </a:t>
            </a:r>
            <a:r>
              <a:rPr lang="de-DE" sz="900" b="0" dirty="0" err="1"/>
              <a:t>resistance</a:t>
            </a:r>
            <a:r>
              <a:rPr lang="de-DE" sz="900" b="0" dirty="0"/>
              <a:t> </a:t>
            </a:r>
            <a:r>
              <a:rPr lang="de-DE" sz="900" b="0" dirty="0" err="1"/>
              <a:t>training</a:t>
            </a:r>
            <a:r>
              <a:rPr lang="de-DE" sz="900" b="0" dirty="0"/>
              <a:t> in </a:t>
            </a:r>
            <a:r>
              <a:rPr lang="de-DE" sz="900" b="0" dirty="0" err="1"/>
              <a:t>breast</a:t>
            </a:r>
            <a:r>
              <a:rPr lang="de-DE" sz="900" b="0" dirty="0"/>
              <a:t> </a:t>
            </a:r>
            <a:r>
              <a:rPr lang="de-DE" sz="900" b="0" dirty="0" err="1"/>
              <a:t>cancer</a:t>
            </a:r>
            <a:r>
              <a:rPr lang="de-DE" sz="900" b="0" dirty="0"/>
              <a:t> </a:t>
            </a:r>
            <a:r>
              <a:rPr lang="de-DE" sz="900" b="0" dirty="0" err="1"/>
              <a:t>patients</a:t>
            </a:r>
            <a:r>
              <a:rPr lang="de-DE" sz="900" b="0" dirty="0"/>
              <a:t> </a:t>
            </a:r>
            <a:r>
              <a:rPr lang="de-DE" sz="900" b="0" dirty="0" err="1"/>
              <a:t>receiving</a:t>
            </a:r>
            <a:r>
              <a:rPr lang="de-DE" sz="900" b="0" dirty="0"/>
              <a:t> adjuvant </a:t>
            </a:r>
            <a:r>
              <a:rPr lang="de-DE" sz="900" b="0" dirty="0" err="1"/>
              <a:t>radiotherapy</a:t>
            </a:r>
            <a:r>
              <a:rPr lang="de-DE" sz="900" b="0" dirty="0"/>
              <a:t>: </a:t>
            </a:r>
            <a:r>
              <a:rPr lang="de-DE" sz="900" b="0" dirty="0" err="1"/>
              <a:t>results</a:t>
            </a:r>
            <a:r>
              <a:rPr lang="de-DE" sz="900" b="0" dirty="0"/>
              <a:t> on </a:t>
            </a:r>
            <a:r>
              <a:rPr lang="de-DE" sz="900" b="0" dirty="0" err="1"/>
              <a:t>cancer-related</a:t>
            </a:r>
            <a:r>
              <a:rPr lang="de-DE" sz="900" b="0" dirty="0"/>
              <a:t> </a:t>
            </a:r>
            <a:r>
              <a:rPr lang="de-DE" sz="900" b="0" dirty="0" err="1"/>
              <a:t>fatigue</a:t>
            </a:r>
            <a:r>
              <a:rPr lang="de-DE" sz="900" b="0" dirty="0"/>
              <a:t> and </a:t>
            </a:r>
            <a:r>
              <a:rPr lang="de-DE" sz="900" b="0" dirty="0" err="1"/>
              <a:t>quality</a:t>
            </a:r>
            <a:r>
              <a:rPr lang="de-DE" sz="900" b="0" dirty="0"/>
              <a:t> </a:t>
            </a:r>
            <a:r>
              <a:rPr lang="de-DE" sz="900" b="0" dirty="0" err="1"/>
              <a:t>of</a:t>
            </a:r>
            <a:r>
              <a:rPr lang="de-DE" sz="900" b="0" dirty="0"/>
              <a:t> </a:t>
            </a:r>
            <a:r>
              <a:rPr lang="de-DE" sz="900" b="0" dirty="0" err="1"/>
              <a:t>life</a:t>
            </a:r>
            <a:r>
              <a:rPr lang="de-DE" sz="900" b="0" dirty="0"/>
              <a:t>. Ann </a:t>
            </a:r>
            <a:r>
              <a:rPr lang="de-DE" sz="900" b="0" dirty="0" err="1"/>
              <a:t>Oncol</a:t>
            </a:r>
            <a:r>
              <a:rPr lang="de-DE" sz="900" b="0" dirty="0"/>
              <a:t> 2014; 25 (11): 2237–2243. </a:t>
            </a:r>
            <a:r>
              <a:rPr lang="de-DE" sz="900" dirty="0"/>
              <a:t>4.</a:t>
            </a:r>
            <a:r>
              <a:rPr lang="de-DE" sz="900" b="0" dirty="0"/>
              <a:t> Strasser B et al. Impact </a:t>
            </a:r>
            <a:r>
              <a:rPr lang="de-DE" sz="900" b="0" dirty="0" err="1"/>
              <a:t>of</a:t>
            </a:r>
            <a:r>
              <a:rPr lang="de-DE" sz="900" b="0" dirty="0"/>
              <a:t> </a:t>
            </a:r>
            <a:r>
              <a:rPr lang="de-DE" sz="900" b="0" dirty="0" err="1"/>
              <a:t>resistance</a:t>
            </a:r>
            <a:r>
              <a:rPr lang="de-DE" sz="900" b="0" dirty="0"/>
              <a:t> </a:t>
            </a:r>
            <a:r>
              <a:rPr lang="de-DE" sz="900" b="0" dirty="0" err="1"/>
              <a:t>training</a:t>
            </a:r>
            <a:r>
              <a:rPr lang="de-DE" sz="900" b="0" dirty="0"/>
              <a:t> in </a:t>
            </a:r>
            <a:r>
              <a:rPr lang="de-DE" sz="900" b="0" dirty="0" err="1"/>
              <a:t>cancer</a:t>
            </a:r>
            <a:r>
              <a:rPr lang="de-DE" sz="900" b="0" dirty="0"/>
              <a:t> </a:t>
            </a:r>
            <a:r>
              <a:rPr lang="de-DE" sz="900" b="0" dirty="0" err="1"/>
              <a:t>survivors</a:t>
            </a:r>
            <a:r>
              <a:rPr lang="de-DE" sz="900" b="0" dirty="0"/>
              <a:t>: a meta-analysis. </a:t>
            </a:r>
            <a:r>
              <a:rPr lang="de-DE" sz="900" b="0" dirty="0" err="1"/>
              <a:t>Med</a:t>
            </a:r>
            <a:r>
              <a:rPr lang="de-DE" sz="900" b="0" dirty="0"/>
              <a:t> </a:t>
            </a:r>
            <a:r>
              <a:rPr lang="de-DE" sz="900" b="0" dirty="0" err="1"/>
              <a:t>Sci</a:t>
            </a:r>
            <a:r>
              <a:rPr lang="de-DE" sz="900" b="0" dirty="0"/>
              <a:t> Sports </a:t>
            </a:r>
            <a:r>
              <a:rPr lang="de-DE" sz="900" b="0" dirty="0" err="1"/>
              <a:t>Exerc</a:t>
            </a:r>
            <a:r>
              <a:rPr lang="de-DE" sz="900" b="0" dirty="0"/>
              <a:t> 2013; 45 (11): 2080–2090. </a:t>
            </a:r>
            <a:r>
              <a:rPr lang="de-DE" sz="900" dirty="0"/>
              <a:t>5.</a:t>
            </a:r>
            <a:r>
              <a:rPr lang="de-DE" sz="900" b="0" dirty="0"/>
              <a:t> Horneber M et al. Tumor-assoziierte Fatigue. Deutsches Ärzteblatt 2014; 111 (1). </a:t>
            </a:r>
          </a:p>
        </p:txBody>
      </p:sp>
      <p:sp>
        <p:nvSpPr>
          <p:cNvPr id="4" name="Titel 1">
            <a:extLst>
              <a:ext uri="{FF2B5EF4-FFF2-40B4-BE49-F238E27FC236}">
                <a16:creationId xmlns:a16="http://schemas.microsoft.com/office/drawing/2014/main" id="{BEF4CD08-378A-8E81-9721-B36FB46C55A7}"/>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Fatigue: Therapie – Sport und Bewegung</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1–4</a:t>
            </a:r>
          </a:p>
        </p:txBody>
      </p:sp>
      <p:sp>
        <p:nvSpPr>
          <p:cNvPr id="11" name="Inhaltsplatzhalter 6">
            <a:extLst>
              <a:ext uri="{FF2B5EF4-FFF2-40B4-BE49-F238E27FC236}">
                <a16:creationId xmlns:a16="http://schemas.microsoft.com/office/drawing/2014/main" id="{ADE402D1-8E0C-3E1F-C8AD-DBEE4C2082F9}"/>
              </a:ext>
            </a:extLst>
          </p:cNvPr>
          <p:cNvSpPr txBox="1">
            <a:spLocks/>
          </p:cNvSpPr>
          <p:nvPr/>
        </p:nvSpPr>
        <p:spPr>
          <a:xfrm>
            <a:off x="6245805" y="3211731"/>
            <a:ext cx="5040000" cy="1550083"/>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800" b="1">
              <a:solidFill>
                <a:srgbClr val="002060"/>
              </a:solidFill>
              <a:latin typeface="Calibri" panose="020F0502020204030204"/>
              <a:ea typeface="+mj-ea"/>
              <a:cs typeface="+mj-cs"/>
            </a:endParaRPr>
          </a:p>
        </p:txBody>
      </p:sp>
      <p:sp>
        <p:nvSpPr>
          <p:cNvPr id="12" name="Inhaltsplatzhalter 6">
            <a:extLst>
              <a:ext uri="{FF2B5EF4-FFF2-40B4-BE49-F238E27FC236}">
                <a16:creationId xmlns:a16="http://schemas.microsoft.com/office/drawing/2014/main" id="{6F7B703D-D894-6908-C843-2F8A41D7ACA5}"/>
              </a:ext>
            </a:extLst>
          </p:cNvPr>
          <p:cNvSpPr txBox="1">
            <a:spLocks/>
          </p:cNvSpPr>
          <p:nvPr/>
        </p:nvSpPr>
        <p:spPr>
          <a:xfrm>
            <a:off x="494007" y="3211731"/>
            <a:ext cx="5040000" cy="1550083"/>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800" b="1">
              <a:solidFill>
                <a:srgbClr val="002060"/>
              </a:solidFill>
              <a:latin typeface="Calibri" panose="020F0502020204030204"/>
              <a:ea typeface="+mj-ea"/>
              <a:cs typeface="+mj-cs"/>
            </a:endParaRPr>
          </a:p>
        </p:txBody>
      </p:sp>
      <p:sp>
        <p:nvSpPr>
          <p:cNvPr id="14" name="Titel 1">
            <a:extLst>
              <a:ext uri="{FF2B5EF4-FFF2-40B4-BE49-F238E27FC236}">
                <a16:creationId xmlns:a16="http://schemas.microsoft.com/office/drawing/2014/main" id="{E0A5208D-BBE5-3749-76C2-A01E1589EBDB}"/>
              </a:ext>
            </a:extLst>
          </p:cNvPr>
          <p:cNvSpPr txBox="1">
            <a:spLocks/>
          </p:cNvSpPr>
          <p:nvPr/>
        </p:nvSpPr>
        <p:spPr>
          <a:xfrm>
            <a:off x="1828800" y="2766223"/>
            <a:ext cx="3552332" cy="433507"/>
          </a:xfrm>
          <a:prstGeom prst="rect">
            <a:avLst/>
          </a:prstGeom>
        </p:spPr>
        <p:txBody>
          <a:bodyPr lIns="25199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6DD17F"/>
                </a:solidFill>
                <a:effectLst/>
                <a:uLnTx/>
                <a:uFillTx/>
                <a:latin typeface="Calibri" panose="020F0502020204030204"/>
                <a:ea typeface="+mj-ea"/>
                <a:cs typeface="+mj-cs"/>
              </a:rPr>
              <a:t>Ausdauertraining</a:t>
            </a:r>
            <a:endParaRPr kumimoji="0" lang="de-DE" sz="2000" b="1" i="0" u="none" strike="noStrike" kern="1200" cap="none" spc="0" normalizeH="0" baseline="30000" noProof="0">
              <a:ln>
                <a:noFill/>
              </a:ln>
              <a:solidFill>
                <a:srgbClr val="6DD17F"/>
              </a:solidFill>
              <a:effectLst/>
              <a:uLnTx/>
              <a:uFillTx/>
              <a:latin typeface="Calibri" panose="020F0502020204030204"/>
              <a:ea typeface="+mj-ea"/>
              <a:cs typeface="+mj-cs"/>
            </a:endParaRPr>
          </a:p>
        </p:txBody>
      </p:sp>
      <p:sp>
        <p:nvSpPr>
          <p:cNvPr id="15" name="Titel 1">
            <a:extLst>
              <a:ext uri="{FF2B5EF4-FFF2-40B4-BE49-F238E27FC236}">
                <a16:creationId xmlns:a16="http://schemas.microsoft.com/office/drawing/2014/main" id="{68755B21-3B83-B811-25FB-D5504D662D01}"/>
              </a:ext>
            </a:extLst>
          </p:cNvPr>
          <p:cNvSpPr txBox="1">
            <a:spLocks/>
          </p:cNvSpPr>
          <p:nvPr/>
        </p:nvSpPr>
        <p:spPr>
          <a:xfrm>
            <a:off x="7403795" y="2766224"/>
            <a:ext cx="3882010" cy="433506"/>
          </a:xfrm>
          <a:prstGeom prst="rect">
            <a:avLst/>
          </a:prstGeom>
        </p:spPr>
        <p:txBody>
          <a:bodyPr lIns="18000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6DD17F"/>
                </a:solidFill>
                <a:effectLst/>
                <a:uLnTx/>
                <a:uFillTx/>
                <a:latin typeface="Calibri" panose="020F0502020204030204"/>
                <a:ea typeface="+mj-ea"/>
                <a:cs typeface="+mj-cs"/>
              </a:rPr>
              <a:t>Krafttraining</a:t>
            </a:r>
          </a:p>
        </p:txBody>
      </p:sp>
      <p:sp>
        <p:nvSpPr>
          <p:cNvPr id="16" name="Textfeld 15">
            <a:extLst>
              <a:ext uri="{FF2B5EF4-FFF2-40B4-BE49-F238E27FC236}">
                <a16:creationId xmlns:a16="http://schemas.microsoft.com/office/drawing/2014/main" id="{46FE2260-EE77-6A11-10E4-B83FEF204948}"/>
              </a:ext>
            </a:extLst>
          </p:cNvPr>
          <p:cNvSpPr txBox="1"/>
          <p:nvPr/>
        </p:nvSpPr>
        <p:spPr>
          <a:xfrm>
            <a:off x="691215" y="3413678"/>
            <a:ext cx="4516405" cy="369332"/>
          </a:xfrm>
          <a:prstGeom prst="rect">
            <a:avLst/>
          </a:prstGeom>
          <a:noFill/>
        </p:spPr>
        <p:txBody>
          <a:bodyPr wrap="square">
            <a:spAutoFit/>
          </a:bodyPr>
          <a:lstStyle/>
          <a:p>
            <a:pPr marL="230400" indent="-230400">
              <a:spcBef>
                <a:spcPts val="1000"/>
              </a:spcBef>
              <a:buFont typeface="Wingdings" panose="05000000000000000000" pitchFamily="2" charset="2"/>
              <a:buChar char="§"/>
            </a:pPr>
            <a:r>
              <a:rPr lang="de-DE" sz="1800" dirty="0">
                <a:solidFill>
                  <a:srgbClr val="002060"/>
                </a:solidFill>
                <a:latin typeface="Calibri" panose="020F0502020204030204"/>
                <a:ea typeface="+mj-ea"/>
                <a:cs typeface="+mj-cs"/>
              </a:rPr>
              <a:t>verbessert signifikant die </a:t>
            </a:r>
            <a:r>
              <a:rPr lang="de-DE" sz="1800" b="1" dirty="0">
                <a:solidFill>
                  <a:srgbClr val="002060"/>
                </a:solidFill>
                <a:latin typeface="Calibri" panose="020F0502020204030204"/>
                <a:ea typeface="+mj-ea"/>
                <a:cs typeface="+mj-cs"/>
              </a:rPr>
              <a:t>Fatigue</a:t>
            </a:r>
          </a:p>
        </p:txBody>
      </p:sp>
      <p:sp>
        <p:nvSpPr>
          <p:cNvPr id="17" name="Textfeld 16">
            <a:extLst>
              <a:ext uri="{FF2B5EF4-FFF2-40B4-BE49-F238E27FC236}">
                <a16:creationId xmlns:a16="http://schemas.microsoft.com/office/drawing/2014/main" id="{8072C6AD-CEC5-844E-FC7B-C4EA449FB94E}"/>
              </a:ext>
            </a:extLst>
          </p:cNvPr>
          <p:cNvSpPr txBox="1"/>
          <p:nvPr/>
        </p:nvSpPr>
        <p:spPr>
          <a:xfrm>
            <a:off x="6386861" y="3413678"/>
            <a:ext cx="4622746" cy="1051570"/>
          </a:xfrm>
          <a:prstGeom prst="rect">
            <a:avLst/>
          </a:prstGeom>
          <a:noFill/>
        </p:spPr>
        <p:txBody>
          <a:bodyPr wrap="square">
            <a:spAutoFit/>
          </a:bodyPr>
          <a:lstStyle/>
          <a:p>
            <a:pPr marL="230400" indent="-230400">
              <a:spcBef>
                <a:spcPts val="1000"/>
              </a:spcBef>
              <a:buFont typeface="Wingdings" pitchFamily="2" charset="2"/>
              <a:buChar char="§"/>
            </a:pPr>
            <a:r>
              <a:rPr lang="de-DE" dirty="0">
                <a:solidFill>
                  <a:srgbClr val="002060"/>
                </a:solidFill>
                <a:latin typeface="Calibri" panose="020F0502020204030204"/>
                <a:ea typeface="+mj-ea"/>
                <a:cs typeface="+mj-cs"/>
              </a:rPr>
              <a:t>verbessert signifikant die </a:t>
            </a:r>
            <a:r>
              <a:rPr lang="de-DE" b="1" dirty="0">
                <a:solidFill>
                  <a:srgbClr val="002060"/>
                </a:solidFill>
                <a:latin typeface="Calibri" panose="020F0502020204030204"/>
                <a:ea typeface="+mj-ea"/>
                <a:cs typeface="+mj-cs"/>
              </a:rPr>
              <a:t>körperliche Fatigue</a:t>
            </a:r>
          </a:p>
          <a:p>
            <a:pPr marL="230400" indent="-230400">
              <a:spcBef>
                <a:spcPts val="1000"/>
              </a:spcBef>
              <a:buFont typeface="Wingdings" pitchFamily="2" charset="2"/>
              <a:buChar char="§"/>
            </a:pPr>
            <a:r>
              <a:rPr lang="de-DE" dirty="0">
                <a:solidFill>
                  <a:srgbClr val="002060"/>
                </a:solidFill>
                <a:latin typeface="Calibri" panose="020F0502020204030204"/>
                <a:ea typeface="+mj-ea"/>
                <a:cs typeface="+mj-cs"/>
              </a:rPr>
              <a:t>schwächere Effekte auf</a:t>
            </a:r>
            <a:r>
              <a:rPr lang="de-DE" b="1" dirty="0">
                <a:solidFill>
                  <a:srgbClr val="002060"/>
                </a:solidFill>
                <a:latin typeface="Calibri" panose="020F0502020204030204"/>
                <a:ea typeface="+mj-ea"/>
                <a:cs typeface="+mj-cs"/>
              </a:rPr>
              <a:t> kognitive </a:t>
            </a:r>
            <a:r>
              <a:rPr lang="de-DE" dirty="0">
                <a:solidFill>
                  <a:srgbClr val="002060"/>
                </a:solidFill>
                <a:latin typeface="Calibri" panose="020F0502020204030204"/>
                <a:ea typeface="+mj-ea"/>
                <a:cs typeface="+mj-cs"/>
              </a:rPr>
              <a:t>und</a:t>
            </a:r>
            <a:r>
              <a:rPr lang="de-DE" b="1" dirty="0">
                <a:solidFill>
                  <a:srgbClr val="002060"/>
                </a:solidFill>
                <a:latin typeface="Calibri" panose="020F0502020204030204"/>
                <a:ea typeface="+mj-ea"/>
                <a:cs typeface="+mj-cs"/>
              </a:rPr>
              <a:t> emotionale Fatigue</a:t>
            </a:r>
          </a:p>
        </p:txBody>
      </p:sp>
      <p:pic>
        <p:nvPicPr>
          <p:cNvPr id="18" name="Grafik 17">
            <a:extLst>
              <a:ext uri="{FF2B5EF4-FFF2-40B4-BE49-F238E27FC236}">
                <a16:creationId xmlns:a16="http://schemas.microsoft.com/office/drawing/2014/main" id="{C325497D-3EBC-FAA2-BADC-6EDF878A3D64}"/>
              </a:ext>
            </a:extLst>
          </p:cNvPr>
          <p:cNvPicPr>
            <a:picLocks noChangeAspect="1"/>
          </p:cNvPicPr>
          <p:nvPr/>
        </p:nvPicPr>
        <p:blipFill>
          <a:blip r:embed="rId3"/>
          <a:stretch>
            <a:fillRect/>
          </a:stretch>
        </p:blipFill>
        <p:spPr>
          <a:xfrm>
            <a:off x="6386861" y="1994211"/>
            <a:ext cx="1016934" cy="1108238"/>
          </a:xfrm>
          <a:prstGeom prst="rect">
            <a:avLst/>
          </a:prstGeom>
        </p:spPr>
      </p:pic>
      <p:pic>
        <p:nvPicPr>
          <p:cNvPr id="19" name="Grafik 18">
            <a:extLst>
              <a:ext uri="{FF2B5EF4-FFF2-40B4-BE49-F238E27FC236}">
                <a16:creationId xmlns:a16="http://schemas.microsoft.com/office/drawing/2014/main" id="{AC215016-086D-CEEF-2692-B898A47E0DA0}"/>
              </a:ext>
            </a:extLst>
          </p:cNvPr>
          <p:cNvPicPr>
            <a:picLocks noChangeAspect="1"/>
          </p:cNvPicPr>
          <p:nvPr/>
        </p:nvPicPr>
        <p:blipFill>
          <a:blip r:embed="rId4"/>
          <a:stretch>
            <a:fillRect/>
          </a:stretch>
        </p:blipFill>
        <p:spPr>
          <a:xfrm>
            <a:off x="494007" y="2085498"/>
            <a:ext cx="1334793" cy="992671"/>
          </a:xfrm>
          <a:prstGeom prst="rect">
            <a:avLst/>
          </a:prstGeom>
        </p:spPr>
      </p:pic>
      <p:sp>
        <p:nvSpPr>
          <p:cNvPr id="3" name="Inhaltsplatzhalter 2">
            <a:extLst>
              <a:ext uri="{FF2B5EF4-FFF2-40B4-BE49-F238E27FC236}">
                <a16:creationId xmlns:a16="http://schemas.microsoft.com/office/drawing/2014/main" id="{6ECCD1AD-2876-947B-2873-7D0B2C9F5EEE}"/>
              </a:ext>
            </a:extLst>
          </p:cNvPr>
          <p:cNvSpPr txBox="1">
            <a:spLocks/>
          </p:cNvSpPr>
          <p:nvPr/>
        </p:nvSpPr>
        <p:spPr>
          <a:xfrm>
            <a:off x="494007" y="5073716"/>
            <a:ext cx="10791798" cy="715962"/>
          </a:xfrm>
          <a:prstGeom prst="rect">
            <a:avLst/>
          </a:prstGeom>
          <a:solidFill>
            <a:srgbClr val="6DD17F"/>
          </a:solidFill>
        </p:spPr>
        <p:txBody>
          <a:bodyPr vert="horz" lIns="180000" tIns="45720" rIns="14400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indent="-230400" algn="ctr">
              <a:lnSpc>
                <a:spcPct val="110000"/>
              </a:lnSpc>
              <a:buFont typeface="Arial" panose="020B0604020202020204" pitchFamily="34" charset="0"/>
              <a:buNone/>
            </a:pPr>
            <a:r>
              <a:rPr lang="de-DE" sz="1800" b="1" dirty="0">
                <a:solidFill>
                  <a:schemeClr val="bg1"/>
                </a:solidFill>
              </a:rPr>
              <a:t>Mehrmals wöchentlich 30–45 min pro Trainingseinheit bei moderater Belastungsintensität</a:t>
            </a:r>
            <a:r>
              <a:rPr lang="de-DE" sz="1800" b="1" baseline="30000" dirty="0">
                <a:solidFill>
                  <a:schemeClr val="bg1"/>
                </a:solidFill>
              </a:rPr>
              <a:t>5</a:t>
            </a:r>
            <a:endParaRPr lang="de-DE" sz="1600" b="1" baseline="30000" dirty="0">
              <a:solidFill>
                <a:schemeClr val="bg1"/>
              </a:solidFill>
            </a:endParaRPr>
          </a:p>
        </p:txBody>
      </p:sp>
    </p:spTree>
    <p:extLst>
      <p:ext uri="{BB962C8B-B14F-4D97-AF65-F5344CB8AC3E}">
        <p14:creationId xmlns:p14="http://schemas.microsoft.com/office/powerpoint/2010/main" val="3593731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a:t>
            </a:r>
          </a:p>
        </p:txBody>
      </p:sp>
      <p:sp>
        <p:nvSpPr>
          <p:cNvPr id="13" name="Textplatzhalter 8">
            <a:extLst>
              <a:ext uri="{FF2B5EF4-FFF2-40B4-BE49-F238E27FC236}">
                <a16:creationId xmlns:a16="http://schemas.microsoft.com/office/drawing/2014/main" id="{A0F65D45-9B8D-C06D-6E9B-C0C02946AC1D}"/>
              </a:ext>
            </a:extLst>
          </p:cNvPr>
          <p:cNvSpPr>
            <a:spLocks noGrp="1"/>
          </p:cNvSpPr>
          <p:nvPr>
            <p:ph type="body" sz="quarter" idx="14"/>
          </p:nvPr>
        </p:nvSpPr>
        <p:spPr>
          <a:xfrm>
            <a:off x="-5" y="6177339"/>
            <a:ext cx="12192000" cy="715963"/>
          </a:xfrm>
        </p:spPr>
        <p:txBody>
          <a:bodyPr>
            <a:normAutofit fontScale="85000" lnSpcReduction="10000"/>
          </a:bodyPr>
          <a:lstStyle/>
          <a:p>
            <a:r>
              <a:rPr lang="de-DE"/>
              <a:t>MBSR: </a:t>
            </a:r>
            <a:r>
              <a:rPr lang="de-DE" b="0" err="1"/>
              <a:t>Mindfulness</a:t>
            </a:r>
            <a:r>
              <a:rPr lang="de-DE" b="0"/>
              <a:t> </a:t>
            </a:r>
            <a:r>
              <a:rPr lang="de-DE" b="0" err="1"/>
              <a:t>Based</a:t>
            </a:r>
            <a:r>
              <a:rPr lang="de-DE" b="0"/>
              <a:t> Stress </a:t>
            </a:r>
            <a:r>
              <a:rPr lang="de-DE" b="0" err="1"/>
              <a:t>Reduction</a:t>
            </a:r>
            <a:r>
              <a:rPr lang="de-DE" b="0"/>
              <a:t>.</a:t>
            </a:r>
          </a:p>
          <a:p>
            <a:r>
              <a:rPr lang="de-DE"/>
              <a:t>Referenzen: 1. </a:t>
            </a:r>
            <a:r>
              <a:rPr lang="de-DE" b="0" err="1"/>
              <a:t>Kiecolt</a:t>
            </a:r>
            <a:r>
              <a:rPr lang="de-DE" b="0"/>
              <a:t>-Glaser JK et al. </a:t>
            </a:r>
            <a:r>
              <a:rPr lang="de-DE" b="0" err="1"/>
              <a:t>Yoga's</a:t>
            </a:r>
            <a:r>
              <a:rPr lang="de-DE" b="0"/>
              <a:t> </a:t>
            </a:r>
            <a:r>
              <a:rPr lang="de-DE" b="0" err="1"/>
              <a:t>impact</a:t>
            </a:r>
            <a:r>
              <a:rPr lang="de-DE" b="0"/>
              <a:t> on </a:t>
            </a:r>
            <a:r>
              <a:rPr lang="de-DE" b="0" err="1"/>
              <a:t>inflammation</a:t>
            </a:r>
            <a:r>
              <a:rPr lang="de-DE" b="0"/>
              <a:t>, </a:t>
            </a:r>
            <a:r>
              <a:rPr lang="de-DE" b="0" err="1"/>
              <a:t>mood</a:t>
            </a:r>
            <a:r>
              <a:rPr lang="de-DE" b="0"/>
              <a:t>, and </a:t>
            </a:r>
            <a:r>
              <a:rPr lang="de-DE" b="0" err="1"/>
              <a:t>fatigue</a:t>
            </a:r>
            <a:r>
              <a:rPr lang="de-DE" b="0"/>
              <a:t> in </a:t>
            </a:r>
            <a:r>
              <a:rPr lang="de-DE" b="0" err="1"/>
              <a:t>breast</a:t>
            </a:r>
            <a:r>
              <a:rPr lang="de-DE" b="0"/>
              <a:t> </a:t>
            </a:r>
            <a:r>
              <a:rPr lang="de-DE" b="0" err="1"/>
              <a:t>cancer</a:t>
            </a:r>
            <a:r>
              <a:rPr lang="de-DE" b="0"/>
              <a:t> </a:t>
            </a:r>
            <a:r>
              <a:rPr lang="de-DE" b="0" err="1"/>
              <a:t>survivors</a:t>
            </a:r>
            <a:r>
              <a:rPr lang="de-DE" b="0"/>
              <a:t>: a </a:t>
            </a:r>
            <a:r>
              <a:rPr lang="de-DE" b="0" err="1"/>
              <a:t>randomized</a:t>
            </a:r>
            <a:r>
              <a:rPr lang="de-DE" b="0"/>
              <a:t> </a:t>
            </a:r>
            <a:r>
              <a:rPr lang="de-DE" b="0" err="1"/>
              <a:t>controlled</a:t>
            </a:r>
            <a:r>
              <a:rPr lang="de-DE" b="0"/>
              <a:t> </a:t>
            </a:r>
            <a:r>
              <a:rPr lang="de-DE" b="0" err="1"/>
              <a:t>trial</a:t>
            </a:r>
            <a:r>
              <a:rPr lang="de-DE" b="0"/>
              <a:t>. J </a:t>
            </a:r>
            <a:r>
              <a:rPr lang="de-DE" b="0" err="1"/>
              <a:t>Clin</a:t>
            </a:r>
            <a:r>
              <a:rPr lang="de-DE" b="0"/>
              <a:t> </a:t>
            </a:r>
            <a:r>
              <a:rPr lang="de-DE" b="0" err="1"/>
              <a:t>Oncol</a:t>
            </a:r>
            <a:r>
              <a:rPr lang="de-DE" b="0"/>
              <a:t> 2014; 32 (10): 1040</a:t>
            </a:r>
            <a:r>
              <a:rPr lang="de-DE" sz="1050" b="0"/>
              <a:t>–</a:t>
            </a:r>
            <a:r>
              <a:rPr lang="de-DE" b="0"/>
              <a:t>1049. </a:t>
            </a:r>
            <a:r>
              <a:rPr lang="de-DE"/>
              <a:t>2. </a:t>
            </a:r>
            <a:r>
              <a:rPr lang="de-DE" b="0" err="1"/>
              <a:t>Larkey</a:t>
            </a:r>
            <a:r>
              <a:rPr lang="de-DE" b="0"/>
              <a:t> LK et al. </a:t>
            </a:r>
            <a:r>
              <a:rPr lang="de-DE" b="0" err="1"/>
              <a:t>Randomized</a:t>
            </a:r>
            <a:r>
              <a:rPr lang="de-DE" b="0"/>
              <a:t> </a:t>
            </a:r>
            <a:r>
              <a:rPr lang="de-DE" b="0" err="1"/>
              <a:t>controlled</a:t>
            </a:r>
            <a:r>
              <a:rPr lang="de-DE" b="0"/>
              <a:t> </a:t>
            </a:r>
            <a:r>
              <a:rPr lang="de-DE" b="0" err="1"/>
              <a:t>trial</a:t>
            </a:r>
            <a:r>
              <a:rPr lang="de-DE" b="0"/>
              <a:t> </a:t>
            </a:r>
            <a:r>
              <a:rPr lang="de-DE" b="0" err="1"/>
              <a:t>of</a:t>
            </a:r>
            <a:r>
              <a:rPr lang="de-DE" b="0"/>
              <a:t> Qigong/Tai Chi Easy on </a:t>
            </a:r>
            <a:r>
              <a:rPr lang="de-DE" b="0" err="1"/>
              <a:t>cancer-related</a:t>
            </a:r>
            <a:r>
              <a:rPr lang="de-DE" b="0"/>
              <a:t> </a:t>
            </a:r>
            <a:r>
              <a:rPr lang="de-DE" b="0" err="1"/>
              <a:t>fatigue</a:t>
            </a:r>
            <a:r>
              <a:rPr lang="de-DE" b="0"/>
              <a:t> in </a:t>
            </a:r>
            <a:r>
              <a:rPr lang="de-DE" b="0" err="1"/>
              <a:t>breast</a:t>
            </a:r>
            <a:r>
              <a:rPr lang="de-DE" b="0"/>
              <a:t> </a:t>
            </a:r>
            <a:r>
              <a:rPr lang="de-DE" b="0" err="1"/>
              <a:t>cancer</a:t>
            </a:r>
            <a:r>
              <a:rPr lang="de-DE" b="0"/>
              <a:t> </a:t>
            </a:r>
            <a:r>
              <a:rPr lang="de-DE" b="0" err="1"/>
              <a:t>survivors</a:t>
            </a:r>
            <a:r>
              <a:rPr lang="de-DE" b="0"/>
              <a:t>. Ann </a:t>
            </a:r>
            <a:r>
              <a:rPr lang="de-DE" b="0" err="1"/>
              <a:t>Behav</a:t>
            </a:r>
            <a:r>
              <a:rPr lang="de-DE" b="0"/>
              <a:t> </a:t>
            </a:r>
            <a:r>
              <a:rPr lang="de-DE" b="0" err="1"/>
              <a:t>Med</a:t>
            </a:r>
            <a:r>
              <a:rPr lang="de-DE" b="0"/>
              <a:t> 2015; 49 (2): 165</a:t>
            </a:r>
            <a:r>
              <a:rPr lang="de-DE" sz="1050" b="0"/>
              <a:t>–</a:t>
            </a:r>
            <a:r>
              <a:rPr lang="de-DE" b="0"/>
              <a:t>176. </a:t>
            </a:r>
            <a:r>
              <a:rPr lang="de-DE"/>
              <a:t>3. </a:t>
            </a:r>
            <a:r>
              <a:rPr lang="de-DE" b="0"/>
              <a:t>Chen Z et al. Qigong </a:t>
            </a:r>
            <a:r>
              <a:rPr lang="de-DE" b="0" err="1"/>
              <a:t>improves</a:t>
            </a:r>
            <a:r>
              <a:rPr lang="de-DE" b="0"/>
              <a:t> </a:t>
            </a:r>
            <a:r>
              <a:rPr lang="de-DE" b="0" err="1"/>
              <a:t>quality</a:t>
            </a:r>
            <a:r>
              <a:rPr lang="de-DE" b="0"/>
              <a:t> </a:t>
            </a:r>
            <a:r>
              <a:rPr lang="de-DE" b="0" err="1"/>
              <a:t>of</a:t>
            </a:r>
            <a:r>
              <a:rPr lang="de-DE" b="0"/>
              <a:t> </a:t>
            </a:r>
            <a:r>
              <a:rPr lang="de-DE" b="0" err="1"/>
              <a:t>life</a:t>
            </a:r>
            <a:r>
              <a:rPr lang="de-DE" b="0"/>
              <a:t> in </a:t>
            </a:r>
            <a:r>
              <a:rPr lang="de-DE" b="0" err="1"/>
              <a:t>women</a:t>
            </a:r>
            <a:r>
              <a:rPr lang="de-DE" b="0"/>
              <a:t> </a:t>
            </a:r>
            <a:r>
              <a:rPr lang="de-DE" b="0" err="1"/>
              <a:t>undergoing</a:t>
            </a:r>
            <a:r>
              <a:rPr lang="de-DE" b="0"/>
              <a:t> </a:t>
            </a:r>
            <a:r>
              <a:rPr lang="de-DE" b="0" err="1"/>
              <a:t>radiotherapy</a:t>
            </a:r>
            <a:r>
              <a:rPr lang="de-DE" b="0"/>
              <a:t> </a:t>
            </a:r>
            <a:r>
              <a:rPr lang="de-DE" b="0" err="1"/>
              <a:t>for</a:t>
            </a:r>
            <a:r>
              <a:rPr lang="de-DE" b="0"/>
              <a:t> </a:t>
            </a:r>
            <a:r>
              <a:rPr lang="de-DE" b="0" err="1"/>
              <a:t>breast</a:t>
            </a:r>
            <a:r>
              <a:rPr lang="de-DE" b="0"/>
              <a:t> </a:t>
            </a:r>
            <a:r>
              <a:rPr lang="de-DE" b="0" err="1"/>
              <a:t>cancer</a:t>
            </a:r>
            <a:r>
              <a:rPr lang="de-DE" b="0"/>
              <a:t>: </a:t>
            </a:r>
            <a:r>
              <a:rPr lang="de-DE" b="0" err="1"/>
              <a:t>results</a:t>
            </a:r>
            <a:r>
              <a:rPr lang="de-DE" b="0"/>
              <a:t> </a:t>
            </a:r>
            <a:r>
              <a:rPr lang="de-DE" b="0" err="1"/>
              <a:t>of</a:t>
            </a:r>
            <a:r>
              <a:rPr lang="de-DE" b="0"/>
              <a:t> a </a:t>
            </a:r>
            <a:r>
              <a:rPr lang="de-DE" b="0" err="1"/>
              <a:t>randomized</a:t>
            </a:r>
            <a:r>
              <a:rPr lang="de-DE" b="0"/>
              <a:t> </a:t>
            </a:r>
            <a:r>
              <a:rPr lang="de-DE" b="0" err="1"/>
              <a:t>controlled</a:t>
            </a:r>
            <a:r>
              <a:rPr lang="de-DE" b="0"/>
              <a:t> </a:t>
            </a:r>
            <a:r>
              <a:rPr lang="de-DE" b="0" err="1"/>
              <a:t>trial</a:t>
            </a:r>
            <a:r>
              <a:rPr lang="de-DE" b="0"/>
              <a:t>. Cancer 2013; 119(9): 1690–1698. </a:t>
            </a:r>
            <a:r>
              <a:rPr lang="de-DE"/>
              <a:t>4.</a:t>
            </a:r>
            <a:r>
              <a:rPr lang="de-DE" b="0"/>
              <a:t> Johns SA et al. </a:t>
            </a:r>
            <a:r>
              <a:rPr lang="de-DE" b="0" err="1"/>
              <a:t>Randomized</a:t>
            </a:r>
            <a:r>
              <a:rPr lang="de-DE" b="0"/>
              <a:t> </a:t>
            </a:r>
            <a:r>
              <a:rPr lang="de-DE" b="0" err="1"/>
              <a:t>controlled</a:t>
            </a:r>
            <a:r>
              <a:rPr lang="de-DE" b="0"/>
              <a:t> </a:t>
            </a:r>
            <a:r>
              <a:rPr lang="de-DE" b="0" err="1"/>
              <a:t>pilot</a:t>
            </a:r>
            <a:r>
              <a:rPr lang="de-DE" b="0"/>
              <a:t> </a:t>
            </a:r>
            <a:r>
              <a:rPr lang="de-DE" b="0" err="1"/>
              <a:t>study</a:t>
            </a:r>
            <a:r>
              <a:rPr lang="de-DE" b="0"/>
              <a:t> </a:t>
            </a:r>
            <a:r>
              <a:rPr lang="de-DE" b="0" err="1"/>
              <a:t>of</a:t>
            </a:r>
            <a:r>
              <a:rPr lang="de-DE" b="0"/>
              <a:t> </a:t>
            </a:r>
            <a:r>
              <a:rPr lang="de-DE" b="0" err="1"/>
              <a:t>mindfulness-based</a:t>
            </a:r>
            <a:r>
              <a:rPr lang="de-DE" b="0"/>
              <a:t> stress </a:t>
            </a:r>
            <a:r>
              <a:rPr lang="de-DE" b="0" err="1"/>
              <a:t>reduction</a:t>
            </a:r>
            <a:r>
              <a:rPr lang="de-DE" b="0"/>
              <a:t> </a:t>
            </a:r>
            <a:r>
              <a:rPr lang="de-DE" b="0" err="1"/>
              <a:t>for</a:t>
            </a:r>
            <a:r>
              <a:rPr lang="de-DE" b="0"/>
              <a:t> </a:t>
            </a:r>
            <a:r>
              <a:rPr lang="de-DE" b="0" err="1"/>
              <a:t>persistently</a:t>
            </a:r>
            <a:r>
              <a:rPr lang="de-DE" b="0"/>
              <a:t> </a:t>
            </a:r>
            <a:r>
              <a:rPr lang="de-DE" b="0" err="1"/>
              <a:t>fatigued</a:t>
            </a:r>
            <a:r>
              <a:rPr lang="de-DE" b="0"/>
              <a:t> </a:t>
            </a:r>
            <a:r>
              <a:rPr lang="de-DE" b="0" err="1"/>
              <a:t>cancer</a:t>
            </a:r>
            <a:r>
              <a:rPr lang="de-DE" b="0"/>
              <a:t> </a:t>
            </a:r>
            <a:r>
              <a:rPr lang="de-DE" b="0" err="1"/>
              <a:t>survivors</a:t>
            </a:r>
            <a:r>
              <a:rPr lang="de-DE" b="0"/>
              <a:t>. </a:t>
            </a:r>
            <a:r>
              <a:rPr lang="de-DE" b="0" err="1"/>
              <a:t>Psychooncology</a:t>
            </a:r>
            <a:r>
              <a:rPr lang="de-DE" b="0"/>
              <a:t> 2015; 24(8): 885–893. </a:t>
            </a:r>
          </a:p>
        </p:txBody>
      </p:sp>
      <p:sp>
        <p:nvSpPr>
          <p:cNvPr id="3" name="Titel 1">
            <a:extLst>
              <a:ext uri="{FF2B5EF4-FFF2-40B4-BE49-F238E27FC236}">
                <a16:creationId xmlns:a16="http://schemas.microsoft.com/office/drawing/2014/main" id="{90DC3C8F-31F4-3683-4C9D-AD9F727E2936}"/>
              </a:ext>
            </a:extLst>
          </p:cNvPr>
          <p:cNvSpPr txBox="1">
            <a:spLocks/>
          </p:cNvSpPr>
          <p:nvPr/>
        </p:nvSpPr>
        <p:spPr>
          <a:xfrm>
            <a:off x="494007" y="1233761"/>
            <a:ext cx="10515600" cy="5058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Therapie – Ganzheitliche Ansätze</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1–4</a:t>
            </a:r>
          </a:p>
        </p:txBody>
      </p:sp>
      <p:sp>
        <p:nvSpPr>
          <p:cNvPr id="6" name="Titel 1">
            <a:extLst>
              <a:ext uri="{FF2B5EF4-FFF2-40B4-BE49-F238E27FC236}">
                <a16:creationId xmlns:a16="http://schemas.microsoft.com/office/drawing/2014/main" id="{DCFD4A49-BF23-F8AA-81B8-7688FBEDB779}"/>
              </a:ext>
            </a:extLst>
          </p:cNvPr>
          <p:cNvSpPr txBox="1">
            <a:spLocks/>
          </p:cNvSpPr>
          <p:nvPr/>
        </p:nvSpPr>
        <p:spPr>
          <a:xfrm>
            <a:off x="494007" y="2061104"/>
            <a:ext cx="3600000" cy="433507"/>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6DD17F"/>
                </a:solidFill>
                <a:effectLst/>
                <a:uLnTx/>
                <a:uFillTx/>
                <a:latin typeface="Calibri" panose="020F0502020204030204"/>
                <a:ea typeface="+mj-ea"/>
                <a:cs typeface="+mj-cs"/>
              </a:rPr>
              <a:t>Yoga</a:t>
            </a:r>
            <a:r>
              <a:rPr kumimoji="0" lang="de-DE" sz="2000" b="1" i="0" u="none" strike="noStrike" kern="1200" cap="none" spc="0" normalizeH="0" baseline="30000" noProof="0">
                <a:ln>
                  <a:noFill/>
                </a:ln>
                <a:solidFill>
                  <a:srgbClr val="6DD17F"/>
                </a:solidFill>
                <a:effectLst/>
                <a:uLnTx/>
                <a:uFillTx/>
                <a:latin typeface="Calibri" panose="020F0502020204030204"/>
                <a:ea typeface="+mj-ea"/>
                <a:cs typeface="+mj-cs"/>
              </a:rPr>
              <a:t>1</a:t>
            </a:r>
          </a:p>
        </p:txBody>
      </p:sp>
      <p:sp>
        <p:nvSpPr>
          <p:cNvPr id="9" name="Titel 1">
            <a:extLst>
              <a:ext uri="{FF2B5EF4-FFF2-40B4-BE49-F238E27FC236}">
                <a16:creationId xmlns:a16="http://schemas.microsoft.com/office/drawing/2014/main" id="{0E1B9E98-8DFD-AEBC-48B3-FCAA3163BBF1}"/>
              </a:ext>
            </a:extLst>
          </p:cNvPr>
          <p:cNvSpPr txBox="1">
            <a:spLocks/>
          </p:cNvSpPr>
          <p:nvPr/>
        </p:nvSpPr>
        <p:spPr>
          <a:xfrm>
            <a:off x="4262597" y="2061104"/>
            <a:ext cx="3600000" cy="433507"/>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6DD17F"/>
                </a:solidFill>
                <a:effectLst/>
                <a:uLnTx/>
                <a:uFillTx/>
                <a:latin typeface="Calibri" panose="020F0502020204030204"/>
                <a:ea typeface="+mj-ea"/>
                <a:cs typeface="+mj-cs"/>
              </a:rPr>
              <a:t>Qi Gong</a:t>
            </a:r>
            <a:r>
              <a:rPr kumimoji="0" lang="de-DE" sz="2000" b="1" i="0" u="none" kern="1200" cap="none" spc="0" normalizeH="0" baseline="30000" noProof="0">
                <a:ln>
                  <a:noFill/>
                </a:ln>
                <a:solidFill>
                  <a:srgbClr val="6DD17F"/>
                </a:solidFill>
                <a:effectLst/>
                <a:uLnTx/>
                <a:uFillTx/>
                <a:latin typeface="Calibri" panose="020F0502020204030204"/>
                <a:ea typeface="+mj-ea"/>
                <a:cs typeface="+mj-cs"/>
              </a:rPr>
              <a:t>2,</a:t>
            </a:r>
            <a:r>
              <a:rPr kumimoji="0" lang="de-DE" sz="1000" b="1" i="0" u="none" kern="1200" cap="none" spc="0" normalizeH="0" baseline="30000" noProof="0">
                <a:ln>
                  <a:noFill/>
                </a:ln>
                <a:solidFill>
                  <a:srgbClr val="6DD17F"/>
                </a:solidFill>
                <a:effectLst/>
                <a:uLnTx/>
                <a:uFillTx/>
                <a:latin typeface="Calibri" panose="020F0502020204030204"/>
                <a:ea typeface="+mj-ea"/>
                <a:cs typeface="+mj-cs"/>
              </a:rPr>
              <a:t> </a:t>
            </a:r>
            <a:r>
              <a:rPr kumimoji="0" lang="de-DE" sz="2000" b="1" i="0" u="none" kern="1200" cap="none" spc="0" normalizeH="0" baseline="30000" noProof="0">
                <a:ln>
                  <a:noFill/>
                </a:ln>
                <a:solidFill>
                  <a:srgbClr val="6DD17F"/>
                </a:solidFill>
                <a:effectLst/>
                <a:uLnTx/>
                <a:uFillTx/>
                <a:latin typeface="Calibri" panose="020F0502020204030204"/>
                <a:ea typeface="+mj-ea"/>
                <a:cs typeface="+mj-cs"/>
              </a:rPr>
              <a:t>3</a:t>
            </a:r>
          </a:p>
        </p:txBody>
      </p:sp>
      <p:sp>
        <p:nvSpPr>
          <p:cNvPr id="11" name="Titel 1">
            <a:extLst>
              <a:ext uri="{FF2B5EF4-FFF2-40B4-BE49-F238E27FC236}">
                <a16:creationId xmlns:a16="http://schemas.microsoft.com/office/drawing/2014/main" id="{E5EF43D0-1A15-C0C2-E1A0-6A43B0D38900}"/>
              </a:ext>
            </a:extLst>
          </p:cNvPr>
          <p:cNvSpPr txBox="1">
            <a:spLocks/>
          </p:cNvSpPr>
          <p:nvPr/>
        </p:nvSpPr>
        <p:spPr>
          <a:xfrm>
            <a:off x="8031187" y="1739585"/>
            <a:ext cx="3600000" cy="755026"/>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000" b="1" i="0" u="none" strike="noStrike" kern="1200" cap="none" spc="0" normalizeH="0" baseline="0" noProof="0">
                <a:ln>
                  <a:noFill/>
                </a:ln>
                <a:solidFill>
                  <a:srgbClr val="6DD17F"/>
                </a:solidFill>
                <a:effectLst/>
                <a:uLnTx/>
                <a:uFillTx/>
                <a:latin typeface="Calibri" panose="020F0502020204030204"/>
                <a:ea typeface="+mj-ea"/>
                <a:cs typeface="+mj-cs"/>
              </a:rPr>
              <a:t>Achtsamkeitsmeditation (MBSR)</a:t>
            </a:r>
            <a:r>
              <a:rPr kumimoji="0" lang="de-DE" sz="2000" b="1" i="0" u="none" strike="noStrike" kern="1200" cap="none" spc="0" normalizeH="0" baseline="30000" noProof="0">
                <a:ln>
                  <a:noFill/>
                </a:ln>
                <a:solidFill>
                  <a:srgbClr val="6DD17F"/>
                </a:solidFill>
                <a:effectLst/>
                <a:uLnTx/>
                <a:uFillTx/>
                <a:latin typeface="Calibri" panose="020F0502020204030204"/>
                <a:ea typeface="+mj-ea"/>
                <a:cs typeface="+mj-cs"/>
              </a:rPr>
              <a:t>4</a:t>
            </a:r>
          </a:p>
        </p:txBody>
      </p:sp>
      <p:grpSp>
        <p:nvGrpSpPr>
          <p:cNvPr id="18" name="Gruppieren 17">
            <a:extLst>
              <a:ext uri="{FF2B5EF4-FFF2-40B4-BE49-F238E27FC236}">
                <a16:creationId xmlns:a16="http://schemas.microsoft.com/office/drawing/2014/main" id="{9A4C3990-7A7F-1F41-A209-9D046F104ED5}"/>
              </a:ext>
            </a:extLst>
          </p:cNvPr>
          <p:cNvGrpSpPr/>
          <p:nvPr/>
        </p:nvGrpSpPr>
        <p:grpSpPr>
          <a:xfrm>
            <a:off x="497834" y="2579904"/>
            <a:ext cx="3600000" cy="3166562"/>
            <a:chOff x="494007" y="2711724"/>
            <a:chExt cx="3600000" cy="3166562"/>
          </a:xfrm>
        </p:grpSpPr>
        <p:sp>
          <p:nvSpPr>
            <p:cNvPr id="4" name="Inhaltsplatzhalter 6">
              <a:extLst>
                <a:ext uri="{FF2B5EF4-FFF2-40B4-BE49-F238E27FC236}">
                  <a16:creationId xmlns:a16="http://schemas.microsoft.com/office/drawing/2014/main" id="{D0A3C8C0-DF04-FE2E-1CD8-B42F7BFE0049}"/>
                </a:ext>
              </a:extLst>
            </p:cNvPr>
            <p:cNvSpPr txBox="1">
              <a:spLocks/>
            </p:cNvSpPr>
            <p:nvPr/>
          </p:nvSpPr>
          <p:spPr>
            <a:xfrm>
              <a:off x="494007" y="2711724"/>
              <a:ext cx="3600000" cy="3166562"/>
            </a:xfrm>
            <a:prstGeom prst="rect">
              <a:avLst/>
            </a:prstGeom>
            <a:solidFill>
              <a:schemeClr val="bg1">
                <a:lumMod val="95000"/>
              </a:schemeClr>
            </a:solidFill>
          </p:spPr>
          <p:txBody>
            <a:bodyPr vert="horz" lIns="91440" tIns="144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800">
                <a:solidFill>
                  <a:srgbClr val="002060"/>
                </a:solidFill>
                <a:latin typeface="Calibri" panose="020F0502020204030204"/>
                <a:ea typeface="+mj-ea"/>
                <a:cs typeface="+mj-cs"/>
              </a:endParaRPr>
            </a:p>
          </p:txBody>
        </p:sp>
        <p:sp>
          <p:nvSpPr>
            <p:cNvPr id="14" name="Textfeld 13">
              <a:extLst>
                <a:ext uri="{FF2B5EF4-FFF2-40B4-BE49-F238E27FC236}">
                  <a16:creationId xmlns:a16="http://schemas.microsoft.com/office/drawing/2014/main" id="{9D51314C-70C2-2D4F-BAA2-F8E4585F83ED}"/>
                </a:ext>
              </a:extLst>
            </p:cNvPr>
            <p:cNvSpPr txBox="1"/>
            <p:nvPr/>
          </p:nvSpPr>
          <p:spPr>
            <a:xfrm>
              <a:off x="615788" y="2864375"/>
              <a:ext cx="3356439" cy="2841804"/>
            </a:xfrm>
            <a:prstGeom prst="rect">
              <a:avLst/>
            </a:prstGeom>
            <a:noFill/>
          </p:spPr>
          <p:txBody>
            <a:bodyPr wrap="square">
              <a:spAutoFit/>
            </a:bodyPr>
            <a:lstStyle/>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verbessert Fatigue und Vitalität und reduziert Entzündungsparameter (anti-inflammatorische Wirkung) </a:t>
              </a:r>
              <a:br>
                <a:rPr lang="de-DE" sz="1800">
                  <a:solidFill>
                    <a:srgbClr val="002060"/>
                  </a:solidFill>
                  <a:latin typeface="Calibri" panose="020F0502020204030204"/>
                  <a:ea typeface="+mj-ea"/>
                  <a:cs typeface="+mj-cs"/>
                </a:rPr>
              </a:br>
              <a:r>
                <a:rPr lang="de-DE" sz="1800">
                  <a:solidFill>
                    <a:srgbClr val="002060"/>
                  </a:solidFill>
                  <a:latin typeface="Calibri" panose="020F0502020204030204"/>
                  <a:ea typeface="+mj-ea"/>
                  <a:cs typeface="+mj-cs"/>
                </a:rPr>
                <a:t>bei Brustkrebspatienten</a:t>
              </a:r>
            </a:p>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Frequenz: 2 Sitzungen à 90 min pro Woche über 3 Monate</a:t>
              </a:r>
            </a:p>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keine Auswirkung auf Depression</a:t>
              </a:r>
            </a:p>
          </p:txBody>
        </p:sp>
      </p:grpSp>
      <p:grpSp>
        <p:nvGrpSpPr>
          <p:cNvPr id="19" name="Gruppieren 18">
            <a:extLst>
              <a:ext uri="{FF2B5EF4-FFF2-40B4-BE49-F238E27FC236}">
                <a16:creationId xmlns:a16="http://schemas.microsoft.com/office/drawing/2014/main" id="{8CAE15C2-7D78-9C4D-A47D-E495F8370BB7}"/>
              </a:ext>
            </a:extLst>
          </p:cNvPr>
          <p:cNvGrpSpPr/>
          <p:nvPr/>
        </p:nvGrpSpPr>
        <p:grpSpPr>
          <a:xfrm>
            <a:off x="4266424" y="2579905"/>
            <a:ext cx="3600000" cy="1936520"/>
            <a:chOff x="4262597" y="2711725"/>
            <a:chExt cx="3600000" cy="1936520"/>
          </a:xfrm>
        </p:grpSpPr>
        <p:sp>
          <p:nvSpPr>
            <p:cNvPr id="8" name="Inhaltsplatzhalter 6">
              <a:extLst>
                <a:ext uri="{FF2B5EF4-FFF2-40B4-BE49-F238E27FC236}">
                  <a16:creationId xmlns:a16="http://schemas.microsoft.com/office/drawing/2014/main" id="{568824E5-C0F9-256E-CEB2-A365C2FFD5FC}"/>
                </a:ext>
              </a:extLst>
            </p:cNvPr>
            <p:cNvSpPr txBox="1">
              <a:spLocks/>
            </p:cNvSpPr>
            <p:nvPr/>
          </p:nvSpPr>
          <p:spPr>
            <a:xfrm>
              <a:off x="4262597" y="2711725"/>
              <a:ext cx="3600000" cy="1936520"/>
            </a:xfrm>
            <a:prstGeom prst="rect">
              <a:avLst/>
            </a:prstGeom>
            <a:solidFill>
              <a:schemeClr val="bg1">
                <a:lumMod val="95000"/>
              </a:schemeClr>
            </a:solidFill>
          </p:spPr>
          <p:txBody>
            <a:bodyPr vert="horz" lIns="91440" tIns="144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800">
                <a:solidFill>
                  <a:srgbClr val="002060"/>
                </a:solidFill>
                <a:latin typeface="Calibri" panose="020F0502020204030204"/>
                <a:ea typeface="+mj-ea"/>
                <a:cs typeface="+mj-cs"/>
              </a:endParaRPr>
            </a:p>
          </p:txBody>
        </p:sp>
        <p:sp>
          <p:nvSpPr>
            <p:cNvPr id="16" name="Textfeld 15">
              <a:extLst>
                <a:ext uri="{FF2B5EF4-FFF2-40B4-BE49-F238E27FC236}">
                  <a16:creationId xmlns:a16="http://schemas.microsoft.com/office/drawing/2014/main" id="{F24FE84A-556F-544C-938D-D31BA0E24651}"/>
                </a:ext>
              </a:extLst>
            </p:cNvPr>
            <p:cNvSpPr txBox="1"/>
            <p:nvPr/>
          </p:nvSpPr>
          <p:spPr>
            <a:xfrm>
              <a:off x="4365773" y="2864375"/>
              <a:ext cx="3393648" cy="1051570"/>
            </a:xfrm>
            <a:prstGeom prst="rect">
              <a:avLst/>
            </a:prstGeom>
            <a:noFill/>
          </p:spPr>
          <p:txBody>
            <a:bodyPr wrap="square">
              <a:spAutoFit/>
            </a:bodyPr>
            <a:lstStyle/>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verbessert signifikant </a:t>
              </a:r>
              <a:r>
                <a:rPr lang="de-DE" sz="1800" err="1">
                  <a:solidFill>
                    <a:srgbClr val="002060"/>
                  </a:solidFill>
                  <a:latin typeface="Calibri" panose="020F0502020204030204"/>
                  <a:ea typeface="+mj-ea"/>
                  <a:cs typeface="+mj-cs"/>
                </a:rPr>
                <a:t>Fatigue</a:t>
              </a:r>
              <a:r>
                <a:rPr lang="de-DE" sz="1800">
                  <a:solidFill>
                    <a:srgbClr val="002060"/>
                  </a:solidFill>
                  <a:latin typeface="Calibri" panose="020F0502020204030204"/>
                  <a:ea typeface="+mj-ea"/>
                  <a:cs typeface="+mj-cs"/>
                </a:rPr>
                <a:t> bei Brustkrebspatienten</a:t>
              </a:r>
            </a:p>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verbessert nicht die Depression</a:t>
              </a:r>
            </a:p>
          </p:txBody>
        </p:sp>
      </p:grpSp>
      <p:grpSp>
        <p:nvGrpSpPr>
          <p:cNvPr id="20" name="Gruppieren 19">
            <a:extLst>
              <a:ext uri="{FF2B5EF4-FFF2-40B4-BE49-F238E27FC236}">
                <a16:creationId xmlns:a16="http://schemas.microsoft.com/office/drawing/2014/main" id="{24D7A5A5-AEF1-F742-885E-7357A57688A2}"/>
              </a:ext>
            </a:extLst>
          </p:cNvPr>
          <p:cNvGrpSpPr/>
          <p:nvPr/>
        </p:nvGrpSpPr>
        <p:grpSpPr>
          <a:xfrm>
            <a:off x="8035014" y="2579903"/>
            <a:ext cx="3600000" cy="1936521"/>
            <a:chOff x="8031187" y="2711723"/>
            <a:chExt cx="3600000" cy="1936521"/>
          </a:xfrm>
        </p:grpSpPr>
        <p:sp>
          <p:nvSpPr>
            <p:cNvPr id="10" name="Inhaltsplatzhalter 6">
              <a:extLst>
                <a:ext uri="{FF2B5EF4-FFF2-40B4-BE49-F238E27FC236}">
                  <a16:creationId xmlns:a16="http://schemas.microsoft.com/office/drawing/2014/main" id="{64005D9D-54C9-7EB4-E1FE-F91A217EE7A4}"/>
                </a:ext>
              </a:extLst>
            </p:cNvPr>
            <p:cNvSpPr txBox="1">
              <a:spLocks/>
            </p:cNvSpPr>
            <p:nvPr/>
          </p:nvSpPr>
          <p:spPr>
            <a:xfrm>
              <a:off x="8031187" y="2711723"/>
              <a:ext cx="3600000" cy="1936521"/>
            </a:xfrm>
            <a:prstGeom prst="rect">
              <a:avLst/>
            </a:prstGeom>
            <a:solidFill>
              <a:schemeClr val="bg1">
                <a:lumMod val="95000"/>
              </a:schemeClr>
            </a:solidFill>
          </p:spPr>
          <p:txBody>
            <a:bodyPr vert="horz" lIns="91440" tIns="14400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1200"/>
                </a:spcAft>
                <a:buFont typeface="Wingdings" panose="05000000000000000000" pitchFamily="2" charset="2"/>
                <a:buChar char="§"/>
              </a:pPr>
              <a:endParaRPr lang="de-DE" sz="1800">
                <a:solidFill>
                  <a:srgbClr val="002060"/>
                </a:solidFill>
                <a:latin typeface="Calibri" panose="020F0502020204030204"/>
                <a:ea typeface="+mj-ea"/>
                <a:cs typeface="+mj-cs"/>
              </a:endParaRPr>
            </a:p>
          </p:txBody>
        </p:sp>
        <p:sp>
          <p:nvSpPr>
            <p:cNvPr id="17" name="Textfeld 16">
              <a:extLst>
                <a:ext uri="{FF2B5EF4-FFF2-40B4-BE49-F238E27FC236}">
                  <a16:creationId xmlns:a16="http://schemas.microsoft.com/office/drawing/2014/main" id="{543AD8FD-DCFA-8740-8712-A9A93E7ECF42}"/>
                </a:ext>
              </a:extLst>
            </p:cNvPr>
            <p:cNvSpPr txBox="1"/>
            <p:nvPr/>
          </p:nvSpPr>
          <p:spPr>
            <a:xfrm>
              <a:off x="8232847" y="2864375"/>
              <a:ext cx="3196681" cy="1631216"/>
            </a:xfrm>
            <a:prstGeom prst="rect">
              <a:avLst/>
            </a:prstGeom>
            <a:noFill/>
          </p:spPr>
          <p:txBody>
            <a:bodyPr wrap="square">
              <a:spAutoFit/>
            </a:bodyPr>
            <a:lstStyle/>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reduzierte </a:t>
              </a:r>
              <a:r>
                <a:rPr lang="de-DE" sz="1800" err="1">
                  <a:solidFill>
                    <a:srgbClr val="002060"/>
                  </a:solidFill>
                  <a:latin typeface="Calibri" panose="020F0502020204030204"/>
                  <a:ea typeface="+mj-ea"/>
                  <a:cs typeface="+mj-cs"/>
                </a:rPr>
                <a:t>Fatigue</a:t>
              </a:r>
              <a:r>
                <a:rPr lang="de-DE" sz="1800">
                  <a:solidFill>
                    <a:srgbClr val="002060"/>
                  </a:solidFill>
                  <a:latin typeface="Calibri" panose="020F0502020204030204"/>
                  <a:ea typeface="+mj-ea"/>
                  <a:cs typeface="+mj-cs"/>
                </a:rPr>
                <a:t> in einer randomisiert kontrollierten Pilotstudie</a:t>
              </a:r>
            </a:p>
            <a:p>
              <a:pPr marL="230400" indent="-230400">
                <a:spcBef>
                  <a:spcPct val="0"/>
                </a:spcBef>
                <a:spcAft>
                  <a:spcPts val="1000"/>
                </a:spcAft>
                <a:buFont typeface="Wingdings" panose="05000000000000000000" pitchFamily="2" charset="2"/>
                <a:buChar char="§"/>
              </a:pPr>
              <a:r>
                <a:rPr lang="de-DE" sz="1800">
                  <a:solidFill>
                    <a:srgbClr val="002060"/>
                  </a:solidFill>
                  <a:latin typeface="Calibri" panose="020F0502020204030204"/>
                  <a:ea typeface="+mj-ea"/>
                  <a:cs typeface="+mj-cs"/>
                </a:rPr>
                <a:t>Wirkungen nach 6 Monaten immer noch stabil</a:t>
              </a:r>
            </a:p>
          </p:txBody>
        </p:sp>
      </p:grpSp>
    </p:spTree>
    <p:extLst>
      <p:ext uri="{BB962C8B-B14F-4D97-AF65-F5344CB8AC3E}">
        <p14:creationId xmlns:p14="http://schemas.microsoft.com/office/powerpoint/2010/main" val="2790519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9AF5341-6661-F2D5-B938-2067F357D323}"/>
              </a:ext>
            </a:extLst>
          </p:cNvPr>
          <p:cNvSpPr>
            <a:spLocks noGrp="1"/>
          </p:cNvSpPr>
          <p:nvPr>
            <p:ph type="body" sz="quarter" idx="13"/>
          </p:nvPr>
        </p:nvSpPr>
        <p:spPr/>
        <p:txBody>
          <a:bodyPr>
            <a:normAutofit/>
          </a:bodyPr>
          <a:lstStyle/>
          <a:p>
            <a:r>
              <a:rPr lang="de-DE" sz="3200"/>
              <a:t>4.1 Zusatzinfo Fatigue</a:t>
            </a:r>
          </a:p>
        </p:txBody>
      </p:sp>
      <p:sp>
        <p:nvSpPr>
          <p:cNvPr id="3" name="Titel 1">
            <a:extLst>
              <a:ext uri="{FF2B5EF4-FFF2-40B4-BE49-F238E27FC236}">
                <a16:creationId xmlns:a16="http://schemas.microsoft.com/office/drawing/2014/main" id="{737991C5-1716-73A7-18B8-9B33FD7242AB}"/>
              </a:ext>
            </a:extLst>
          </p:cNvPr>
          <p:cNvSpPr txBox="1">
            <a:spLocks/>
          </p:cNvSpPr>
          <p:nvPr/>
        </p:nvSpPr>
        <p:spPr>
          <a:xfrm>
            <a:off x="494007" y="12337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Fatigue: </a:t>
            </a:r>
            <a:r>
              <a:rPr lang="de-DE" sz="2800" b="1">
                <a:solidFill>
                  <a:srgbClr val="002060"/>
                </a:solidFill>
                <a:latin typeface="Calibri" panose="020F0502020204030204"/>
              </a:rPr>
              <a:t>M</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edikamentöse</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Behandlungsmöglichkeiten</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1,</a:t>
            </a:r>
            <a:r>
              <a:rPr kumimoji="0" lang="de-DE" sz="1200" b="1" i="0" u="none" strike="noStrike" kern="1200" cap="none" spc="0" normalizeH="0" baseline="30000" noProof="0">
                <a:ln>
                  <a:noFill/>
                </a:ln>
                <a:solidFill>
                  <a:srgbClr val="002060"/>
                </a:solidFill>
                <a:effectLst/>
                <a:uLnTx/>
                <a:uFillTx/>
                <a:latin typeface="Calibri" panose="020F0502020204030204"/>
                <a:ea typeface="+mj-ea"/>
                <a:cs typeface="+mj-cs"/>
              </a:rPr>
              <a:t> </a:t>
            </a:r>
            <a:r>
              <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rPr>
              <a:t>2</a:t>
            </a:r>
          </a:p>
        </p:txBody>
      </p:sp>
      <p:sp>
        <p:nvSpPr>
          <p:cNvPr id="9" name="Textfeld 8">
            <a:extLst>
              <a:ext uri="{FF2B5EF4-FFF2-40B4-BE49-F238E27FC236}">
                <a16:creationId xmlns:a16="http://schemas.microsoft.com/office/drawing/2014/main" id="{AD491096-775D-EDB7-DB70-9FEC93FD4DF2}"/>
              </a:ext>
            </a:extLst>
          </p:cNvPr>
          <p:cNvSpPr txBox="1"/>
          <p:nvPr/>
        </p:nvSpPr>
        <p:spPr>
          <a:xfrm>
            <a:off x="494008" y="1794940"/>
            <a:ext cx="2978242" cy="4323919"/>
          </a:xfrm>
          <a:prstGeom prst="rect">
            <a:avLst/>
          </a:prstGeom>
        </p:spPr>
        <p:txBody>
          <a:bodyPr vert="horz" lIns="91440" tIns="45720" rIns="91440" bIns="45720" rtlCol="0">
            <a:normAutofit/>
          </a:bodyPr>
          <a:lstStyle>
            <a:lvl1pPr marL="228600" indent="-228600">
              <a:lnSpc>
                <a:spcPct val="90000"/>
              </a:lnSpc>
              <a:spcBef>
                <a:spcPct val="0"/>
              </a:spcBef>
              <a:spcAft>
                <a:spcPts val="1200"/>
              </a:spcAft>
              <a:buFont typeface="Wingdings" panose="05000000000000000000" pitchFamily="2" charset="2"/>
              <a:buChar char="§"/>
              <a:defRPr sz="2000" b="1">
                <a:solidFill>
                  <a:srgbClr val="002060"/>
                </a:solidFill>
                <a:latin typeface="Calibri" panose="020F0502020204030204"/>
                <a:ea typeface="+mj-ea"/>
                <a:cs typeface="+mj-cs"/>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Aft>
                <a:spcPts val="400"/>
              </a:spcAft>
            </a:pPr>
            <a:r>
              <a:rPr lang="de-DE" sz="1600" err="1"/>
              <a:t>Psychostimulantien</a:t>
            </a:r>
            <a:r>
              <a:rPr lang="de-DE" sz="1600" b="0"/>
              <a:t> </a:t>
            </a:r>
            <a:br>
              <a:rPr lang="de-DE" sz="1600" b="0"/>
            </a:br>
            <a:r>
              <a:rPr lang="de-DE" sz="1600" b="0"/>
              <a:t>(Methylphenidat, </a:t>
            </a:r>
            <a:r>
              <a:rPr lang="de-DE" sz="1600" b="0" err="1"/>
              <a:t>Modafinil</a:t>
            </a:r>
            <a:r>
              <a:rPr lang="de-DE" sz="1600" b="0"/>
              <a:t>)</a:t>
            </a:r>
          </a:p>
          <a:p>
            <a:pPr marL="442913">
              <a:buFont typeface="Symbol" panose="05050102010706020507" pitchFamily="18" charset="2"/>
              <a:buChar char="-"/>
            </a:pPr>
            <a:r>
              <a:rPr lang="de-DE" sz="1600" b="0"/>
              <a:t>in randomisierten Studien effektiv Off-Label-Use!</a:t>
            </a:r>
          </a:p>
          <a:p>
            <a:pPr>
              <a:spcAft>
                <a:spcPts val="400"/>
              </a:spcAft>
            </a:pPr>
            <a:r>
              <a:rPr lang="de-DE" sz="1600"/>
              <a:t>Antidepressiva</a:t>
            </a:r>
          </a:p>
          <a:p>
            <a:pPr marL="442913">
              <a:buFont typeface="Symbol" panose="05050102010706020507" pitchFamily="18" charset="2"/>
              <a:buChar char="-"/>
            </a:pPr>
            <a:r>
              <a:rPr lang="de-DE" sz="1600" b="0"/>
              <a:t>bislang keine Verbesserung in Interventionsstudien!</a:t>
            </a:r>
          </a:p>
          <a:p>
            <a:pPr>
              <a:spcAft>
                <a:spcPts val="400"/>
              </a:spcAft>
            </a:pPr>
            <a:r>
              <a:rPr lang="de-DE" sz="1600"/>
              <a:t>Steroide</a:t>
            </a:r>
          </a:p>
          <a:p>
            <a:pPr marL="442913">
              <a:spcAft>
                <a:spcPts val="0"/>
              </a:spcAft>
              <a:buFont typeface="Symbol" panose="05050102010706020507" pitchFamily="18" charset="2"/>
              <a:buChar char="-"/>
            </a:pPr>
            <a:r>
              <a:rPr lang="de-DE" sz="1600" b="0"/>
              <a:t>kurzfristig wirksam</a:t>
            </a:r>
          </a:p>
          <a:p>
            <a:pPr marL="442913">
              <a:buFont typeface="Symbol" panose="05050102010706020507" pitchFamily="18" charset="2"/>
              <a:buChar char="-"/>
            </a:pPr>
            <a:r>
              <a:rPr lang="de-DE" sz="1600" b="0"/>
              <a:t>cave: Langzeitnebenwirkungen!</a:t>
            </a:r>
          </a:p>
          <a:p>
            <a:pPr>
              <a:spcAft>
                <a:spcPts val="400"/>
              </a:spcAft>
            </a:pPr>
            <a:r>
              <a:rPr lang="de-DE" sz="1600"/>
              <a:t>Phytotherapeutika (Ginseng)</a:t>
            </a:r>
          </a:p>
          <a:p>
            <a:pPr marL="442913">
              <a:buFont typeface="Symbol" panose="05050102010706020507" pitchFamily="18" charset="2"/>
              <a:buChar char="-"/>
            </a:pPr>
            <a:r>
              <a:rPr lang="de-DE" sz="1600" b="0" i="1" err="1"/>
              <a:t>Panax</a:t>
            </a:r>
            <a:r>
              <a:rPr lang="de-DE" sz="1600" b="0" i="1"/>
              <a:t> </a:t>
            </a:r>
            <a:r>
              <a:rPr lang="de-DE" sz="1600" b="0" i="1" err="1"/>
              <a:t>ginseng</a:t>
            </a:r>
            <a:r>
              <a:rPr lang="de-DE" sz="1600" b="0"/>
              <a:t> frei verkäuflich!</a:t>
            </a:r>
          </a:p>
        </p:txBody>
      </p:sp>
      <p:sp>
        <p:nvSpPr>
          <p:cNvPr id="11" name="Textplatzhalter 3">
            <a:extLst>
              <a:ext uri="{FF2B5EF4-FFF2-40B4-BE49-F238E27FC236}">
                <a16:creationId xmlns:a16="http://schemas.microsoft.com/office/drawing/2014/main" id="{4A4E9CD5-214F-5F88-BB5E-52248F7677EF}"/>
              </a:ext>
            </a:extLst>
          </p:cNvPr>
          <p:cNvSpPr>
            <a:spLocks noGrp="1"/>
          </p:cNvSpPr>
          <p:nvPr>
            <p:ph type="body" sz="quarter" idx="14"/>
          </p:nvPr>
        </p:nvSpPr>
        <p:spPr>
          <a:xfrm>
            <a:off x="-5" y="6177339"/>
            <a:ext cx="12192000" cy="715963"/>
          </a:xfrm>
        </p:spPr>
        <p:txBody>
          <a:bodyPr/>
          <a:lstStyle/>
          <a:p>
            <a:r>
              <a:rPr lang="de-DE" sz="900"/>
              <a:t>BFI:</a:t>
            </a:r>
            <a:r>
              <a:rPr lang="de-DE" sz="900" b="0"/>
              <a:t> </a:t>
            </a:r>
            <a:r>
              <a:rPr lang="de-DE" sz="900" b="0" err="1"/>
              <a:t>brief</a:t>
            </a:r>
            <a:r>
              <a:rPr lang="de-DE" sz="900" b="0"/>
              <a:t> </a:t>
            </a:r>
            <a:r>
              <a:rPr lang="de-DE" sz="900" b="0" err="1"/>
              <a:t>fatigue</a:t>
            </a:r>
            <a:r>
              <a:rPr lang="de-DE" sz="900" b="0"/>
              <a:t> </a:t>
            </a:r>
            <a:r>
              <a:rPr lang="de-DE" sz="900" b="0" err="1"/>
              <a:t>inventory</a:t>
            </a:r>
            <a:r>
              <a:rPr lang="de-DE" sz="900" b="0"/>
              <a:t>; </a:t>
            </a:r>
            <a:r>
              <a:rPr lang="de-DE" sz="900" err="1"/>
              <a:t>CrF</a:t>
            </a:r>
            <a:r>
              <a:rPr lang="de-DE" sz="900"/>
              <a:t>: </a:t>
            </a:r>
            <a:r>
              <a:rPr lang="de-DE" sz="900" b="0"/>
              <a:t>Cancer-</a:t>
            </a:r>
            <a:r>
              <a:rPr lang="de-DE" sz="900" b="0" err="1"/>
              <a:t>related</a:t>
            </a:r>
            <a:r>
              <a:rPr lang="de-DE" sz="900" b="0"/>
              <a:t> Fatigue; </a:t>
            </a:r>
            <a:r>
              <a:rPr lang="de-DE" sz="900"/>
              <a:t>D-MP</a:t>
            </a:r>
            <a:r>
              <a:rPr lang="de-DE" sz="900" b="0"/>
              <a:t>: </a:t>
            </a:r>
            <a:r>
              <a:rPr lang="de-DE" sz="900" b="0" err="1"/>
              <a:t>Dextromethylphenidat</a:t>
            </a:r>
            <a:r>
              <a:rPr lang="de-DE" sz="900" b="0"/>
              <a:t>; </a:t>
            </a:r>
            <a:r>
              <a:rPr lang="de-DE" sz="900"/>
              <a:t>FACIT-F:</a:t>
            </a:r>
            <a:r>
              <a:rPr lang="de-DE" sz="900" b="0"/>
              <a:t> </a:t>
            </a:r>
            <a:r>
              <a:rPr lang="de-DE" sz="900" b="0" err="1"/>
              <a:t>functional</a:t>
            </a:r>
            <a:r>
              <a:rPr lang="de-DE" sz="900" b="0"/>
              <a:t> </a:t>
            </a:r>
            <a:r>
              <a:rPr lang="de-DE" sz="900" b="0" err="1"/>
              <a:t>assessment</a:t>
            </a:r>
            <a:r>
              <a:rPr lang="de-DE" sz="900" b="0"/>
              <a:t> </a:t>
            </a:r>
            <a:r>
              <a:rPr lang="de-DE" sz="900" b="0" err="1"/>
              <a:t>of</a:t>
            </a:r>
            <a:r>
              <a:rPr lang="de-DE" sz="900" b="0"/>
              <a:t> </a:t>
            </a:r>
            <a:r>
              <a:rPr lang="de-DE" sz="900" b="0" err="1"/>
              <a:t>chronic</a:t>
            </a:r>
            <a:r>
              <a:rPr lang="de-DE" sz="900" b="0"/>
              <a:t> </a:t>
            </a:r>
            <a:r>
              <a:rPr lang="de-DE" sz="900" b="0" err="1"/>
              <a:t>illness</a:t>
            </a:r>
            <a:r>
              <a:rPr lang="de-DE" sz="900" b="0"/>
              <a:t> </a:t>
            </a:r>
            <a:r>
              <a:rPr lang="de-DE" sz="900" b="0" err="1"/>
              <a:t>therapy</a:t>
            </a:r>
            <a:r>
              <a:rPr lang="de-DE" sz="900" b="0"/>
              <a:t>-fatigue; </a:t>
            </a:r>
            <a:r>
              <a:rPr lang="de-DE" sz="900"/>
              <a:t>VAS</a:t>
            </a:r>
            <a:r>
              <a:rPr lang="de-DE" sz="900" b="0"/>
              <a:t>: visuelle Analogskala; </a:t>
            </a:r>
            <a:r>
              <a:rPr lang="de-DE" sz="900"/>
              <a:t>TRH:</a:t>
            </a:r>
            <a:r>
              <a:rPr lang="de-DE" sz="900" b="0"/>
              <a:t> </a:t>
            </a:r>
            <a:r>
              <a:rPr lang="de-DE" sz="900" b="0" err="1"/>
              <a:t>Thyrotropin</a:t>
            </a:r>
            <a:r>
              <a:rPr lang="de-DE" sz="900" b="0"/>
              <a:t> </a:t>
            </a:r>
            <a:r>
              <a:rPr lang="de-DE" sz="900" b="0" err="1"/>
              <a:t>releasing</a:t>
            </a:r>
            <a:r>
              <a:rPr lang="de-DE" sz="900" b="0"/>
              <a:t> </a:t>
            </a:r>
            <a:r>
              <a:rPr lang="de-DE" sz="900" b="0" err="1"/>
              <a:t>hormone</a:t>
            </a:r>
            <a:r>
              <a:rPr lang="de-DE" sz="900" b="0"/>
              <a:t>.</a:t>
            </a:r>
            <a:br>
              <a:rPr lang="de-DE" sz="900"/>
            </a:br>
            <a:r>
              <a:rPr lang="de-DE" sz="900"/>
              <a:t>Referenzen: 1. </a:t>
            </a:r>
            <a:r>
              <a:rPr lang="de-DE" sz="900" b="0"/>
              <a:t>Breitbart W, </a:t>
            </a:r>
            <a:r>
              <a:rPr lang="de-DE" sz="900" b="0" err="1"/>
              <a:t>Alici</a:t>
            </a:r>
            <a:r>
              <a:rPr lang="de-DE" sz="900" b="0"/>
              <a:t> Y. </a:t>
            </a:r>
            <a:r>
              <a:rPr lang="de-DE" sz="900" b="0" err="1"/>
              <a:t>Psychostimulants</a:t>
            </a:r>
            <a:r>
              <a:rPr lang="de-DE" sz="900" b="0"/>
              <a:t> </a:t>
            </a:r>
            <a:r>
              <a:rPr lang="de-DE" sz="900" b="0" err="1"/>
              <a:t>for</a:t>
            </a:r>
            <a:r>
              <a:rPr lang="de-DE" sz="900" b="0"/>
              <a:t> </a:t>
            </a:r>
            <a:r>
              <a:rPr lang="de-DE" sz="900" b="0" err="1"/>
              <a:t>cancer-related</a:t>
            </a:r>
            <a:r>
              <a:rPr lang="de-DE" sz="900" b="0"/>
              <a:t> </a:t>
            </a:r>
            <a:r>
              <a:rPr lang="de-DE" sz="900" b="0" err="1"/>
              <a:t>fatigue</a:t>
            </a:r>
            <a:r>
              <a:rPr lang="de-DE" sz="900" b="0"/>
              <a:t>. J </a:t>
            </a:r>
            <a:r>
              <a:rPr lang="de-DE" sz="900" b="0" err="1"/>
              <a:t>Natl</a:t>
            </a:r>
            <a:r>
              <a:rPr lang="de-DE" sz="900" b="0"/>
              <a:t> </a:t>
            </a:r>
            <a:r>
              <a:rPr lang="de-DE" sz="900" b="0" err="1"/>
              <a:t>Compr</a:t>
            </a:r>
            <a:r>
              <a:rPr lang="de-DE" sz="900" b="0"/>
              <a:t> </a:t>
            </a:r>
            <a:r>
              <a:rPr lang="de-DE" sz="900" b="0" err="1"/>
              <a:t>Canc</a:t>
            </a:r>
            <a:r>
              <a:rPr lang="de-DE" sz="900" b="0"/>
              <a:t> </a:t>
            </a:r>
            <a:r>
              <a:rPr lang="de-DE" sz="900" b="0" err="1"/>
              <a:t>Netw</a:t>
            </a:r>
            <a:r>
              <a:rPr lang="de-DE" sz="900" b="0"/>
              <a:t> 2010; 8(8): 933–942. </a:t>
            </a:r>
            <a:r>
              <a:rPr kumimoji="0" lang="de-DE" sz="900" u="none" strike="noStrike" kern="0" cap="none" spc="0" normalizeH="0" baseline="0" noProof="0">
                <a:ln>
                  <a:noFill/>
                </a:ln>
                <a:solidFill>
                  <a:prstClr val="black"/>
                </a:solidFill>
                <a:effectLst/>
                <a:uLnTx/>
                <a:uFillTx/>
              </a:rPr>
              <a:t>2.</a:t>
            </a:r>
            <a:r>
              <a:rPr kumimoji="0" lang="de-DE" sz="900" b="0" i="1" u="none" strike="noStrike" kern="0" cap="none" spc="0" normalizeH="0" baseline="0" noProof="0">
                <a:ln>
                  <a:noFill/>
                </a:ln>
                <a:solidFill>
                  <a:prstClr val="black"/>
                </a:solidFill>
                <a:effectLst/>
                <a:uLnTx/>
                <a:uFillTx/>
              </a:rPr>
              <a:t> </a:t>
            </a:r>
            <a:r>
              <a:rPr lang="de-DE" sz="900" b="0"/>
              <a:t>Horneber M et al. Tumor-assoziierte Fatigue. Deutsches Ärzteblatt 2012; 109 (9): 161–172. </a:t>
            </a:r>
            <a:endParaRPr lang="de-DE" sz="900"/>
          </a:p>
        </p:txBody>
      </p:sp>
      <p:graphicFrame>
        <p:nvGraphicFramePr>
          <p:cNvPr id="12" name="Tabelle 12">
            <a:extLst>
              <a:ext uri="{FF2B5EF4-FFF2-40B4-BE49-F238E27FC236}">
                <a16:creationId xmlns:a16="http://schemas.microsoft.com/office/drawing/2014/main" id="{6736CD1D-4E14-F0D2-E14B-61FC19214DC5}"/>
              </a:ext>
            </a:extLst>
          </p:cNvPr>
          <p:cNvGraphicFramePr>
            <a:graphicFrameLocks noGrp="1"/>
          </p:cNvGraphicFramePr>
          <p:nvPr>
            <p:extLst>
              <p:ext uri="{D42A27DB-BD31-4B8C-83A1-F6EECF244321}">
                <p14:modId xmlns:p14="http://schemas.microsoft.com/office/powerpoint/2010/main" val="2912202284"/>
              </p:ext>
            </p:extLst>
          </p:nvPr>
        </p:nvGraphicFramePr>
        <p:xfrm>
          <a:off x="3472250" y="1794941"/>
          <a:ext cx="7956000" cy="4323919"/>
        </p:xfrm>
        <a:graphic>
          <a:graphicData uri="http://schemas.openxmlformats.org/drawingml/2006/table">
            <a:tbl>
              <a:tblPr firstRow="1" bandRow="1">
                <a:tableStyleId>{00A15C55-8517-42AA-B614-E9B94910E393}</a:tableStyleId>
              </a:tblPr>
              <a:tblGrid>
                <a:gridCol w="1044000">
                  <a:extLst>
                    <a:ext uri="{9D8B030D-6E8A-4147-A177-3AD203B41FA5}">
                      <a16:colId xmlns:a16="http://schemas.microsoft.com/office/drawing/2014/main" val="4093057056"/>
                    </a:ext>
                  </a:extLst>
                </a:gridCol>
                <a:gridCol w="1188000">
                  <a:extLst>
                    <a:ext uri="{9D8B030D-6E8A-4147-A177-3AD203B41FA5}">
                      <a16:colId xmlns:a16="http://schemas.microsoft.com/office/drawing/2014/main" val="3568877861"/>
                    </a:ext>
                  </a:extLst>
                </a:gridCol>
                <a:gridCol w="2016000">
                  <a:extLst>
                    <a:ext uri="{9D8B030D-6E8A-4147-A177-3AD203B41FA5}">
                      <a16:colId xmlns:a16="http://schemas.microsoft.com/office/drawing/2014/main" val="4231951118"/>
                    </a:ext>
                  </a:extLst>
                </a:gridCol>
                <a:gridCol w="1944000">
                  <a:extLst>
                    <a:ext uri="{9D8B030D-6E8A-4147-A177-3AD203B41FA5}">
                      <a16:colId xmlns:a16="http://schemas.microsoft.com/office/drawing/2014/main" val="2822495066"/>
                    </a:ext>
                  </a:extLst>
                </a:gridCol>
                <a:gridCol w="1764000">
                  <a:extLst>
                    <a:ext uri="{9D8B030D-6E8A-4147-A177-3AD203B41FA5}">
                      <a16:colId xmlns:a16="http://schemas.microsoft.com/office/drawing/2014/main" val="2780830030"/>
                    </a:ext>
                  </a:extLst>
                </a:gridCol>
              </a:tblGrid>
              <a:tr h="370840">
                <a:tc>
                  <a:txBody>
                    <a:bodyPr/>
                    <a:lstStyle/>
                    <a:p>
                      <a:r>
                        <a:rPr lang="de-AT" sz="1100"/>
                        <a:t>Studie</a:t>
                      </a:r>
                    </a:p>
                  </a:txBody>
                  <a:tcPr>
                    <a:solidFill>
                      <a:srgbClr val="2F4E73"/>
                    </a:solidFill>
                  </a:tcPr>
                </a:tc>
                <a:tc>
                  <a:txBody>
                    <a:bodyPr/>
                    <a:lstStyle/>
                    <a:p>
                      <a:r>
                        <a:rPr lang="de-AT" sz="1100"/>
                        <a:t>Design</a:t>
                      </a:r>
                    </a:p>
                  </a:txBody>
                  <a:tcPr>
                    <a:solidFill>
                      <a:srgbClr val="2F4E73"/>
                    </a:solidFill>
                  </a:tcPr>
                </a:tc>
                <a:tc>
                  <a:txBody>
                    <a:bodyPr/>
                    <a:lstStyle/>
                    <a:p>
                      <a:r>
                        <a:rPr lang="de-AT" sz="1100"/>
                        <a:t>Patienten</a:t>
                      </a:r>
                    </a:p>
                  </a:txBody>
                  <a:tcPr>
                    <a:solidFill>
                      <a:srgbClr val="2F4E73"/>
                    </a:solidFill>
                  </a:tcPr>
                </a:tc>
                <a:tc>
                  <a:txBody>
                    <a:bodyPr/>
                    <a:lstStyle/>
                    <a:p>
                      <a:r>
                        <a:rPr lang="de-AT" sz="1100"/>
                        <a:t>Intervention</a:t>
                      </a:r>
                    </a:p>
                  </a:txBody>
                  <a:tcPr>
                    <a:solidFill>
                      <a:srgbClr val="2F4E73"/>
                    </a:solidFill>
                  </a:tcPr>
                </a:tc>
                <a:tc>
                  <a:txBody>
                    <a:bodyPr/>
                    <a:lstStyle/>
                    <a:p>
                      <a:r>
                        <a:rPr lang="de-AT" sz="1100"/>
                        <a:t>Wirkung auf </a:t>
                      </a:r>
                      <a:r>
                        <a:rPr lang="de-AT" sz="1100" err="1"/>
                        <a:t>CrF</a:t>
                      </a:r>
                      <a:endParaRPr lang="de-AT" sz="1100"/>
                    </a:p>
                    <a:p>
                      <a:r>
                        <a:rPr lang="de-AT" sz="1100" b="0"/>
                        <a:t>(Hauptzielparameter)</a:t>
                      </a:r>
                    </a:p>
                  </a:txBody>
                  <a:tcPr>
                    <a:solidFill>
                      <a:srgbClr val="2F4E73"/>
                    </a:solidFill>
                  </a:tcPr>
                </a:tc>
                <a:extLst>
                  <a:ext uri="{0D108BD9-81ED-4DB2-BD59-A6C34878D82A}">
                    <a16:rowId xmlns:a16="http://schemas.microsoft.com/office/drawing/2014/main" val="4173270822"/>
                  </a:ext>
                </a:extLst>
              </a:tr>
              <a:tr h="370840">
                <a:tc>
                  <a:txBody>
                    <a:bodyPr/>
                    <a:lstStyle/>
                    <a:p>
                      <a:r>
                        <a:rPr lang="de-AT" sz="1200" b="1" kern="1200">
                          <a:solidFill>
                            <a:srgbClr val="002060"/>
                          </a:solidFill>
                          <a:latin typeface="+mn-lt"/>
                          <a:ea typeface="+mn-ea"/>
                          <a:cs typeface="+mn-cs"/>
                        </a:rPr>
                        <a:t>Roth 2010</a:t>
                      </a:r>
                    </a:p>
                  </a:txBody>
                  <a:tcPr>
                    <a:solidFill>
                      <a:srgbClr val="D5DCE3"/>
                    </a:solidFill>
                  </a:tcPr>
                </a:tc>
                <a:tc>
                  <a:txBody>
                    <a:bodyPr/>
                    <a:lstStyle/>
                    <a:p>
                      <a:r>
                        <a:rPr lang="de-AT" sz="1000" b="0" i="0" u="none" strike="noStrike" kern="1200" baseline="0">
                          <a:solidFill>
                            <a:srgbClr val="002060"/>
                          </a:solidFill>
                          <a:latin typeface="+mn-lt"/>
                          <a:ea typeface="+mn-ea"/>
                          <a:cs typeface="+mn-cs"/>
                        </a:rPr>
                        <a:t>zweiarmig, parallel,</a:t>
                      </a:r>
                    </a:p>
                    <a:p>
                      <a:r>
                        <a:rPr lang="de-AT" sz="1000" b="0" i="0" u="none" strike="noStrike" kern="1200" baseline="0">
                          <a:solidFill>
                            <a:srgbClr val="002060"/>
                          </a:solidFill>
                          <a:latin typeface="+mn-lt"/>
                          <a:ea typeface="+mn-ea"/>
                          <a:cs typeface="+mn-cs"/>
                        </a:rPr>
                        <a:t>placebokontrolliert</a:t>
                      </a:r>
                    </a:p>
                  </a:txBody>
                  <a:tcPr>
                    <a:solidFill>
                      <a:srgbClr val="D5DCE3"/>
                    </a:solidFill>
                  </a:tcPr>
                </a:tc>
                <a:tc>
                  <a:txBody>
                    <a:bodyPr/>
                    <a:lstStyle/>
                    <a:p>
                      <a:r>
                        <a:rPr lang="de-AT" sz="1000">
                          <a:solidFill>
                            <a:srgbClr val="002060"/>
                          </a:solidFill>
                        </a:rPr>
                        <a:t>68, fortgeschrittenes Prostatakarzinom</a:t>
                      </a:r>
                    </a:p>
                  </a:txBody>
                  <a:tcPr>
                    <a:solidFill>
                      <a:srgbClr val="D5DCE3"/>
                    </a:solidFill>
                  </a:tcPr>
                </a:tc>
                <a:tc>
                  <a:txBody>
                    <a:bodyPr/>
                    <a:lstStyle/>
                    <a:p>
                      <a:r>
                        <a:rPr lang="de-AT" sz="1000">
                          <a:solidFill>
                            <a:srgbClr val="002060"/>
                          </a:solidFill>
                        </a:rPr>
                        <a:t>Methylphenidat, Beginn mit</a:t>
                      </a:r>
                    </a:p>
                    <a:p>
                      <a:r>
                        <a:rPr lang="de-AT" sz="1000">
                          <a:solidFill>
                            <a:srgbClr val="002060"/>
                          </a:solidFill>
                        </a:rPr>
                        <a:t>1 × 5 mg/d oral, Dosissteigerung</a:t>
                      </a:r>
                    </a:p>
                    <a:p>
                      <a:r>
                        <a:rPr lang="de-AT" sz="1000">
                          <a:solidFill>
                            <a:srgbClr val="002060"/>
                          </a:solidFill>
                        </a:rPr>
                        <a:t>alle 2–3 Tage um 5 mg/d möglich,</a:t>
                      </a:r>
                    </a:p>
                    <a:p>
                      <a:r>
                        <a:rPr lang="de-AT" sz="1000">
                          <a:solidFill>
                            <a:srgbClr val="002060"/>
                          </a:solidFill>
                        </a:rPr>
                        <a:t>Höchstdosis 2 × 15 mg/d</a:t>
                      </a:r>
                    </a:p>
                  </a:txBody>
                  <a:tcPr>
                    <a:solidFill>
                      <a:srgbClr val="D5DCE3"/>
                    </a:solidFill>
                  </a:tcPr>
                </a:tc>
                <a:tc>
                  <a:txBody>
                    <a:bodyPr/>
                    <a:lstStyle/>
                    <a:p>
                      <a:r>
                        <a:rPr lang="de-DE" sz="1000">
                          <a:solidFill>
                            <a:srgbClr val="002060"/>
                          </a:solidFill>
                        </a:rPr>
                        <a:t>Besserung nach 6 Wochen</a:t>
                      </a:r>
                    </a:p>
                    <a:p>
                      <a:r>
                        <a:rPr lang="de-DE" sz="1000">
                          <a:solidFill>
                            <a:srgbClr val="002060"/>
                          </a:solidFill>
                        </a:rPr>
                        <a:t>Behandlung (BFI)</a:t>
                      </a:r>
                    </a:p>
                  </a:txBody>
                  <a:tcPr>
                    <a:solidFill>
                      <a:srgbClr val="D5DCE3"/>
                    </a:solidFill>
                  </a:tcPr>
                </a:tc>
                <a:extLst>
                  <a:ext uri="{0D108BD9-81ED-4DB2-BD59-A6C34878D82A}">
                    <a16:rowId xmlns:a16="http://schemas.microsoft.com/office/drawing/2014/main" val="2869679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a:solidFill>
                            <a:srgbClr val="002060"/>
                          </a:solidFill>
                          <a:latin typeface="+mn-lt"/>
                          <a:ea typeface="+mn-ea"/>
                          <a:cs typeface="+mn-cs"/>
                        </a:rPr>
                        <a:t>Lower 2009</a:t>
                      </a:r>
                    </a:p>
                  </a:txBody>
                  <a:tcPr/>
                </a:tc>
                <a:tc>
                  <a:txBody>
                    <a:bodyPr/>
                    <a:lstStyle/>
                    <a:p>
                      <a:r>
                        <a:rPr lang="de-AT" sz="1000" b="0" i="0" u="none" strike="noStrike" kern="1200" baseline="0">
                          <a:solidFill>
                            <a:srgbClr val="002060"/>
                          </a:solidFill>
                          <a:latin typeface="+mn-lt"/>
                          <a:ea typeface="+mn-ea"/>
                          <a:cs typeface="+mn-cs"/>
                        </a:rPr>
                        <a:t>zweiarmig, parallel,</a:t>
                      </a:r>
                    </a:p>
                    <a:p>
                      <a:r>
                        <a:rPr lang="de-AT" sz="1000" b="0" i="0" u="none" strike="noStrike" kern="1200" baseline="0">
                          <a:solidFill>
                            <a:srgbClr val="002060"/>
                          </a:solidFill>
                          <a:latin typeface="+mn-lt"/>
                          <a:ea typeface="+mn-ea"/>
                          <a:cs typeface="+mn-cs"/>
                        </a:rPr>
                        <a:t>placebokontrolliert</a:t>
                      </a:r>
                    </a:p>
                  </a:txBody>
                  <a:tcPr/>
                </a:tc>
                <a:tc>
                  <a:txBody>
                    <a:bodyPr/>
                    <a:lstStyle/>
                    <a:p>
                      <a:r>
                        <a:rPr lang="de-AT" sz="1000">
                          <a:solidFill>
                            <a:srgbClr val="002060"/>
                          </a:solidFill>
                        </a:rPr>
                        <a:t>152, vorwiegend Mamma- und</a:t>
                      </a:r>
                    </a:p>
                    <a:p>
                      <a:r>
                        <a:rPr lang="de-AT" sz="1000">
                          <a:solidFill>
                            <a:srgbClr val="002060"/>
                          </a:solidFill>
                        </a:rPr>
                        <a:t>Ovarialkarzinom, alle Stadien</a:t>
                      </a:r>
                    </a:p>
                  </a:txBody>
                  <a:tcPr/>
                </a:tc>
                <a:tc>
                  <a:txBody>
                    <a:bodyPr/>
                    <a:lstStyle/>
                    <a:p>
                      <a:r>
                        <a:rPr lang="de-AT" sz="1000">
                          <a:solidFill>
                            <a:srgbClr val="002060"/>
                          </a:solidFill>
                        </a:rPr>
                        <a:t>D-MP, Beginn mit 2 × 5 mg/d</a:t>
                      </a:r>
                    </a:p>
                    <a:p>
                      <a:r>
                        <a:rPr lang="de-AT" sz="1000">
                          <a:solidFill>
                            <a:srgbClr val="002060"/>
                          </a:solidFill>
                        </a:rPr>
                        <a:t>oral, Dosissteigerung wöchentlich möglich, Höchstdosis 50 mg/d</a:t>
                      </a:r>
                    </a:p>
                  </a:txBody>
                  <a:tcPr/>
                </a:tc>
                <a:tc>
                  <a:txBody>
                    <a:bodyPr/>
                    <a:lstStyle/>
                    <a:p>
                      <a:r>
                        <a:rPr lang="de-DE" sz="1000">
                          <a:solidFill>
                            <a:srgbClr val="002060"/>
                          </a:solidFill>
                        </a:rPr>
                        <a:t>Besserung nach 8 Wochen</a:t>
                      </a:r>
                    </a:p>
                    <a:p>
                      <a:r>
                        <a:rPr lang="de-DE" sz="1000">
                          <a:solidFill>
                            <a:srgbClr val="002060"/>
                          </a:solidFill>
                        </a:rPr>
                        <a:t>Behandlung (FACIT-F)</a:t>
                      </a:r>
                    </a:p>
                    <a:p>
                      <a:endParaRPr lang="de-AT" sz="1000">
                        <a:solidFill>
                          <a:srgbClr val="002060"/>
                        </a:solidFill>
                      </a:endParaRPr>
                    </a:p>
                  </a:txBody>
                  <a:tcPr/>
                </a:tc>
                <a:extLst>
                  <a:ext uri="{0D108BD9-81ED-4DB2-BD59-A6C34878D82A}">
                    <a16:rowId xmlns:a16="http://schemas.microsoft.com/office/drawing/2014/main" val="23131577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a:solidFill>
                            <a:srgbClr val="002060"/>
                          </a:solidFill>
                          <a:latin typeface="+mn-lt"/>
                          <a:ea typeface="+mn-ea"/>
                          <a:cs typeface="+mn-cs"/>
                        </a:rPr>
                        <a:t>Jean-Pierre 2010</a:t>
                      </a:r>
                    </a:p>
                  </a:txBody>
                  <a:tcPr>
                    <a:solidFill>
                      <a:srgbClr val="D5DCE3"/>
                    </a:solidFill>
                  </a:tcPr>
                </a:tc>
                <a:tc>
                  <a:txBody>
                    <a:bodyPr/>
                    <a:lstStyle/>
                    <a:p>
                      <a:r>
                        <a:rPr lang="de-AT" sz="1000" b="0" i="0" u="none" strike="noStrike" kern="1200" baseline="0">
                          <a:solidFill>
                            <a:srgbClr val="002060"/>
                          </a:solidFill>
                          <a:latin typeface="+mn-lt"/>
                          <a:ea typeface="+mn-ea"/>
                          <a:cs typeface="+mn-cs"/>
                        </a:rPr>
                        <a:t>zweiarmig, parallel,</a:t>
                      </a:r>
                    </a:p>
                    <a:p>
                      <a:r>
                        <a:rPr lang="de-AT" sz="1000" b="0" i="0" u="none" strike="noStrike" kern="1200" baseline="0">
                          <a:solidFill>
                            <a:srgbClr val="002060"/>
                          </a:solidFill>
                          <a:latin typeface="+mn-lt"/>
                          <a:ea typeface="+mn-ea"/>
                          <a:cs typeface="+mn-cs"/>
                        </a:rPr>
                        <a:t>placebokontrolliert</a:t>
                      </a:r>
                    </a:p>
                  </a:txBody>
                  <a:tcPr>
                    <a:solidFill>
                      <a:srgbClr val="D5DCE3"/>
                    </a:solidFill>
                  </a:tcPr>
                </a:tc>
                <a:tc>
                  <a:txBody>
                    <a:bodyPr/>
                    <a:lstStyle/>
                    <a:p>
                      <a:r>
                        <a:rPr lang="de-AT" sz="1000">
                          <a:solidFill>
                            <a:srgbClr val="002060"/>
                          </a:solidFill>
                        </a:rPr>
                        <a:t>867, verschiedene Tumorerkrankungen, alle Stadien,</a:t>
                      </a:r>
                    </a:p>
                    <a:p>
                      <a:r>
                        <a:rPr lang="de-AT" sz="1000">
                          <a:solidFill>
                            <a:srgbClr val="002060"/>
                          </a:solidFill>
                        </a:rPr>
                        <a:t>während Chemotherapie</a:t>
                      </a:r>
                    </a:p>
                  </a:txBody>
                  <a:tcPr>
                    <a:solidFill>
                      <a:srgbClr val="D5DCE3"/>
                    </a:solidFill>
                  </a:tcPr>
                </a:tc>
                <a:tc>
                  <a:txBody>
                    <a:bodyPr/>
                    <a:lstStyle/>
                    <a:p>
                      <a:r>
                        <a:rPr lang="de-AT" sz="1000">
                          <a:solidFill>
                            <a:srgbClr val="002060"/>
                          </a:solidFill>
                        </a:rPr>
                        <a:t>Modafinil, 1 × 100 mg/d oral,</a:t>
                      </a:r>
                    </a:p>
                    <a:p>
                      <a:r>
                        <a:rPr lang="de-AT" sz="1000">
                          <a:solidFill>
                            <a:srgbClr val="002060"/>
                          </a:solidFill>
                        </a:rPr>
                        <a:t>nach 3 Tagen 200 mg/d,</a:t>
                      </a:r>
                    </a:p>
                    <a:p>
                      <a:r>
                        <a:rPr lang="de-AT" sz="1000">
                          <a:solidFill>
                            <a:srgbClr val="002060"/>
                          </a:solidFill>
                        </a:rPr>
                        <a:t>Höchstdosis 400 mg/d</a:t>
                      </a:r>
                    </a:p>
                  </a:txBody>
                  <a:tcPr>
                    <a:solidFill>
                      <a:srgbClr val="D5DCE3"/>
                    </a:solidFill>
                  </a:tcPr>
                </a:tc>
                <a:tc>
                  <a:txBody>
                    <a:bodyPr/>
                    <a:lstStyle/>
                    <a:p>
                      <a:r>
                        <a:rPr lang="de-DE" sz="1000">
                          <a:solidFill>
                            <a:srgbClr val="002060"/>
                          </a:solidFill>
                        </a:rPr>
                        <a:t>Besserung nach 8–12 Wochen Behandlung nur in der Gruppe mit schwerer CrF (BFI)</a:t>
                      </a:r>
                      <a:endParaRPr lang="de-AT" sz="1000">
                        <a:solidFill>
                          <a:srgbClr val="002060"/>
                        </a:solidFill>
                      </a:endParaRPr>
                    </a:p>
                  </a:txBody>
                  <a:tcPr>
                    <a:solidFill>
                      <a:srgbClr val="D5DCE3"/>
                    </a:solidFill>
                  </a:tcPr>
                </a:tc>
                <a:extLst>
                  <a:ext uri="{0D108BD9-81ED-4DB2-BD59-A6C34878D82A}">
                    <a16:rowId xmlns:a16="http://schemas.microsoft.com/office/drawing/2014/main" val="38085672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a:solidFill>
                            <a:srgbClr val="002060"/>
                          </a:solidFill>
                          <a:latin typeface="+mn-lt"/>
                          <a:ea typeface="+mn-ea"/>
                          <a:cs typeface="+mn-cs"/>
                        </a:rPr>
                        <a:t>Younus 2003</a:t>
                      </a:r>
                    </a:p>
                  </a:txBody>
                  <a:tcPr/>
                </a:tc>
                <a:tc>
                  <a:txBody>
                    <a:bodyPr/>
                    <a:lstStyle/>
                    <a:p>
                      <a:r>
                        <a:rPr lang="de-AT" sz="1000" b="0" i="0" u="none" strike="noStrike" kern="1200" baseline="0">
                          <a:solidFill>
                            <a:srgbClr val="002060"/>
                          </a:solidFill>
                          <a:latin typeface="+mn-lt"/>
                          <a:ea typeface="+mn-ea"/>
                          <a:cs typeface="+mn-cs"/>
                        </a:rPr>
                        <a:t>zweiarmig, parallel,</a:t>
                      </a:r>
                    </a:p>
                    <a:p>
                      <a:r>
                        <a:rPr lang="de-AT" sz="1000" b="0" i="0" u="none" strike="noStrike" kern="1200" baseline="0">
                          <a:solidFill>
                            <a:srgbClr val="002060"/>
                          </a:solidFill>
                          <a:latin typeface="+mn-lt"/>
                          <a:ea typeface="+mn-ea"/>
                          <a:cs typeface="+mn-cs"/>
                        </a:rPr>
                        <a:t>placebokontrolliert</a:t>
                      </a:r>
                    </a:p>
                  </a:txBody>
                  <a:tcPr/>
                </a:tc>
                <a:tc>
                  <a:txBody>
                    <a:bodyPr/>
                    <a:lstStyle/>
                    <a:p>
                      <a:r>
                        <a:rPr lang="de-AT" sz="1000">
                          <a:solidFill>
                            <a:srgbClr val="002060"/>
                          </a:solidFill>
                        </a:rPr>
                        <a:t>20, verschiedene Tumorerkrankungen, verschiedene</a:t>
                      </a:r>
                    </a:p>
                    <a:p>
                      <a:r>
                        <a:rPr lang="de-AT" sz="1000">
                          <a:solidFill>
                            <a:srgbClr val="002060"/>
                          </a:solidFill>
                        </a:rPr>
                        <a:t>Stadien, während Chemotherapie</a:t>
                      </a:r>
                    </a:p>
                  </a:txBody>
                  <a:tcPr/>
                </a:tc>
                <a:tc>
                  <a:txBody>
                    <a:bodyPr/>
                    <a:lstStyle/>
                    <a:p>
                      <a:r>
                        <a:rPr lang="de-AT" sz="1000">
                          <a:solidFill>
                            <a:srgbClr val="002060"/>
                          </a:solidFill>
                        </a:rPr>
                        <a:t>Panax ginseng, oral,</a:t>
                      </a:r>
                    </a:p>
                    <a:p>
                      <a:r>
                        <a:rPr lang="de-AT" sz="1000">
                          <a:solidFill>
                            <a:srgbClr val="002060"/>
                          </a:solidFill>
                        </a:rPr>
                        <a:t>Dosierung nicht angegeben,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a:solidFill>
                            <a:srgbClr val="002060"/>
                          </a:solidFill>
                        </a:rPr>
                        <a:t>tägliche Einnahme</a:t>
                      </a:r>
                    </a:p>
                  </a:txBody>
                  <a:tcPr/>
                </a:tc>
                <a:tc>
                  <a:txBody>
                    <a:bodyPr/>
                    <a:lstStyle/>
                    <a:p>
                      <a:r>
                        <a:rPr lang="de-DE" sz="1000">
                          <a:solidFill>
                            <a:srgbClr val="002060"/>
                          </a:solidFill>
                        </a:rPr>
                        <a:t>Besserung nach 9–12 Wochen Behandlung (BFI)</a:t>
                      </a:r>
                      <a:endParaRPr lang="de-AT" sz="1000">
                        <a:solidFill>
                          <a:srgbClr val="002060"/>
                        </a:solidFill>
                      </a:endParaRPr>
                    </a:p>
                  </a:txBody>
                  <a:tcPr/>
                </a:tc>
                <a:extLst>
                  <a:ext uri="{0D108BD9-81ED-4DB2-BD59-A6C34878D82A}">
                    <a16:rowId xmlns:a16="http://schemas.microsoft.com/office/drawing/2014/main" val="39759534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a:solidFill>
                            <a:srgbClr val="002060"/>
                          </a:solidFill>
                          <a:latin typeface="+mn-lt"/>
                          <a:ea typeface="+mn-ea"/>
                          <a:cs typeface="+mn-cs"/>
                        </a:rPr>
                        <a:t>Barton 2010</a:t>
                      </a:r>
                    </a:p>
                  </a:txBody>
                  <a:tcPr>
                    <a:solidFill>
                      <a:srgbClr val="D5DCE3"/>
                    </a:solidFill>
                  </a:tcPr>
                </a:tc>
                <a:tc>
                  <a:txBody>
                    <a:bodyPr/>
                    <a:lstStyle/>
                    <a:p>
                      <a:r>
                        <a:rPr lang="de-AT" sz="1000" b="0" i="0" u="none" strike="noStrike" kern="1200" baseline="0">
                          <a:solidFill>
                            <a:srgbClr val="002060"/>
                          </a:solidFill>
                          <a:latin typeface="+mn-lt"/>
                          <a:ea typeface="+mn-ea"/>
                          <a:cs typeface="+mn-cs"/>
                        </a:rPr>
                        <a:t>vierarmig, parallel,</a:t>
                      </a:r>
                    </a:p>
                    <a:p>
                      <a:r>
                        <a:rPr lang="de-AT" sz="1000" b="0" i="0" u="none" strike="noStrike" kern="1200" baseline="0">
                          <a:solidFill>
                            <a:srgbClr val="002060"/>
                          </a:solidFill>
                          <a:latin typeface="+mn-lt"/>
                          <a:ea typeface="+mn-ea"/>
                          <a:cs typeface="+mn-cs"/>
                        </a:rPr>
                        <a:t>placebokontrolliert</a:t>
                      </a:r>
                    </a:p>
                  </a:txBody>
                  <a:tcPr>
                    <a:solidFill>
                      <a:srgbClr val="D5DCE3"/>
                    </a:solidFill>
                  </a:tcPr>
                </a:tc>
                <a:tc>
                  <a:txBody>
                    <a:bodyPr/>
                    <a:lstStyle/>
                    <a:p>
                      <a:r>
                        <a:rPr lang="de-AT" sz="1000">
                          <a:solidFill>
                            <a:srgbClr val="002060"/>
                          </a:solidFill>
                        </a:rPr>
                        <a:t>290, verschiedene Tumorerkrankungen, alle Stadien,</a:t>
                      </a:r>
                    </a:p>
                    <a:p>
                      <a:r>
                        <a:rPr lang="de-AT" sz="1000">
                          <a:solidFill>
                            <a:srgbClr val="002060"/>
                          </a:solidFill>
                        </a:rPr>
                        <a:t>während Chemotherapie</a:t>
                      </a:r>
                    </a:p>
                  </a:txBody>
                  <a:tcPr>
                    <a:solidFill>
                      <a:srgbClr val="D5DCE3"/>
                    </a:solidFill>
                  </a:tcPr>
                </a:tc>
                <a:tc>
                  <a:txBody>
                    <a:bodyPr/>
                    <a:lstStyle/>
                    <a:p>
                      <a:r>
                        <a:rPr lang="de-AT" sz="1000">
                          <a:solidFill>
                            <a:srgbClr val="002060"/>
                          </a:solidFill>
                        </a:rPr>
                        <a:t>Panax quinquefolius,</a:t>
                      </a:r>
                    </a:p>
                    <a:p>
                      <a:r>
                        <a:rPr lang="de-AT" sz="1000">
                          <a:solidFill>
                            <a:srgbClr val="002060"/>
                          </a:solidFill>
                        </a:rPr>
                        <a:t>750–2.000 mg/d oral</a:t>
                      </a:r>
                    </a:p>
                    <a:p>
                      <a:endParaRPr lang="de-AT" sz="1000">
                        <a:solidFill>
                          <a:srgbClr val="002060"/>
                        </a:solidFill>
                      </a:endParaRPr>
                    </a:p>
                  </a:txBody>
                  <a:tcPr>
                    <a:solidFill>
                      <a:srgbClr val="D5DCE3"/>
                    </a:solidFill>
                  </a:tcPr>
                </a:tc>
                <a:tc>
                  <a:txBody>
                    <a:bodyPr/>
                    <a:lstStyle/>
                    <a:p>
                      <a:r>
                        <a:rPr lang="de-DE" sz="1000">
                          <a:solidFill>
                            <a:srgbClr val="002060"/>
                          </a:solidFill>
                        </a:rPr>
                        <a:t>Besserung nach 4 und 8</a:t>
                      </a:r>
                    </a:p>
                    <a:p>
                      <a:r>
                        <a:rPr lang="de-DE" sz="1000">
                          <a:solidFill>
                            <a:srgbClr val="002060"/>
                          </a:solidFill>
                        </a:rPr>
                        <a:t>Wochen in den Gruppen mit</a:t>
                      </a:r>
                    </a:p>
                    <a:p>
                      <a:r>
                        <a:rPr lang="de-DE" sz="1000">
                          <a:solidFill>
                            <a:srgbClr val="002060"/>
                          </a:solidFill>
                        </a:rPr>
                        <a:t>1.000 und 2.000 mg/d (BFI)</a:t>
                      </a:r>
                      <a:endParaRPr lang="de-AT" sz="1000">
                        <a:solidFill>
                          <a:srgbClr val="002060"/>
                        </a:solidFill>
                      </a:endParaRPr>
                    </a:p>
                  </a:txBody>
                  <a:tcPr>
                    <a:solidFill>
                      <a:srgbClr val="D5DCE3"/>
                    </a:solidFill>
                  </a:tcPr>
                </a:tc>
                <a:extLst>
                  <a:ext uri="{0D108BD9-81ED-4DB2-BD59-A6C34878D82A}">
                    <a16:rowId xmlns:a16="http://schemas.microsoft.com/office/drawing/2014/main" val="1549190021"/>
                  </a:ext>
                </a:extLst>
              </a:tr>
              <a:tr h="452959">
                <a:tc>
                  <a:txBody>
                    <a:bodyPr/>
                    <a:lstStyle/>
                    <a:p>
                      <a:r>
                        <a:rPr lang="de-AT" sz="1200" b="1" kern="1200">
                          <a:solidFill>
                            <a:srgbClr val="002060"/>
                          </a:solidFill>
                          <a:latin typeface="+mn-lt"/>
                          <a:ea typeface="+mn-ea"/>
                          <a:cs typeface="+mn-cs"/>
                        </a:rPr>
                        <a:t>Campos 2011</a:t>
                      </a:r>
                    </a:p>
                  </a:txBody>
                  <a:tcPr/>
                </a:tc>
                <a:tc>
                  <a:txBody>
                    <a:bodyPr/>
                    <a:lstStyle/>
                    <a:p>
                      <a:r>
                        <a:rPr lang="de-AT" sz="1000" b="0" i="0" u="none" strike="noStrike" kern="1200" baseline="0">
                          <a:solidFill>
                            <a:srgbClr val="002060"/>
                          </a:solidFill>
                          <a:latin typeface="+mn-lt"/>
                          <a:ea typeface="+mn-ea"/>
                          <a:cs typeface="+mn-cs"/>
                        </a:rPr>
                        <a:t>zweiarmig, parallel,</a:t>
                      </a:r>
                    </a:p>
                    <a:p>
                      <a:r>
                        <a:rPr lang="de-AT" sz="1000" b="0" i="0" u="none" strike="noStrike" kern="1200" baseline="0">
                          <a:solidFill>
                            <a:srgbClr val="002060"/>
                          </a:solidFill>
                          <a:latin typeface="+mn-lt"/>
                          <a:ea typeface="+mn-ea"/>
                          <a:cs typeface="+mn-cs"/>
                        </a:rPr>
                        <a:t>placebokontrolliert</a:t>
                      </a:r>
                    </a:p>
                  </a:txBody>
                  <a:tcPr/>
                </a:tc>
                <a:tc>
                  <a:txBody>
                    <a:bodyPr/>
                    <a:lstStyle/>
                    <a:p>
                      <a:r>
                        <a:rPr lang="de-AT" sz="1000">
                          <a:solidFill>
                            <a:srgbClr val="002060"/>
                          </a:solidFill>
                        </a:rPr>
                        <a:t>75, Mammakarzinom, alle</a:t>
                      </a:r>
                    </a:p>
                    <a:p>
                      <a:r>
                        <a:rPr lang="de-AT" sz="1000">
                          <a:solidFill>
                            <a:srgbClr val="002060"/>
                          </a:solidFill>
                        </a:rPr>
                        <a:t>Stadien, während Chemotherapie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000">
                          <a:solidFill>
                            <a:srgbClr val="002060"/>
                          </a:solidFill>
                        </a:rPr>
                        <a:t>Guarana, 2 × 50 mg/d, oral</a:t>
                      </a:r>
                    </a:p>
                  </a:txBody>
                  <a:tcPr/>
                </a:tc>
                <a:tc>
                  <a:txBody>
                    <a:bodyPr/>
                    <a:lstStyle/>
                    <a:p>
                      <a:r>
                        <a:rPr lang="de-DE" sz="1000">
                          <a:solidFill>
                            <a:srgbClr val="002060"/>
                          </a:solidFill>
                        </a:rPr>
                        <a:t>Besserung nach 3 und 7 Wochen Behandlung (FACIT-F)</a:t>
                      </a:r>
                      <a:endParaRPr lang="de-AT" sz="1000">
                        <a:solidFill>
                          <a:srgbClr val="002060"/>
                        </a:solidFill>
                      </a:endParaRPr>
                    </a:p>
                  </a:txBody>
                  <a:tcPr/>
                </a:tc>
                <a:extLst>
                  <a:ext uri="{0D108BD9-81ED-4DB2-BD59-A6C34878D82A}">
                    <a16:rowId xmlns:a16="http://schemas.microsoft.com/office/drawing/2014/main" val="1044314358"/>
                  </a:ext>
                </a:extLst>
              </a:tr>
              <a:tr h="370840">
                <a:tc>
                  <a:txBody>
                    <a:bodyPr/>
                    <a:lstStyle/>
                    <a:p>
                      <a:r>
                        <a:rPr lang="de-AT" sz="1200" b="1" kern="1200">
                          <a:solidFill>
                            <a:srgbClr val="002060"/>
                          </a:solidFill>
                          <a:latin typeface="+mn-lt"/>
                          <a:ea typeface="+mn-ea"/>
                          <a:cs typeface="+mn-cs"/>
                        </a:rPr>
                        <a:t>Kamath 2011</a:t>
                      </a:r>
                    </a:p>
                  </a:txBody>
                  <a:tcPr>
                    <a:solidFill>
                      <a:srgbClr val="D5DCE3"/>
                    </a:solidFill>
                  </a:tcPr>
                </a:tc>
                <a:tc>
                  <a:txBody>
                    <a:bodyPr/>
                    <a:lstStyle/>
                    <a:p>
                      <a:r>
                        <a:rPr lang="de-AT" sz="1000" b="0" i="0" u="none" strike="noStrike" kern="1200" baseline="0">
                          <a:solidFill>
                            <a:srgbClr val="002060"/>
                          </a:solidFill>
                          <a:latin typeface="+mn-lt"/>
                          <a:ea typeface="+mn-ea"/>
                          <a:cs typeface="+mn-cs"/>
                        </a:rPr>
                        <a:t>zweiarmig, crossover,</a:t>
                      </a:r>
                    </a:p>
                    <a:p>
                      <a:r>
                        <a:rPr lang="de-AT" sz="1000" b="0" i="0" u="none" strike="noStrike" kern="1200" baseline="0">
                          <a:solidFill>
                            <a:srgbClr val="002060"/>
                          </a:solidFill>
                          <a:latin typeface="+mn-lt"/>
                          <a:ea typeface="+mn-ea"/>
                          <a:cs typeface="+mn-cs"/>
                        </a:rPr>
                        <a:t>placebokontrolliert</a:t>
                      </a:r>
                      <a:endParaRPr lang="de-AT" sz="1000">
                        <a:solidFill>
                          <a:srgbClr val="002060"/>
                        </a:solidFill>
                      </a:endParaRPr>
                    </a:p>
                  </a:txBody>
                  <a:tcPr>
                    <a:solidFill>
                      <a:srgbClr val="D5DCE3"/>
                    </a:solidFill>
                  </a:tcPr>
                </a:tc>
                <a:tc>
                  <a:txBody>
                    <a:bodyPr/>
                    <a:lstStyle/>
                    <a:p>
                      <a:r>
                        <a:rPr lang="de-AT" sz="1000">
                          <a:solidFill>
                            <a:srgbClr val="002060"/>
                          </a:solidFill>
                        </a:rPr>
                        <a:t>9, verschiedene Tumorerkrankungen und Stadien</a:t>
                      </a:r>
                    </a:p>
                  </a:txBody>
                  <a:tcPr>
                    <a:solidFill>
                      <a:srgbClr val="D5DCE3"/>
                    </a:solidFill>
                  </a:tcPr>
                </a:tc>
                <a:tc>
                  <a:txBody>
                    <a:bodyPr/>
                    <a:lstStyle/>
                    <a:p>
                      <a:r>
                        <a:rPr lang="de-DE" sz="1000">
                          <a:solidFill>
                            <a:srgbClr val="002060"/>
                          </a:solidFill>
                        </a:rPr>
                        <a:t>TRH, 1 × 0,5 mg/Woche i.v.,</a:t>
                      </a:r>
                    </a:p>
                    <a:p>
                      <a:r>
                        <a:rPr lang="de-DE" sz="1000">
                          <a:solidFill>
                            <a:srgbClr val="002060"/>
                          </a:solidFill>
                        </a:rPr>
                        <a:t>dann 1 × 1,5 mg/Woche i.v.</a:t>
                      </a:r>
                    </a:p>
                  </a:txBody>
                  <a:tcPr>
                    <a:solidFill>
                      <a:srgbClr val="D5DCE3"/>
                    </a:solidFill>
                  </a:tcPr>
                </a:tc>
                <a:tc>
                  <a:txBody>
                    <a:bodyPr/>
                    <a:lstStyle/>
                    <a:p>
                      <a:r>
                        <a:rPr lang="de-DE" sz="1000">
                          <a:solidFill>
                            <a:srgbClr val="002060"/>
                          </a:solidFill>
                        </a:rPr>
                        <a:t>Besserung 3, 7 und 24 h und bis zu 1 Woche nach TRH-Gabe (VAS)</a:t>
                      </a:r>
                      <a:endParaRPr lang="de-AT" sz="1000">
                        <a:solidFill>
                          <a:srgbClr val="002060"/>
                        </a:solidFill>
                      </a:endParaRPr>
                    </a:p>
                  </a:txBody>
                  <a:tcPr>
                    <a:solidFill>
                      <a:srgbClr val="D5DCE3"/>
                    </a:solidFill>
                  </a:tcPr>
                </a:tc>
                <a:extLst>
                  <a:ext uri="{0D108BD9-81ED-4DB2-BD59-A6C34878D82A}">
                    <a16:rowId xmlns:a16="http://schemas.microsoft.com/office/drawing/2014/main" val="3948963148"/>
                  </a:ext>
                </a:extLst>
              </a:tr>
            </a:tbl>
          </a:graphicData>
        </a:graphic>
      </p:graphicFrame>
    </p:spTree>
    <p:extLst>
      <p:ext uri="{BB962C8B-B14F-4D97-AF65-F5344CB8AC3E}">
        <p14:creationId xmlns:p14="http://schemas.microsoft.com/office/powerpoint/2010/main" val="164529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FBB8E94-46CC-A609-5D56-D29481A2DD50}"/>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5" name="Titel 1">
            <a:extLst>
              <a:ext uri="{FF2B5EF4-FFF2-40B4-BE49-F238E27FC236}">
                <a16:creationId xmlns:a16="http://schemas.microsoft.com/office/drawing/2014/main" id="{5A1B58AD-A306-BA63-F14D-63AB56FAF7AB}"/>
              </a:ext>
            </a:extLst>
          </p:cNvPr>
          <p:cNvSpPr txBox="1">
            <a:spLocks/>
          </p:cNvSpPr>
          <p:nvPr/>
        </p:nvSpPr>
        <p:spPr>
          <a:xfrm>
            <a:off x="490960" y="1239580"/>
            <a:ext cx="10515600" cy="1121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Cancer Survivor(</a:t>
            </a:r>
            <a:r>
              <a:rPr kumimoji="0" lang="de-DE" sz="2800" b="1" i="0" u="none" strike="noStrike" kern="1200" cap="none" spc="0" normalizeH="0" baseline="0" noProof="0" err="1">
                <a:ln>
                  <a:noFill/>
                </a:ln>
                <a:solidFill>
                  <a:srgbClr val="002060"/>
                </a:solidFill>
                <a:effectLst/>
                <a:uLnTx/>
                <a:uFillTx/>
                <a:latin typeface="Calibri" panose="020F0502020204030204"/>
                <a:ea typeface="+mj-ea"/>
                <a:cs typeface="+mj-cs"/>
              </a:rPr>
              <a:t>ship</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Ein schwieriger Begriff</a:t>
            </a:r>
            <a:r>
              <a:rPr lang="de-DE" sz="2800" b="1" baseline="30000">
                <a:solidFill>
                  <a:srgbClr val="002060"/>
                </a:solidFill>
                <a:latin typeface="Calibri" panose="020F0502020204030204"/>
                <a:ea typeface="+mn-ea"/>
                <a:cs typeface="+mn-cs"/>
              </a:rPr>
              <a:t>1–3</a:t>
            </a:r>
            <a:endPar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endParaRPr>
          </a:p>
        </p:txBody>
      </p:sp>
      <p:graphicFrame>
        <p:nvGraphicFramePr>
          <p:cNvPr id="6" name="Inhaltsplatzhalter 6">
            <a:extLst>
              <a:ext uri="{FF2B5EF4-FFF2-40B4-BE49-F238E27FC236}">
                <a16:creationId xmlns:a16="http://schemas.microsoft.com/office/drawing/2014/main" id="{3C6F9AB1-5959-CB5E-14A2-A0291FF4C4BC}"/>
              </a:ext>
            </a:extLst>
          </p:cNvPr>
          <p:cNvGraphicFramePr>
            <a:graphicFrameLocks noGrp="1"/>
          </p:cNvGraphicFramePr>
          <p:nvPr>
            <p:ph idx="1"/>
          </p:nvPr>
        </p:nvGraphicFramePr>
        <p:xfrm>
          <a:off x="592795" y="2360676"/>
          <a:ext cx="9882294" cy="1258789"/>
        </p:xfrm>
        <a:graphic>
          <a:graphicData uri="http://schemas.openxmlformats.org/drawingml/2006/table">
            <a:tbl>
              <a:tblPr firstRow="1" bandRow="1">
                <a:tableStyleId>{00A15C55-8517-42AA-B614-E9B94910E393}</a:tableStyleId>
              </a:tblPr>
              <a:tblGrid>
                <a:gridCol w="2451347">
                  <a:extLst>
                    <a:ext uri="{9D8B030D-6E8A-4147-A177-3AD203B41FA5}">
                      <a16:colId xmlns:a16="http://schemas.microsoft.com/office/drawing/2014/main" val="816735432"/>
                    </a:ext>
                  </a:extLst>
                </a:gridCol>
                <a:gridCol w="891250">
                  <a:extLst>
                    <a:ext uri="{9D8B030D-6E8A-4147-A177-3AD203B41FA5}">
                      <a16:colId xmlns:a16="http://schemas.microsoft.com/office/drawing/2014/main" val="1322189259"/>
                    </a:ext>
                  </a:extLst>
                </a:gridCol>
                <a:gridCol w="2627454">
                  <a:extLst>
                    <a:ext uri="{9D8B030D-6E8A-4147-A177-3AD203B41FA5}">
                      <a16:colId xmlns:a16="http://schemas.microsoft.com/office/drawing/2014/main" val="2331230424"/>
                    </a:ext>
                  </a:extLst>
                </a:gridCol>
                <a:gridCol w="925974">
                  <a:extLst>
                    <a:ext uri="{9D8B030D-6E8A-4147-A177-3AD203B41FA5}">
                      <a16:colId xmlns:a16="http://schemas.microsoft.com/office/drawing/2014/main" val="3946921866"/>
                    </a:ext>
                  </a:extLst>
                </a:gridCol>
                <a:gridCol w="2986269">
                  <a:extLst>
                    <a:ext uri="{9D8B030D-6E8A-4147-A177-3AD203B41FA5}">
                      <a16:colId xmlns:a16="http://schemas.microsoft.com/office/drawing/2014/main" val="1569809985"/>
                    </a:ext>
                  </a:extLst>
                </a:gridCol>
              </a:tblGrid>
              <a:tr h="521420">
                <a:tc>
                  <a:txBody>
                    <a:bodyPr/>
                    <a:lstStyle/>
                    <a:p>
                      <a:pPr algn="ctr"/>
                      <a:r>
                        <a:rPr lang="de-DE"/>
                        <a:t>Akutes Überleben</a:t>
                      </a:r>
                    </a:p>
                  </a:txBody>
                  <a:tcPr anchor="ctr">
                    <a:solidFill>
                      <a:srgbClr val="333F50"/>
                    </a:solidFill>
                  </a:tcPr>
                </a:tc>
                <a:tc>
                  <a:txBody>
                    <a:bodyPr/>
                    <a:lstStyle/>
                    <a:p>
                      <a:pPr algn="ctr"/>
                      <a:endParaRPr lang="de-DE"/>
                    </a:p>
                  </a:txBody>
                  <a:tcPr anchor="ctr">
                    <a:solidFill>
                      <a:srgbClr val="333F50"/>
                    </a:solidFill>
                  </a:tcPr>
                </a:tc>
                <a:tc>
                  <a:txBody>
                    <a:bodyPr/>
                    <a:lstStyle/>
                    <a:p>
                      <a:pPr algn="ctr"/>
                      <a:r>
                        <a:rPr lang="de-DE"/>
                        <a:t>Mittleres Überleben</a:t>
                      </a:r>
                    </a:p>
                  </a:txBody>
                  <a:tcPr anchor="ctr">
                    <a:solidFill>
                      <a:srgbClr val="333F50"/>
                    </a:solidFill>
                  </a:tcPr>
                </a:tc>
                <a:tc>
                  <a:txBody>
                    <a:bodyPr/>
                    <a:lstStyle/>
                    <a:p>
                      <a:pPr algn="ctr"/>
                      <a:endParaRPr lang="de-DE"/>
                    </a:p>
                  </a:txBody>
                  <a:tcPr anchor="ctr">
                    <a:solidFill>
                      <a:srgbClr val="333F50"/>
                    </a:solidFill>
                  </a:tcPr>
                </a:tc>
                <a:tc>
                  <a:txBody>
                    <a:bodyPr/>
                    <a:lstStyle/>
                    <a:p>
                      <a:pPr algn="ctr"/>
                      <a:r>
                        <a:rPr lang="de-DE"/>
                        <a:t>Langzeitüberleben</a:t>
                      </a:r>
                    </a:p>
                  </a:txBody>
                  <a:tcPr anchor="ctr">
                    <a:solidFill>
                      <a:srgbClr val="333F50"/>
                    </a:solidFill>
                  </a:tcPr>
                </a:tc>
                <a:extLst>
                  <a:ext uri="{0D108BD9-81ED-4DB2-BD59-A6C34878D82A}">
                    <a16:rowId xmlns:a16="http://schemas.microsoft.com/office/drawing/2014/main" val="2691731161"/>
                  </a:ext>
                </a:extLst>
              </a:tr>
              <a:tr h="737369">
                <a:tc>
                  <a:txBody>
                    <a:bodyPr/>
                    <a:lstStyle/>
                    <a:p>
                      <a:pPr algn="ctr"/>
                      <a:r>
                        <a:rPr lang="de-DE">
                          <a:solidFill>
                            <a:schemeClr val="bg1"/>
                          </a:solidFill>
                        </a:rPr>
                        <a:t>1. Jahr nach Diagnose und Primärtherapie</a:t>
                      </a:r>
                    </a:p>
                  </a:txBody>
                  <a:tcPr anchor="ctr">
                    <a:solidFill>
                      <a:srgbClr val="8497B0"/>
                    </a:solidFill>
                  </a:tcPr>
                </a:tc>
                <a:tc>
                  <a:txBody>
                    <a:bodyPr/>
                    <a:lstStyle/>
                    <a:p>
                      <a:pPr algn="ctr"/>
                      <a:endParaRPr lang="de-DE">
                        <a:solidFill>
                          <a:schemeClr val="bg1"/>
                        </a:solidFill>
                      </a:endParaRPr>
                    </a:p>
                  </a:txBody>
                  <a:tcPr anchor="ctr">
                    <a:solidFill>
                      <a:srgbClr val="8497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chemeClr val="bg1"/>
                          </a:solidFill>
                        </a:rPr>
                        <a:t>1.–3. Jahr nach Diagnose und Primärtherapie</a:t>
                      </a:r>
                    </a:p>
                  </a:txBody>
                  <a:tcPr anchor="ctr">
                    <a:solidFill>
                      <a:srgbClr val="8497B0"/>
                    </a:solidFill>
                  </a:tcPr>
                </a:tc>
                <a:tc>
                  <a:txBody>
                    <a:bodyPr/>
                    <a:lstStyle/>
                    <a:p>
                      <a:pPr algn="ctr"/>
                      <a:endParaRPr lang="de-DE">
                        <a:solidFill>
                          <a:schemeClr val="bg1"/>
                        </a:solidFill>
                      </a:endParaRPr>
                    </a:p>
                  </a:txBody>
                  <a:tcPr anchor="ctr">
                    <a:solidFill>
                      <a:srgbClr val="8497B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chemeClr val="bg1"/>
                          </a:solidFill>
                        </a:rPr>
                        <a:t>&gt; 3. Jahr nach Diagnose </a:t>
                      </a:r>
                      <a:br>
                        <a:rPr lang="de-DE">
                          <a:solidFill>
                            <a:schemeClr val="bg1"/>
                          </a:solidFill>
                        </a:rPr>
                      </a:br>
                      <a:r>
                        <a:rPr lang="de-DE">
                          <a:solidFill>
                            <a:schemeClr val="bg1"/>
                          </a:solidFill>
                        </a:rPr>
                        <a:t>und Primärtherapie</a:t>
                      </a:r>
                    </a:p>
                  </a:txBody>
                  <a:tcPr anchor="ctr">
                    <a:solidFill>
                      <a:srgbClr val="8497B0"/>
                    </a:solidFill>
                  </a:tcPr>
                </a:tc>
                <a:extLst>
                  <a:ext uri="{0D108BD9-81ED-4DB2-BD59-A6C34878D82A}">
                    <a16:rowId xmlns:a16="http://schemas.microsoft.com/office/drawing/2014/main" val="409023955"/>
                  </a:ext>
                </a:extLst>
              </a:tr>
            </a:tbl>
          </a:graphicData>
        </a:graphic>
      </p:graphicFrame>
      <p:sp>
        <p:nvSpPr>
          <p:cNvPr id="7" name="Pfeil: nach rechts 6">
            <a:extLst>
              <a:ext uri="{FF2B5EF4-FFF2-40B4-BE49-F238E27FC236}">
                <a16:creationId xmlns:a16="http://schemas.microsoft.com/office/drawing/2014/main" id="{2782371A-A3E1-2449-DF25-95CCE81251E6}"/>
              </a:ext>
            </a:extLst>
          </p:cNvPr>
          <p:cNvSpPr/>
          <p:nvPr/>
        </p:nvSpPr>
        <p:spPr>
          <a:xfrm>
            <a:off x="3243163" y="3104291"/>
            <a:ext cx="498678" cy="28566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Pfeil: nach rechts 7">
            <a:extLst>
              <a:ext uri="{FF2B5EF4-FFF2-40B4-BE49-F238E27FC236}">
                <a16:creationId xmlns:a16="http://schemas.microsoft.com/office/drawing/2014/main" id="{5A364F77-F5D8-E986-67BE-13CE43413E6F}"/>
              </a:ext>
            </a:extLst>
          </p:cNvPr>
          <p:cNvSpPr/>
          <p:nvPr/>
        </p:nvSpPr>
        <p:spPr>
          <a:xfrm>
            <a:off x="6776945" y="3097415"/>
            <a:ext cx="498678" cy="28566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E5CCFBAC-5FC7-5250-E95C-8E7CD9266D17}"/>
              </a:ext>
            </a:extLst>
          </p:cNvPr>
          <p:cNvSpPr/>
          <p:nvPr/>
        </p:nvSpPr>
        <p:spPr>
          <a:xfrm>
            <a:off x="1638300" y="5040244"/>
            <a:ext cx="8337036" cy="830997"/>
          </a:xfrm>
          <a:prstGeom prst="rect">
            <a:avLst/>
          </a:prstGeom>
        </p:spPr>
        <p:txBody>
          <a:bodyPr wrap="square">
            <a:spAutoFit/>
          </a:bodyPr>
          <a:lstStyle/>
          <a:p>
            <a:pPr marL="285750" lvl="0" indent="-285750">
              <a:buClr>
                <a:srgbClr val="2F4E73"/>
              </a:buClr>
              <a:buFont typeface="Arial" panose="020B0604020202020204" pitchFamily="34" charset="0"/>
              <a:buChar char="•"/>
              <a:defRPr/>
            </a:pPr>
            <a:r>
              <a:rPr kumimoji="0" lang="de-DE" sz="1600" b="0" i="1" u="none" strike="noStrike" kern="1200" cap="none" spc="0" normalizeH="0" baseline="0" noProof="0">
                <a:ln>
                  <a:noFill/>
                </a:ln>
                <a:solidFill>
                  <a:srgbClr val="002060"/>
                </a:solidFill>
                <a:effectLst/>
                <a:uLnTx/>
                <a:uFillTx/>
                <a:latin typeface="Calibri" panose="020F0502020204030204"/>
                <a:ea typeface="+mn-ea"/>
                <a:cs typeface="+mn-cs"/>
              </a:rPr>
              <a:t>Aber: Es gibt keine allgemein anerkannte Definition!</a:t>
            </a:r>
          </a:p>
          <a:p>
            <a:pPr marL="285750" lvl="0" indent="-285750">
              <a:buClr>
                <a:srgbClr val="2F4E73"/>
              </a:buClr>
              <a:buFont typeface="Arial" panose="020B0604020202020204" pitchFamily="34" charset="0"/>
              <a:buChar char="•"/>
              <a:defRPr/>
            </a:pPr>
            <a:r>
              <a:rPr kumimoji="0" lang="de-DE" sz="1600" b="0" i="1" u="none" strike="noStrike" kern="1200" cap="none" spc="0" normalizeH="0" baseline="0" noProof="0">
                <a:ln>
                  <a:noFill/>
                </a:ln>
                <a:solidFill>
                  <a:srgbClr val="002060"/>
                </a:solidFill>
                <a:effectLst/>
                <a:uLnTx/>
                <a:uFillTx/>
                <a:latin typeface="Calibri" panose="020F0502020204030204"/>
                <a:ea typeface="+mn-ea"/>
                <a:cs typeface="+mn-cs"/>
              </a:rPr>
              <a:t>Für Patientinnen und Patienten, deren Diagnosestellung mehr als fünf Jahre zurückliegt, wird häufig die Bezeichnung </a:t>
            </a:r>
            <a:r>
              <a:rPr kumimoji="0" lang="de-DE" sz="1600" b="1" i="1" u="none" strike="noStrike" kern="1200" cap="none" spc="0" normalizeH="0" baseline="0" noProof="0">
                <a:ln>
                  <a:noFill/>
                </a:ln>
                <a:solidFill>
                  <a:srgbClr val="002060"/>
                </a:solidFill>
                <a:effectLst/>
                <a:uLnTx/>
                <a:uFillTx/>
                <a:latin typeface="Calibri" panose="020F0502020204030204"/>
                <a:ea typeface="+mn-ea"/>
                <a:cs typeface="+mn-cs"/>
              </a:rPr>
              <a:t>Langzeitüberlebende</a:t>
            </a:r>
            <a:r>
              <a:rPr kumimoji="0" lang="de-DE" sz="1600" b="0" i="1" u="none" strike="noStrike" kern="1200" cap="none" spc="0" normalizeH="0" baseline="0" noProof="0">
                <a:ln>
                  <a:noFill/>
                </a:ln>
                <a:solidFill>
                  <a:srgbClr val="002060"/>
                </a:solidFill>
                <a:effectLst/>
                <a:uLnTx/>
                <a:uFillTx/>
                <a:latin typeface="Calibri" panose="020F0502020204030204"/>
                <a:ea typeface="+mn-ea"/>
                <a:cs typeface="+mn-cs"/>
              </a:rPr>
              <a:t> verwendet</a:t>
            </a:r>
            <a:r>
              <a:rPr kumimoji="0" lang="de-DE" sz="1600" b="0" i="0" u="none" strike="noStrike" kern="1200" cap="none" spc="0" normalizeH="0" baseline="0" noProof="0">
                <a:ln>
                  <a:noFill/>
                </a:ln>
                <a:solidFill>
                  <a:srgbClr val="002060"/>
                </a:solidFill>
                <a:effectLst/>
                <a:uLnTx/>
                <a:uFillTx/>
                <a:latin typeface="Calibri" panose="020F0502020204030204"/>
                <a:ea typeface="+mn-ea"/>
                <a:cs typeface="+mn-cs"/>
              </a:rPr>
              <a:t>.</a:t>
            </a:r>
          </a:p>
        </p:txBody>
      </p:sp>
      <p:sp>
        <p:nvSpPr>
          <p:cNvPr id="15" name="Textfeld 14">
            <a:extLst>
              <a:ext uri="{FF2B5EF4-FFF2-40B4-BE49-F238E27FC236}">
                <a16:creationId xmlns:a16="http://schemas.microsoft.com/office/drawing/2014/main" id="{08F0B22E-73A8-897C-151D-B37394D14AAE}"/>
              </a:ext>
            </a:extLst>
          </p:cNvPr>
          <p:cNvSpPr txBox="1"/>
          <p:nvPr/>
        </p:nvSpPr>
        <p:spPr>
          <a:xfrm>
            <a:off x="490960" y="1777105"/>
            <a:ext cx="64543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a:ln>
                  <a:noFill/>
                </a:ln>
                <a:solidFill>
                  <a:srgbClr val="002060"/>
                </a:solidFill>
                <a:effectLst/>
                <a:uLnTx/>
                <a:uFillTx/>
                <a:latin typeface="Calibri" panose="020F0502020204030204"/>
                <a:ea typeface="+mn-ea"/>
                <a:cs typeface="+mn-cs"/>
              </a:rPr>
              <a:t>Cancer </a:t>
            </a:r>
            <a:r>
              <a:rPr kumimoji="0" lang="de-DE" sz="2000" b="1" i="0" u="none" strike="noStrike" kern="1200" cap="none" spc="0" normalizeH="0" baseline="0" noProof="0" err="1">
                <a:ln>
                  <a:noFill/>
                </a:ln>
                <a:solidFill>
                  <a:srgbClr val="002060"/>
                </a:solidFill>
                <a:effectLst/>
                <a:uLnTx/>
                <a:uFillTx/>
                <a:latin typeface="Calibri" panose="020F0502020204030204"/>
                <a:ea typeface="+mn-ea"/>
                <a:cs typeface="+mn-cs"/>
              </a:rPr>
              <a:t>Survivorship</a:t>
            </a:r>
            <a:r>
              <a:rPr kumimoji="0" lang="de-DE" sz="2000" b="1" i="0" u="none" strike="noStrike" kern="1200" cap="none" spc="0" normalizeH="0" baseline="0" noProof="0">
                <a:ln>
                  <a:noFill/>
                </a:ln>
                <a:solidFill>
                  <a:srgbClr val="002060"/>
                </a:solidFill>
                <a:effectLst/>
                <a:uLnTx/>
                <a:uFillTx/>
                <a:latin typeface="Calibri" panose="020F0502020204030204"/>
                <a:ea typeface="+mn-ea"/>
                <a:cs typeface="+mn-cs"/>
              </a:rPr>
              <a:t>: Was ist das?</a:t>
            </a:r>
            <a:endParaRPr kumimoji="0" lang="de-DE" sz="2000" b="1" i="0" u="none" strike="noStrike" kern="1200" cap="none" spc="0" normalizeH="0" baseline="30000" noProof="0">
              <a:ln>
                <a:noFill/>
              </a:ln>
              <a:solidFill>
                <a:srgbClr val="002060"/>
              </a:solidFill>
              <a:effectLst/>
              <a:uLnTx/>
              <a:uFillTx/>
              <a:latin typeface="Calibri" panose="020F0502020204030204"/>
              <a:ea typeface="+mn-ea"/>
              <a:cs typeface="+mn-cs"/>
            </a:endParaRPr>
          </a:p>
        </p:txBody>
      </p:sp>
      <p:sp>
        <p:nvSpPr>
          <p:cNvPr id="4" name="Textplatzhalter 3">
            <a:extLst>
              <a:ext uri="{FF2B5EF4-FFF2-40B4-BE49-F238E27FC236}">
                <a16:creationId xmlns:a16="http://schemas.microsoft.com/office/drawing/2014/main" id="{57D5FBF3-0F55-2E5E-7479-349782BFE360}"/>
              </a:ext>
            </a:extLst>
          </p:cNvPr>
          <p:cNvSpPr>
            <a:spLocks noGrp="1"/>
          </p:cNvSpPr>
          <p:nvPr>
            <p:ph type="body" sz="quarter" idx="14"/>
          </p:nvPr>
        </p:nvSpPr>
        <p:spPr>
          <a:xfrm>
            <a:off x="0" y="6169366"/>
            <a:ext cx="12192000" cy="715963"/>
          </a:xfrm>
        </p:spPr>
        <p:txBody>
          <a:bodyPr/>
          <a:lstStyle/>
          <a:p>
            <a:pPr eaLnBrk="0" hangingPunct="0"/>
            <a:r>
              <a:rPr lang="de-DE" sz="900"/>
              <a:t>Referenzen: 1.</a:t>
            </a:r>
            <a:r>
              <a:rPr lang="de-DE" sz="900" b="0"/>
              <a:t> </a:t>
            </a:r>
            <a:r>
              <a:rPr lang="en-US" sz="900" b="0"/>
              <a:t>Mullan F. Seasons of survival: reflections of a physician with cancer. N Engl J Med 1985; 313(4): 270–273. </a:t>
            </a:r>
            <a:r>
              <a:rPr lang="en-US" sz="900"/>
              <a:t>2.</a:t>
            </a:r>
            <a:r>
              <a:rPr lang="en-US" sz="900" b="0"/>
              <a:t> Bloom JR. Surviving and thriving? </a:t>
            </a:r>
            <a:r>
              <a:rPr lang="en-US" sz="900" b="0" err="1"/>
              <a:t>Psychooncology</a:t>
            </a:r>
            <a:r>
              <a:rPr lang="en-US" sz="900" b="0"/>
              <a:t> 2002; 11(2): 89–92. </a:t>
            </a:r>
            <a:r>
              <a:rPr lang="en-US" sz="900"/>
              <a:t>3.</a:t>
            </a:r>
            <a:r>
              <a:rPr lang="en-US" sz="900" b="0"/>
              <a:t> </a:t>
            </a:r>
            <a:r>
              <a:rPr lang="de-DE" sz="900" b="0"/>
              <a:t>AG LONKO („Langzeitüberleben nach Krebs“) im Nationalen Krebsplan; Unterarbeitsgruppe „Bedarfsgerechte Versorgungsmodelle“ (Kurzform: UAG „Versorgungsmodelle“); Empfehlungspapier. </a:t>
            </a:r>
            <a:r>
              <a:rPr lang="de-DE" sz="900" b="0" u="sng">
                <a:latin typeface="Calibri" panose="020F0502020204030204" pitchFamily="34" charset="0"/>
                <a:cs typeface="Calibri" panose="020F0502020204030204" pitchFamily="34" charset="0"/>
                <a:hlinkClick r:id="rId3"/>
              </a:rPr>
              <a:t>https://www.bundesgesundheitsministerium.de/fileadmin/Dateien/3_Downloads/N/Nationaler_Krebsplan/Empfehlungspapier_UAG_Versorgungsmodelle_AG_LONKO_bf.pdf</a:t>
            </a:r>
            <a:r>
              <a:rPr lang="de-DE" sz="900" b="0">
                <a:latin typeface="Calibri" panose="020F0502020204030204" pitchFamily="34" charset="0"/>
                <a:cs typeface="Calibri" panose="020F0502020204030204" pitchFamily="34" charset="0"/>
              </a:rPr>
              <a:t> (Zugriff Mai 2023).</a:t>
            </a:r>
            <a:endParaRPr lang="de-DE" sz="900" b="0" u="sng">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B001AC1C-E6BF-6342-9FA0-BB8DE66A439C}"/>
              </a:ext>
            </a:extLst>
          </p:cNvPr>
          <p:cNvPicPr>
            <a:picLocks noChangeAspect="1"/>
          </p:cNvPicPr>
          <p:nvPr/>
        </p:nvPicPr>
        <p:blipFill>
          <a:blip r:embed="rId4"/>
          <a:stretch>
            <a:fillRect/>
          </a:stretch>
        </p:blipFill>
        <p:spPr>
          <a:xfrm>
            <a:off x="592795" y="3931691"/>
            <a:ext cx="856526" cy="923330"/>
          </a:xfrm>
          <a:prstGeom prst="rect">
            <a:avLst/>
          </a:prstGeom>
        </p:spPr>
      </p:pic>
      <p:sp>
        <p:nvSpPr>
          <p:cNvPr id="14" name="Textfeld 13">
            <a:extLst>
              <a:ext uri="{FF2B5EF4-FFF2-40B4-BE49-F238E27FC236}">
                <a16:creationId xmlns:a16="http://schemas.microsoft.com/office/drawing/2014/main" id="{D22DA255-00AE-9A4A-B2A0-B1999AF37A3B}"/>
              </a:ext>
            </a:extLst>
          </p:cNvPr>
          <p:cNvSpPr txBox="1"/>
          <p:nvPr/>
        </p:nvSpPr>
        <p:spPr>
          <a:xfrm>
            <a:off x="1638300" y="4039413"/>
            <a:ext cx="8836790" cy="707886"/>
          </a:xfrm>
          <a:prstGeom prst="rect">
            <a:avLst/>
          </a:prstGeom>
          <a:noFill/>
        </p:spPr>
        <p:txBody>
          <a:bodyPr wrap="square">
            <a:spAutoFit/>
          </a:bodyPr>
          <a:lstStyle/>
          <a:p>
            <a:pPr lvl="0">
              <a:buClr>
                <a:srgbClr val="CCCCCC"/>
              </a:buClr>
              <a:defRPr/>
            </a:pPr>
            <a:r>
              <a:rPr lang="de-DE" sz="2000" b="1" i="1">
                <a:solidFill>
                  <a:srgbClr val="6DD17F"/>
                </a:solidFill>
              </a:rPr>
              <a:t>Der Begriff „Cancer </a:t>
            </a:r>
            <a:r>
              <a:rPr lang="de-DE" sz="2000" b="1" i="1" err="1">
                <a:solidFill>
                  <a:srgbClr val="6DD17F"/>
                </a:solidFill>
              </a:rPr>
              <a:t>Survivorship</a:t>
            </a:r>
            <a:r>
              <a:rPr lang="de-DE" sz="2000" b="1" i="1">
                <a:solidFill>
                  <a:srgbClr val="6DD17F"/>
                </a:solidFill>
              </a:rPr>
              <a:t>“ umschreibt den Übergang von der Erkrankung </a:t>
            </a:r>
            <a:br>
              <a:rPr lang="de-DE" sz="2000" b="1" i="1">
                <a:solidFill>
                  <a:srgbClr val="6DD17F"/>
                </a:solidFill>
              </a:rPr>
            </a:br>
            <a:r>
              <a:rPr lang="de-DE" sz="2000" b="1" i="1">
                <a:solidFill>
                  <a:srgbClr val="6DD17F"/>
                </a:solidFill>
              </a:rPr>
              <a:t>und Akutbehandlung in die Phase des Langzeitüberlebens. </a:t>
            </a:r>
          </a:p>
        </p:txBody>
      </p:sp>
    </p:spTree>
    <p:extLst>
      <p:ext uri="{BB962C8B-B14F-4D97-AF65-F5344CB8AC3E}">
        <p14:creationId xmlns:p14="http://schemas.microsoft.com/office/powerpoint/2010/main" val="2824407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FBB8E94-46CC-A609-5D56-D29481A2DD50}"/>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4" name="Inhaltsplatzhalter 3">
            <a:extLst>
              <a:ext uri="{FF2B5EF4-FFF2-40B4-BE49-F238E27FC236}">
                <a16:creationId xmlns:a16="http://schemas.microsoft.com/office/drawing/2014/main" id="{CE597B94-06A5-C973-3030-C871C46297D1}"/>
              </a:ext>
            </a:extLst>
          </p:cNvPr>
          <p:cNvSpPr>
            <a:spLocks noGrp="1"/>
          </p:cNvSpPr>
          <p:nvPr>
            <p:ph idx="1"/>
          </p:nvPr>
        </p:nvSpPr>
        <p:spPr>
          <a:xfrm>
            <a:off x="498583" y="1787945"/>
            <a:ext cx="11031566" cy="2770305"/>
          </a:xfrm>
        </p:spPr>
        <p:txBody>
          <a:bodyPr>
            <a:noAutofit/>
          </a:bodyPr>
          <a:lstStyle/>
          <a:p>
            <a:pPr>
              <a:lnSpc>
                <a:spcPct val="100000"/>
              </a:lnSpc>
              <a:buFont typeface="Wingdings" pitchFamily="2" charset="2"/>
              <a:buChar char="§"/>
            </a:pPr>
            <a:r>
              <a:rPr lang="de-DE" sz="1800" i="1" dirty="0">
                <a:solidFill>
                  <a:srgbClr val="002060"/>
                </a:solidFill>
              </a:rPr>
              <a:t>Cancer Survivor </a:t>
            </a:r>
            <a:r>
              <a:rPr lang="de-DE" sz="1800" dirty="0">
                <a:solidFill>
                  <a:srgbClr val="002060"/>
                </a:solidFill>
              </a:rPr>
              <a:t>stellen eine heterogene Gruppe mit sehr unterschiedlichen Bedürfnissen dar.</a:t>
            </a:r>
          </a:p>
          <a:p>
            <a:pPr>
              <a:lnSpc>
                <a:spcPct val="100000"/>
              </a:lnSpc>
              <a:buFont typeface="Wingdings" pitchFamily="2" charset="2"/>
              <a:buChar char="§"/>
            </a:pPr>
            <a:r>
              <a:rPr lang="de-DE" sz="1800" dirty="0">
                <a:solidFill>
                  <a:srgbClr val="002060"/>
                </a:solidFill>
              </a:rPr>
              <a:t>Die Betroffenen eint lediglich die Erfahrung, mit einer eigenen Krebsdiagnose konfrontiert gewesen zu sein.</a:t>
            </a:r>
          </a:p>
          <a:p>
            <a:pPr>
              <a:lnSpc>
                <a:spcPct val="100000"/>
              </a:lnSpc>
              <a:buFont typeface="Wingdings" pitchFamily="2" charset="2"/>
              <a:buChar char="§"/>
              <a:tabLst>
                <a:tab pos="268288" algn="l"/>
              </a:tabLst>
            </a:pPr>
            <a:r>
              <a:rPr lang="de-DE" sz="1800" i="1" dirty="0">
                <a:solidFill>
                  <a:srgbClr val="002060"/>
                </a:solidFill>
              </a:rPr>
              <a:t>Cancer Survivor </a:t>
            </a:r>
            <a:r>
              <a:rPr lang="de-DE" sz="1800" dirty="0">
                <a:solidFill>
                  <a:srgbClr val="002060"/>
                </a:solidFill>
              </a:rPr>
              <a:t>verstehen sich oftmals nicht als „</a:t>
            </a:r>
            <a:r>
              <a:rPr lang="de-DE" sz="1800" i="1" dirty="0">
                <a:solidFill>
                  <a:srgbClr val="002060"/>
                </a:solidFill>
              </a:rPr>
              <a:t>Survivor</a:t>
            </a:r>
            <a:r>
              <a:rPr lang="de-DE" sz="1800" dirty="0">
                <a:solidFill>
                  <a:srgbClr val="002060"/>
                </a:solidFill>
              </a:rPr>
              <a:t>“ oder „(Langzeit-)Überlebende“ – </a:t>
            </a:r>
            <a:r>
              <a:rPr lang="de-DE" sz="1800" dirty="0">
                <a:solidFill>
                  <a:srgbClr val="002060"/>
                </a:solidFill>
                <a:sym typeface="Wingdings" panose="05000000000000000000" pitchFamily="2" charset="2"/>
              </a:rPr>
              <a:t>manche</a:t>
            </a:r>
            <a:r>
              <a:rPr lang="de-DE" sz="1800" dirty="0">
                <a:solidFill>
                  <a:srgbClr val="002060"/>
                </a:solidFill>
              </a:rPr>
              <a:t> empfinden Umschreibungen wie z. B. „Betroffene mit und nach Krebs“ als treffender.</a:t>
            </a:r>
          </a:p>
          <a:p>
            <a:pPr lvl="1">
              <a:lnSpc>
                <a:spcPct val="100000"/>
              </a:lnSpc>
              <a:buFont typeface="Wingdings" pitchFamily="2" charset="2"/>
              <a:buChar char="§"/>
            </a:pPr>
            <a:r>
              <a:rPr lang="de-DE" sz="1600" dirty="0">
                <a:solidFill>
                  <a:srgbClr val="002060"/>
                </a:solidFill>
              </a:rPr>
              <a:t>Manche Patienten in sehr frühen Stadien fühlen sich des Begriffs „</a:t>
            </a:r>
            <a:r>
              <a:rPr lang="de-DE" sz="1600" i="1" dirty="0">
                <a:solidFill>
                  <a:srgbClr val="002060"/>
                </a:solidFill>
              </a:rPr>
              <a:t>Cancer Survivor</a:t>
            </a:r>
            <a:r>
              <a:rPr lang="de-DE" sz="1600" dirty="0">
                <a:solidFill>
                  <a:srgbClr val="002060"/>
                </a:solidFill>
              </a:rPr>
              <a:t>“ nicht würdig.</a:t>
            </a:r>
          </a:p>
          <a:p>
            <a:pPr lvl="1">
              <a:lnSpc>
                <a:spcPct val="100000"/>
              </a:lnSpc>
              <a:buFont typeface="Wingdings" pitchFamily="2" charset="2"/>
              <a:buChar char="§"/>
              <a:tabLst>
                <a:tab pos="268288" algn="l"/>
              </a:tabLst>
            </a:pPr>
            <a:r>
              <a:rPr lang="de-DE" sz="1600" dirty="0">
                <a:solidFill>
                  <a:srgbClr val="002060"/>
                </a:solidFill>
              </a:rPr>
              <a:t>Patienten in einer palliativen Therapiesituation tun sich mit dem Begriff Krebs-Überlebende ebenfalls schwer.</a:t>
            </a:r>
          </a:p>
        </p:txBody>
      </p:sp>
      <p:sp>
        <p:nvSpPr>
          <p:cNvPr id="3" name="Titel 1">
            <a:extLst>
              <a:ext uri="{FF2B5EF4-FFF2-40B4-BE49-F238E27FC236}">
                <a16:creationId xmlns:a16="http://schemas.microsoft.com/office/drawing/2014/main" id="{42777A9B-8CC8-0CB8-E171-EFEDAA3F48D6}"/>
              </a:ext>
            </a:extLst>
          </p:cNvPr>
          <p:cNvSpPr txBox="1">
            <a:spLocks/>
          </p:cNvSpPr>
          <p:nvPr/>
        </p:nvSpPr>
        <p:spPr>
          <a:xfrm>
            <a:off x="490960" y="1239580"/>
            <a:ext cx="10515600" cy="548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1" u="none" strike="noStrike" kern="1200" cap="none" spc="0" normalizeH="0" baseline="0" noProof="0">
                <a:ln>
                  <a:noFill/>
                </a:ln>
                <a:solidFill>
                  <a:srgbClr val="002060"/>
                </a:solidFill>
                <a:effectLst/>
                <a:uLnTx/>
                <a:uFillTx/>
                <a:latin typeface="Calibri" panose="020F0502020204030204"/>
                <a:ea typeface="+mj-ea"/>
                <a:cs typeface="+mj-cs"/>
              </a:rPr>
              <a:t>Cancer Survivor</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 </a:t>
            </a:r>
            <a:r>
              <a:rPr lang="de-DE" sz="2800" b="1">
                <a:solidFill>
                  <a:srgbClr val="002060"/>
                </a:solidFill>
                <a:latin typeface="Calibri" panose="020F0502020204030204"/>
              </a:rPr>
              <a:t>E</a:t>
            </a:r>
            <a:r>
              <a:rPr kumimoji="0" lang="de-DE" sz="2800" b="1" i="0" u="none" strike="noStrike" kern="1200" cap="none" spc="0" normalizeH="0" baseline="0" noProof="0">
                <a:ln>
                  <a:noFill/>
                </a:ln>
                <a:solidFill>
                  <a:srgbClr val="002060"/>
                </a:solidFill>
                <a:effectLst/>
                <a:uLnTx/>
                <a:uFillTx/>
                <a:latin typeface="Calibri" panose="020F0502020204030204"/>
                <a:ea typeface="+mj-ea"/>
                <a:cs typeface="+mj-cs"/>
              </a:rPr>
              <a:t>in schwieriger Begriff</a:t>
            </a:r>
          </a:p>
        </p:txBody>
      </p:sp>
      <p:sp>
        <p:nvSpPr>
          <p:cNvPr id="6" name="Inhaltsplatzhalter 3">
            <a:extLst>
              <a:ext uri="{FF2B5EF4-FFF2-40B4-BE49-F238E27FC236}">
                <a16:creationId xmlns:a16="http://schemas.microsoft.com/office/drawing/2014/main" id="{47688A67-CEEE-ECE1-10B1-C2E943CD5262}"/>
              </a:ext>
            </a:extLst>
          </p:cNvPr>
          <p:cNvSpPr txBox="1">
            <a:spLocks/>
          </p:cNvSpPr>
          <p:nvPr/>
        </p:nvSpPr>
        <p:spPr>
          <a:xfrm>
            <a:off x="599439" y="4429988"/>
            <a:ext cx="10686365" cy="1353253"/>
          </a:xfrm>
          <a:prstGeom prst="rect">
            <a:avLst/>
          </a:prstGeom>
          <a:solidFill>
            <a:schemeClr val="bg1">
              <a:lumMod val="9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24000" tIns="53340" rIns="53340" bIns="53340" numCol="1" spcCol="1270" anchor="ctr" anchorCtr="0">
            <a:noAutofit/>
          </a:bodyPr>
          <a:lstStyle>
            <a:defPPr>
              <a:defRPr lang="en-US"/>
            </a:defPPr>
            <a:lvl1pPr>
              <a:lnSpc>
                <a:spcPct val="100000"/>
              </a:lnSpc>
              <a:spcBef>
                <a:spcPts val="0"/>
              </a:spcBef>
              <a:buSzPct val="100000"/>
              <a:buNone/>
              <a:defRPr sz="3200" b="1">
                <a:solidFill>
                  <a:srgbClr val="002060"/>
                </a:solidFill>
              </a:defRPr>
            </a:lvl1pPr>
            <a:lvl2pPr>
              <a:defRPr>
                <a:solidFill>
                  <a:schemeClr val="dk1">
                    <a:hueOff val="0"/>
                    <a:satOff val="0"/>
                    <a:lumOff val="0"/>
                    <a:alphaOff val="0"/>
                  </a:schemeClr>
                </a:solidFill>
              </a:defRPr>
            </a:lvl2pPr>
            <a:lvl3pPr>
              <a:defRPr>
                <a:solidFill>
                  <a:schemeClr val="dk1">
                    <a:hueOff val="0"/>
                    <a:satOff val="0"/>
                    <a:lumOff val="0"/>
                    <a:alphaOff val="0"/>
                  </a:schemeClr>
                </a:solidFill>
              </a:defRPr>
            </a:lvl3pPr>
            <a:lvl4pPr>
              <a:defRPr>
                <a:solidFill>
                  <a:schemeClr val="dk1">
                    <a:hueOff val="0"/>
                    <a:satOff val="0"/>
                    <a:lumOff val="0"/>
                    <a:alphaOff val="0"/>
                  </a:schemeClr>
                </a:solidFill>
              </a:defRPr>
            </a:lvl4pPr>
            <a:lvl5pPr>
              <a:defRPr>
                <a:solidFill>
                  <a:schemeClr val="dk1">
                    <a:hueOff val="0"/>
                    <a:satOff val="0"/>
                    <a:lumOff val="0"/>
                    <a:alphaOff val="0"/>
                  </a:schemeClr>
                </a:solidFill>
              </a:defRPr>
            </a:lvl5pPr>
            <a:lvl6pPr>
              <a:defRPr>
                <a:solidFill>
                  <a:schemeClr val="dk1">
                    <a:hueOff val="0"/>
                    <a:satOff val="0"/>
                    <a:lumOff val="0"/>
                    <a:alphaOff val="0"/>
                  </a:schemeClr>
                </a:solidFill>
              </a:defRPr>
            </a:lvl6pPr>
            <a:lvl7pPr>
              <a:defRPr>
                <a:solidFill>
                  <a:schemeClr val="dk1">
                    <a:hueOff val="0"/>
                    <a:satOff val="0"/>
                    <a:lumOff val="0"/>
                    <a:alphaOff val="0"/>
                  </a:schemeClr>
                </a:solidFill>
              </a:defRPr>
            </a:lvl7pPr>
            <a:lvl8pPr>
              <a:defRPr>
                <a:solidFill>
                  <a:schemeClr val="dk1">
                    <a:hueOff val="0"/>
                    <a:satOff val="0"/>
                    <a:lumOff val="0"/>
                    <a:alphaOff val="0"/>
                  </a:schemeClr>
                </a:solidFill>
              </a:defRPr>
            </a:lvl8pPr>
            <a:lvl9pPr>
              <a:defRPr>
                <a:solidFill>
                  <a:schemeClr val="dk1">
                    <a:hueOff val="0"/>
                    <a:satOff val="0"/>
                    <a:lumOff val="0"/>
                    <a:alphaOff val="0"/>
                  </a:schemeClr>
                </a:solidFill>
              </a:defRPr>
            </a:lvl9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de-DE" sz="1900" b="1" i="0" u="none" strike="noStrike" kern="1200" cap="none" spc="0" normalizeH="0" baseline="0" noProof="0">
                <a:ln>
                  <a:noFill/>
                </a:ln>
                <a:solidFill>
                  <a:srgbClr val="002060"/>
                </a:solidFill>
                <a:effectLst/>
                <a:uLnTx/>
                <a:uFillTx/>
                <a:latin typeface="Calibri" panose="020F0502020204030204"/>
                <a:ea typeface="+mn-ea"/>
                <a:cs typeface="+mn-cs"/>
              </a:rPr>
              <a:t>Cancer </a:t>
            </a:r>
            <a:r>
              <a:rPr kumimoji="0" lang="de-DE" sz="1900" b="1" i="0" u="none" strike="noStrike" kern="1200" cap="none" spc="0" normalizeH="0" baseline="0" noProof="0" err="1">
                <a:ln>
                  <a:noFill/>
                </a:ln>
                <a:solidFill>
                  <a:srgbClr val="002060"/>
                </a:solidFill>
                <a:effectLst/>
                <a:uLnTx/>
                <a:uFillTx/>
                <a:latin typeface="Calibri" panose="020F0502020204030204"/>
                <a:ea typeface="+mn-ea"/>
                <a:cs typeface="+mn-cs"/>
              </a:rPr>
              <a:t>Survivorship</a:t>
            </a:r>
            <a:r>
              <a:rPr kumimoji="0" lang="de-DE" sz="19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umfasst unterschiedliche Krankheitsverläufe und -stadien und erfordert eine differenzierte Betrachtung von Patienten mit Krebs. </a:t>
            </a:r>
            <a:b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br>
            <a:r>
              <a:rPr kumimoji="0" lang="de-DE" sz="1900" b="0" i="0" u="none" strike="noStrike" kern="1200" cap="none" spc="0" normalizeH="0" baseline="0" noProof="0">
                <a:ln>
                  <a:noFill/>
                </a:ln>
                <a:solidFill>
                  <a:srgbClr val="002060"/>
                </a:solidFill>
                <a:effectLst/>
                <a:uLnTx/>
                <a:uFillTx/>
                <a:latin typeface="Calibri" panose="020F0502020204030204"/>
                <a:ea typeface="+mn-ea"/>
                <a:cs typeface="+mn-cs"/>
              </a:rPr>
              <a:t>Aufgrund dieser Herausforderungen sind maßgeschneiderte Betreuungskonzepte notwendig.</a:t>
            </a:r>
          </a:p>
        </p:txBody>
      </p:sp>
    </p:spTree>
    <p:extLst>
      <p:ext uri="{BB962C8B-B14F-4D97-AF65-F5344CB8AC3E}">
        <p14:creationId xmlns:p14="http://schemas.microsoft.com/office/powerpoint/2010/main" val="202516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Screenshot, Text, Software, Multimedia-Software enthält.&#10;&#10;Automatisch generierte Beschreibung">
            <a:extLst>
              <a:ext uri="{FF2B5EF4-FFF2-40B4-BE49-F238E27FC236}">
                <a16:creationId xmlns:a16="http://schemas.microsoft.com/office/drawing/2014/main" id="{A1AA36BB-A8D4-564F-A088-2362F66488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4877" y="2015873"/>
            <a:ext cx="7013957" cy="4427176"/>
          </a:xfrm>
          <a:prstGeom prst="rect">
            <a:avLst/>
          </a:prstGeom>
        </p:spPr>
      </p:pic>
      <p:sp>
        <p:nvSpPr>
          <p:cNvPr id="2" name="Textplatzhalter 1">
            <a:extLst>
              <a:ext uri="{FF2B5EF4-FFF2-40B4-BE49-F238E27FC236}">
                <a16:creationId xmlns:a16="http://schemas.microsoft.com/office/drawing/2014/main" id="{75112CD4-9BCE-9674-4169-0226C05753A1}"/>
              </a:ext>
            </a:extLst>
          </p:cNvPr>
          <p:cNvSpPr>
            <a:spLocks noGrp="1"/>
          </p:cNvSpPr>
          <p:nvPr>
            <p:ph type="body" sz="quarter" idx="13"/>
          </p:nvPr>
        </p:nvSpPr>
        <p:spPr/>
        <p:txBody>
          <a:bodyPr>
            <a:normAutofit/>
          </a:bodyPr>
          <a:lstStyle/>
          <a:p>
            <a:r>
              <a:rPr lang="de-DE" sz="3200"/>
              <a:t>1. Cancer </a:t>
            </a:r>
            <a:r>
              <a:rPr lang="de-DE" sz="3200" err="1"/>
              <a:t>Survivorship</a:t>
            </a:r>
            <a:r>
              <a:rPr lang="de-DE" sz="3200"/>
              <a:t>: Eine Einführung  </a:t>
            </a:r>
            <a:endParaRPr lang="de-DE" sz="2800"/>
          </a:p>
        </p:txBody>
      </p:sp>
      <p:sp>
        <p:nvSpPr>
          <p:cNvPr id="5" name="Titel 1">
            <a:extLst>
              <a:ext uri="{FF2B5EF4-FFF2-40B4-BE49-F238E27FC236}">
                <a16:creationId xmlns:a16="http://schemas.microsoft.com/office/drawing/2014/main" id="{6FDDC57A-36E2-9E04-505C-110C50B6D070}"/>
              </a:ext>
            </a:extLst>
          </p:cNvPr>
          <p:cNvSpPr txBox="1">
            <a:spLocks/>
          </p:cNvSpPr>
          <p:nvPr/>
        </p:nvSpPr>
        <p:spPr>
          <a:xfrm>
            <a:off x="486035" y="1239580"/>
            <a:ext cx="113487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2800" b="1">
                <a:solidFill>
                  <a:srgbClr val="002060"/>
                </a:solidFill>
                <a:latin typeface="Calibri" panose="020F0502020204030204"/>
              </a:rPr>
              <a:t>Die Zahl der </a:t>
            </a:r>
            <a:r>
              <a:rPr lang="de-DE" sz="2800" b="1" i="1">
                <a:solidFill>
                  <a:srgbClr val="002060"/>
                </a:solidFill>
                <a:latin typeface="Calibri" panose="020F0502020204030204"/>
              </a:rPr>
              <a:t>Cancer Survivor </a:t>
            </a:r>
            <a:r>
              <a:rPr lang="de-DE" sz="2800" b="1">
                <a:solidFill>
                  <a:srgbClr val="002060"/>
                </a:solidFill>
                <a:latin typeface="Calibri" panose="020F0502020204030204"/>
              </a:rPr>
              <a:t>in Deutschland steigt – dank besserer Therapien und Früherkennung</a:t>
            </a:r>
            <a:r>
              <a:rPr lang="de-DE" sz="2800" b="1" baseline="30000">
                <a:solidFill>
                  <a:srgbClr val="002060"/>
                </a:solidFill>
                <a:latin typeface="Calibri" panose="020F0502020204030204"/>
              </a:rPr>
              <a:t>1</a:t>
            </a:r>
            <a:endParaRPr kumimoji="0" lang="de-DE" sz="2800" b="1" i="0" u="none" strike="noStrike" kern="1200" cap="none" spc="0" normalizeH="0" baseline="30000" noProof="0">
              <a:ln>
                <a:noFill/>
              </a:ln>
              <a:solidFill>
                <a:srgbClr val="002060"/>
              </a:solidFill>
              <a:effectLst/>
              <a:uLnTx/>
              <a:uFillTx/>
              <a:latin typeface="Calibri" panose="020F0502020204030204"/>
              <a:ea typeface="+mj-ea"/>
              <a:cs typeface="+mj-cs"/>
            </a:endParaRPr>
          </a:p>
        </p:txBody>
      </p:sp>
      <p:sp>
        <p:nvSpPr>
          <p:cNvPr id="7" name="Textfeld 6">
            <a:extLst>
              <a:ext uri="{FF2B5EF4-FFF2-40B4-BE49-F238E27FC236}">
                <a16:creationId xmlns:a16="http://schemas.microsoft.com/office/drawing/2014/main" id="{3C46DAB0-E0ED-AC00-9B4E-EC0626F82FEE}"/>
              </a:ext>
            </a:extLst>
          </p:cNvPr>
          <p:cNvSpPr txBox="1"/>
          <p:nvPr/>
        </p:nvSpPr>
        <p:spPr>
          <a:xfrm>
            <a:off x="6794592" y="5147577"/>
            <a:ext cx="50970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2060"/>
                </a:solidFill>
                <a:effectLst/>
                <a:uLnTx/>
                <a:uFillTx/>
                <a:latin typeface="Calibri" panose="020F0502020204030204"/>
                <a:ea typeface="+mn-ea"/>
                <a:cs typeface="+mn-cs"/>
              </a:rPr>
              <a:t>50 % der Männer und 58 % der Frauen überleben die ersten 5 Jahre nach einer Krebsdiagnose</a:t>
            </a:r>
          </a:p>
        </p:txBody>
      </p:sp>
      <p:sp>
        <p:nvSpPr>
          <p:cNvPr id="6" name="Textfeld 5">
            <a:extLst>
              <a:ext uri="{FF2B5EF4-FFF2-40B4-BE49-F238E27FC236}">
                <a16:creationId xmlns:a16="http://schemas.microsoft.com/office/drawing/2014/main" id="{395E04ED-182C-579C-948A-1FAC9D2B01B6}"/>
              </a:ext>
            </a:extLst>
          </p:cNvPr>
          <p:cNvSpPr txBox="1"/>
          <p:nvPr/>
        </p:nvSpPr>
        <p:spPr>
          <a:xfrm>
            <a:off x="486035" y="2066676"/>
            <a:ext cx="6172200" cy="369332"/>
          </a:xfrm>
          <a:prstGeom prst="rect">
            <a:avLst/>
          </a:prstGeom>
          <a:noFill/>
        </p:spPr>
        <p:txBody>
          <a:bodyPr wrap="square">
            <a:spAutoFit/>
          </a:bodyPr>
          <a:lstStyle/>
          <a:p>
            <a:r>
              <a:rPr lang="de-DE" sz="1800" b="1">
                <a:solidFill>
                  <a:srgbClr val="002060"/>
                </a:solidFill>
                <a:latin typeface="Calibri" panose="020F0502020204030204"/>
              </a:rPr>
              <a:t>5-</a:t>
            </a:r>
            <a:r>
              <a:rPr kumimoji="0" lang="de-DE" sz="1800" b="1" i="0" u="none" strike="noStrike" kern="1200" cap="none" spc="0" normalizeH="0" baseline="0" noProof="0">
                <a:ln>
                  <a:noFill/>
                </a:ln>
                <a:solidFill>
                  <a:srgbClr val="002060"/>
                </a:solidFill>
                <a:effectLst/>
                <a:uLnTx/>
                <a:uFillTx/>
                <a:latin typeface="Calibri" panose="020F0502020204030204"/>
                <a:ea typeface="+mj-ea"/>
                <a:cs typeface="+mj-cs"/>
              </a:rPr>
              <a:t>Jahresüberlebensraten</a:t>
            </a:r>
            <a:r>
              <a:rPr kumimoji="0" lang="de-DE" sz="1800" b="1" i="0" u="none" strike="noStrike" kern="1200" cap="none" spc="0" normalizeH="0" baseline="30000" noProof="0">
                <a:ln>
                  <a:noFill/>
                </a:ln>
                <a:solidFill>
                  <a:srgbClr val="002060"/>
                </a:solidFill>
                <a:effectLst/>
                <a:uLnTx/>
                <a:uFillTx/>
                <a:latin typeface="Calibri" panose="020F0502020204030204"/>
                <a:ea typeface="+mj-ea"/>
                <a:cs typeface="+mj-cs"/>
              </a:rPr>
              <a:t>#</a:t>
            </a:r>
            <a:r>
              <a:rPr kumimoji="0" lang="de-DE" sz="1800" b="1" i="0" u="none" strike="noStrike" kern="1200" cap="none" spc="0" normalizeH="0" baseline="0" noProof="0">
                <a:ln>
                  <a:noFill/>
                </a:ln>
                <a:solidFill>
                  <a:srgbClr val="002060"/>
                </a:solidFill>
                <a:effectLst/>
                <a:uLnTx/>
                <a:uFillTx/>
                <a:latin typeface="Calibri" panose="020F0502020204030204"/>
                <a:ea typeface="+mj-ea"/>
                <a:cs typeface="+mj-cs"/>
              </a:rPr>
              <a:t> </a:t>
            </a:r>
            <a:endParaRPr lang="en-US"/>
          </a:p>
        </p:txBody>
      </p:sp>
      <p:pic>
        <p:nvPicPr>
          <p:cNvPr id="11" name="Grafik 10" descr="Ein Bild, das Screenshot, Text, Design enthält.&#10;&#10;Automatisch generierte Beschreibung">
            <a:extLst>
              <a:ext uri="{FF2B5EF4-FFF2-40B4-BE49-F238E27FC236}">
                <a16:creationId xmlns:a16="http://schemas.microsoft.com/office/drawing/2014/main" id="{BAFFDA78-BB51-054F-88E5-66A1F15618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73553" y="2023619"/>
            <a:ext cx="3759717" cy="3155477"/>
          </a:xfrm>
          <a:prstGeom prst="rect">
            <a:avLst/>
          </a:prstGeom>
        </p:spPr>
      </p:pic>
      <p:sp>
        <p:nvSpPr>
          <p:cNvPr id="4" name="Textplatzhalter 3">
            <a:extLst>
              <a:ext uri="{FF2B5EF4-FFF2-40B4-BE49-F238E27FC236}">
                <a16:creationId xmlns:a16="http://schemas.microsoft.com/office/drawing/2014/main" id="{10A11189-3795-CB45-BDFD-83D791B9C727}"/>
              </a:ext>
            </a:extLst>
          </p:cNvPr>
          <p:cNvSpPr>
            <a:spLocks noGrp="1"/>
          </p:cNvSpPr>
          <p:nvPr>
            <p:ph type="body" sz="quarter" idx="14"/>
          </p:nvPr>
        </p:nvSpPr>
        <p:spPr/>
        <p:txBody>
          <a:bodyPr/>
          <a:lstStyle/>
          <a:p>
            <a:r>
              <a:rPr lang="de-DE" sz="900"/>
              <a:t>#</a:t>
            </a:r>
            <a:r>
              <a:rPr lang="de-DE" sz="900" b="0"/>
              <a:t> Die dargestellten Daten stammen von Patienten aller Tumorstadien.</a:t>
            </a:r>
            <a:br>
              <a:rPr lang="de-DE" sz="900"/>
            </a:br>
            <a:r>
              <a:rPr lang="de-DE" sz="900"/>
              <a:t>Referenzen: 1. </a:t>
            </a:r>
            <a:r>
              <a:rPr lang="de-DE" sz="900" b="0"/>
              <a:t>Arndt V et al. Krebsprävalenz in Deutschland 2017. Onkologe 2021; 27: 717–723.</a:t>
            </a:r>
          </a:p>
        </p:txBody>
      </p:sp>
    </p:spTree>
    <p:extLst>
      <p:ext uri="{BB962C8B-B14F-4D97-AF65-F5344CB8AC3E}">
        <p14:creationId xmlns:p14="http://schemas.microsoft.com/office/powerpoint/2010/main" val="2144025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Benutzerdefiniert 3">
      <a:dk1>
        <a:srgbClr val="000000"/>
      </a:dk1>
      <a:lt1>
        <a:srgbClr val="FFFFFF"/>
      </a:lt1>
      <a:dk2>
        <a:srgbClr val="404040"/>
      </a:dk2>
      <a:lt2>
        <a:srgbClr val="CCCCCC"/>
      </a:lt2>
      <a:accent1>
        <a:srgbClr val="8D1F1B"/>
      </a:accent1>
      <a:accent2>
        <a:srgbClr val="E74A21"/>
      </a:accent2>
      <a:accent3>
        <a:srgbClr val="7F7F7F"/>
      </a:accent3>
      <a:accent4>
        <a:srgbClr val="0460A9"/>
      </a:accent4>
      <a:accent5>
        <a:srgbClr val="EC9A1E"/>
      </a:accent5>
      <a:accent6>
        <a:srgbClr val="404040"/>
      </a:accent6>
      <a:hlink>
        <a:srgbClr val="0460A9"/>
      </a:hlink>
      <a:folHlink>
        <a:srgbClr val="0460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enutzerdefiniert 3">
      <a:dk1>
        <a:srgbClr val="000000"/>
      </a:dk1>
      <a:lt1>
        <a:srgbClr val="FFFFFF"/>
      </a:lt1>
      <a:dk2>
        <a:srgbClr val="404040"/>
      </a:dk2>
      <a:lt2>
        <a:srgbClr val="CCCCCC"/>
      </a:lt2>
      <a:accent1>
        <a:srgbClr val="8D1F1B"/>
      </a:accent1>
      <a:accent2>
        <a:srgbClr val="E74A21"/>
      </a:accent2>
      <a:accent3>
        <a:srgbClr val="7F7F7F"/>
      </a:accent3>
      <a:accent4>
        <a:srgbClr val="0460A9"/>
      </a:accent4>
      <a:accent5>
        <a:srgbClr val="EC9A1E"/>
      </a:accent5>
      <a:accent6>
        <a:srgbClr val="404040"/>
      </a:accent6>
      <a:hlink>
        <a:srgbClr val="0460A9"/>
      </a:hlink>
      <a:folHlink>
        <a:srgbClr val="0460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e6522a-85f5-481a-8cff-f031a35a20bd">
      <UserInfo>
        <DisplayName>Schroeder, Elisabeth (FRA-IPH)</DisplayName>
        <AccountId>1459</AccountId>
        <AccountType/>
      </UserInfo>
      <UserInfo>
        <DisplayName>Lennartz, Annika (FRA-IPH)</DisplayName>
        <AccountId>1438</AccountId>
        <AccountType/>
      </UserInfo>
      <UserInfo>
        <DisplayName>Stecker, Lisa (FRA-IPH)</DisplayName>
        <AccountId>1306</AccountId>
        <AccountType/>
      </UserInfo>
      <UserInfo>
        <DisplayName>Bulzan, Jessica (FRA-IPH)</DisplayName>
        <AccountId>1654</AccountId>
        <AccountType/>
      </UserInfo>
      <UserInfo>
        <DisplayName>Bitter, Lucas (MUC-IPH)</DisplayName>
        <AccountId>1754</AccountId>
        <AccountType/>
      </UserInfo>
      <UserInfo>
        <DisplayName>Danesy, Natalia (FRA-IPH)</DisplayName>
        <AccountId>2411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0FA9F9CADD5A4CBC840ACB23BF7912" ma:contentTypeVersion="7" ma:contentTypeDescription="Create a new document." ma:contentTypeScope="" ma:versionID="876c0debfb7406b59fbd2a4db4e236d8">
  <xsd:schema xmlns:xsd="http://www.w3.org/2001/XMLSchema" xmlns:xs="http://www.w3.org/2001/XMLSchema" xmlns:p="http://schemas.microsoft.com/office/2006/metadata/properties" xmlns:ns2="50e6522a-85f5-481a-8cff-f031a35a20bd" xmlns:ns3="2083b669-6f93-4bf4-83e5-9dff1862b0b7" targetNamespace="http://schemas.microsoft.com/office/2006/metadata/properties" ma:root="true" ma:fieldsID="a38b7e01e7922c06b66e4911ca684d64" ns2:_="" ns3:_="">
    <xsd:import namespace="50e6522a-85f5-481a-8cff-f031a35a20bd"/>
    <xsd:import namespace="2083b669-6f93-4bf4-83e5-9dff1862b0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e6522a-85f5-481a-8cff-f031a35a20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83b669-6f93-4bf4-83e5-9dff1862b0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6B45B2-684E-43E5-A0C7-DC2A9C5724CE}">
  <ds:schemaRefs>
    <ds:schemaRef ds:uri="http://purl.org/dc/terms/"/>
    <ds:schemaRef ds:uri="50e6522a-85f5-481a-8cff-f031a35a20bd"/>
    <ds:schemaRef ds:uri="http://schemas.microsoft.com/office/2006/metadata/properties"/>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083b669-6f93-4bf4-83e5-9dff1862b0b7"/>
  </ds:schemaRefs>
</ds:datastoreItem>
</file>

<file path=customXml/itemProps2.xml><?xml version="1.0" encoding="utf-8"?>
<ds:datastoreItem xmlns:ds="http://schemas.openxmlformats.org/officeDocument/2006/customXml" ds:itemID="{BA62C476-8146-4BAF-BC0A-BFE85029287B}">
  <ds:schemaRefs>
    <ds:schemaRef ds:uri="2083b669-6f93-4bf4-83e5-9dff1862b0b7"/>
    <ds:schemaRef ds:uri="50e6522a-85f5-481a-8cff-f031a35a20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CFE544-FE4B-458B-A501-F286467C70F2}">
  <ds:schemaRefs>
    <ds:schemaRef ds:uri="http://schemas.microsoft.com/sharepoint/v3/contenttype/forms"/>
  </ds:schemaRefs>
</ds:datastoreItem>
</file>

<file path=docMetadata/LabelInfo.xml><?xml version="1.0" encoding="utf-8"?>
<clbl:labelList xmlns:clbl="http://schemas.microsoft.com/office/2020/mipLabelMetadata">
  <clbl:label id="{d026e4c1-5892-497a-b9da-ee493c9f0364}" enabled="0" method="" siteId="{d026e4c1-5892-497a-b9da-ee493c9f0364}" removed="1"/>
</clbl:labelList>
</file>

<file path=docProps/app.xml><?xml version="1.0" encoding="utf-8"?>
<Properties xmlns="http://schemas.openxmlformats.org/officeDocument/2006/extended-properties" xmlns:vt="http://schemas.openxmlformats.org/officeDocument/2006/docPropsVTypes">
  <TotalTime>0</TotalTime>
  <Words>12782</Words>
  <Application>Microsoft Office PowerPoint</Application>
  <PresentationFormat>Breitbild</PresentationFormat>
  <Paragraphs>1301</Paragraphs>
  <Slides>68</Slides>
  <Notes>54</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68</vt:i4>
      </vt:variant>
    </vt:vector>
  </HeadingPairs>
  <TitlesOfParts>
    <vt:vector size="81" baseType="lpstr">
      <vt:lpstr>Arial</vt:lpstr>
      <vt:lpstr>Arial Unicode MS</vt:lpstr>
      <vt:lpstr>Calibri</vt:lpstr>
      <vt:lpstr>Calibri Light</vt:lpstr>
      <vt:lpstr>Cambria</vt:lpstr>
      <vt:lpstr>MyriadPro-SemiCn</vt:lpstr>
      <vt:lpstr>Nunito Sans</vt:lpstr>
      <vt:lpstr>Open Sans</vt:lpstr>
      <vt:lpstr>Symbol</vt:lpstr>
      <vt:lpstr>Wingdings</vt:lpstr>
      <vt:lpstr>1_Office Theme</vt:lpstr>
      <vt:lpstr>2_Office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Beier, Rike</dc:creator>
  <cp:lastModifiedBy>Sarah Glandien</cp:lastModifiedBy>
  <cp:revision>13</cp:revision>
  <dcterms:created xsi:type="dcterms:W3CDTF">2023-05-17T14:47:25Z</dcterms:created>
  <dcterms:modified xsi:type="dcterms:W3CDTF">2023-09-05T08:54:50Z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bec58-8084-492e-8360-0e1cfe36408c_Enabled">
    <vt:lpwstr>true</vt:lpwstr>
  </property>
  <property fmtid="{D5CDD505-2E9C-101B-9397-08002B2CF9AE}" pid="3" name="MSIP_Label_3c9bec58-8084-492e-8360-0e1cfe36408c_SetDate">
    <vt:lpwstr>2023-05-17T14:47:25Z</vt:lpwstr>
  </property>
  <property fmtid="{D5CDD505-2E9C-101B-9397-08002B2CF9AE}" pid="4" name="MSIP_Label_3c9bec58-8084-492e-8360-0e1cfe36408c_Method">
    <vt:lpwstr>Standard</vt:lpwstr>
  </property>
  <property fmtid="{D5CDD505-2E9C-101B-9397-08002B2CF9AE}" pid="5" name="MSIP_Label_3c9bec58-8084-492e-8360-0e1cfe36408c_Name">
    <vt:lpwstr>Not Protected -Pilot</vt:lpwstr>
  </property>
  <property fmtid="{D5CDD505-2E9C-101B-9397-08002B2CF9AE}" pid="6" name="MSIP_Label_3c9bec58-8084-492e-8360-0e1cfe36408c_SiteId">
    <vt:lpwstr>f35a6974-607f-47d4-82d7-ff31d7dc53a5</vt:lpwstr>
  </property>
  <property fmtid="{D5CDD505-2E9C-101B-9397-08002B2CF9AE}" pid="7" name="MSIP_Label_3c9bec58-8084-492e-8360-0e1cfe36408c_ActionId">
    <vt:lpwstr>08eef193-ab3a-4f88-9800-e76916f24f3c</vt:lpwstr>
  </property>
  <property fmtid="{D5CDD505-2E9C-101B-9397-08002B2CF9AE}" pid="8" name="MSIP_Label_3c9bec58-8084-492e-8360-0e1cfe36408c_ContentBits">
    <vt:lpwstr>0</vt:lpwstr>
  </property>
  <property fmtid="{D5CDD505-2E9C-101B-9397-08002B2CF9AE}" pid="9" name="ContentTypeId">
    <vt:lpwstr>0x010100500FA9F9CADD5A4CBC840ACB23BF7912</vt:lpwstr>
  </property>
  <property fmtid="{D5CDD505-2E9C-101B-9397-08002B2CF9AE}" pid="10" name="_MarkAsFinal">
    <vt:bool>true</vt:bool>
  </property>
</Properties>
</file>